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7" r:id="rId4"/>
    <p:sldId id="259" r:id="rId5"/>
    <p:sldId id="258" r:id="rId6"/>
    <p:sldId id="260" r:id="rId7"/>
    <p:sldId id="261" r:id="rId8"/>
    <p:sldId id="268" r:id="rId9"/>
    <p:sldId id="262" r:id="rId10"/>
    <p:sldId id="266" r:id="rId11"/>
    <p:sldId id="263" r:id="rId12"/>
    <p:sldId id="264" r:id="rId13"/>
    <p:sldId id="269" r:id="rId14"/>
    <p:sldId id="270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65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26FF19-026B-44B9-85DD-FDAC65FFE749}" type="datetimeFigureOut">
              <a:rPr lang="ru-RU"/>
              <a:pPr/>
              <a:t>11.01.2017</a:t>
            </a:fld>
            <a:endParaRPr lang="ru-RU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2B17CD-1D39-49FC-A010-53742F94CE0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12885B-5729-45C7-8440-37471C1DB2B8}" type="datetimeFigureOut">
              <a:rPr lang="ru-RU"/>
              <a:pPr/>
              <a:t>11.01.2017</a:t>
            </a:fld>
            <a:endParaRPr lang="ru-RU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1FBF80-0E65-4093-B7BF-3C91E5A5142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A14C-AADA-42C5-BEDA-7D7B3E41092E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FCE7A-ADDE-4A75-B836-3FEF7C6BE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20C8-6115-4A0B-BFD7-53D336DE031C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4957-4B9D-4961-B2BE-130C1B09A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10A65-5AFC-47C2-8B2A-9CEBE226E953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0D2C7-C2DB-4645-B510-CE0ABEA19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6A2F-A809-4628-B009-F50A9E736FB8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9B004-836E-4CB0-B5BE-D14EE63EA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20245-40D9-49C7-A455-3D1C56B15607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6B2C-7D55-439B-B8FE-936D4B562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F3B7E-23DD-4DFE-9B8C-8E8BA1A9231D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58E96-6E7F-48D5-83D0-8C181678B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98429-F0FC-4DB9-A3AB-C6CB0F51BE24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93608-F566-415D-BB3C-F7FDC081A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9AC94-8D9F-4B72-B8B1-9923B20E1E3B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B8607-C326-4249-B93A-3B28D1070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82DEF-A70F-4049-A810-0A2241E96E3C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B1A69-30E8-4699-A974-1CA70DA0E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E22ED-A268-4ABF-AEE8-C369BFD1CA79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2676F-4A99-497D-A8B1-F1FF2CE3A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A1108-6854-4958-B8B8-EBF2E9F8669B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D035-7706-4B70-94ED-01050A530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496B5-05DA-4232-8BED-84FA34400F55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42F1A-9510-46AE-A989-9C7B7D15A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6B29CC-22CE-4446-8CA1-0A85E6EFBABE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C4A470-0B66-4E90-99FF-510E0B921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0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78" r:id="rId11"/>
    <p:sldLayoutId id="21474836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87;&#1088;&#1086;&#1077;&#1082;&#1090;%20&#1075;&#1088;&#1091;&#1087;&#1087;&#1099;%206\&#1085;&#1072;&#1096;%20&#1087;&#1088;&#1086;&#1077;&#1082;&#1090;\&#1088;&#1072;&#1073;&#1086;&#1090;&#1072;%20&#1089;%20&#1088;&#1086;&#1076;&#1080;&#1090;..pp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E:\&#1087;&#1088;&#1086;&#1077;&#1082;&#1090;%20&#1075;&#1088;&#1091;&#1087;&#1087;&#1099;%206\&#1085;&#1072;&#1096;%20&#1087;&#1088;&#1086;&#1077;&#1082;&#1090;\&#1055;&#1088;&#1077;&#1079;&#1077;&#1085;&#1090;&#1072;&#1094;&#1080;&#1103;%20&#1076;&#1086;&#1088;&#1086;&#1078;&#1085;&#1099;&#1077;%20&#1083;&#1086;&#1074;&#1091;&#1096;&#1082;&#1080;.pp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ollection.edu.ru/default.asp?ob_no=86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250825" y="2924175"/>
            <a:ext cx="8569325" cy="208915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00FF"/>
                </a:solidFill>
              </a:rPr>
              <a:t>Взаимодействие учителя</a:t>
            </a:r>
            <a:r>
              <a:rPr lang="ru-RU" sz="3200" dirty="0" smtClean="0">
                <a:solidFill>
                  <a:srgbClr val="0000FF"/>
                </a:solidFill>
              </a:rPr>
              <a:t> </a:t>
            </a:r>
            <a:r>
              <a:rPr lang="ru-RU" sz="3600" dirty="0" smtClean="0">
                <a:solidFill>
                  <a:srgbClr val="0000FF"/>
                </a:solidFill>
              </a:rPr>
              <a:t>с родителями по обучению младших школьников безопасному поведению на дорогах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260350"/>
            <a:ext cx="864235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>
                <a:solidFill>
                  <a:schemeClr val="bg1"/>
                </a:solidFill>
              </a:rPr>
              <a:t>ГАОУ ДПО «И</a:t>
            </a:r>
            <a:r>
              <a:rPr lang="ru-RU" sz="2800" smtClean="0">
                <a:solidFill>
                  <a:schemeClr val="bg1"/>
                </a:solidFill>
                <a:latin typeface="Arial" charset="0"/>
              </a:rPr>
              <a:t>нститут развития образования</a:t>
            </a:r>
            <a:r>
              <a:rPr lang="ru-RU" sz="2800" smtClean="0">
                <a:solidFill>
                  <a:schemeClr val="bg1"/>
                </a:solidFill>
              </a:rPr>
              <a:t> РТ»</a:t>
            </a:r>
          </a:p>
        </p:txBody>
      </p:sp>
      <p:sp>
        <p:nvSpPr>
          <p:cNvPr id="14339" name="Подзаголовок 2"/>
          <p:cNvSpPr txBox="1">
            <a:spLocks/>
          </p:cNvSpPr>
          <p:nvPr/>
        </p:nvSpPr>
        <p:spPr bwMode="auto">
          <a:xfrm>
            <a:off x="395288" y="1673225"/>
            <a:ext cx="84978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500">
                <a:solidFill>
                  <a:schemeClr val="bg1"/>
                </a:solidFill>
                <a:latin typeface="Candara" pitchFamily="34" charset="0"/>
              </a:rPr>
              <a:t>Информационный проект для работы с родителями учащихся младших классов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903663" y="6184900"/>
            <a:ext cx="1557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Казань, 2012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800225"/>
          </a:xfrm>
        </p:spPr>
        <p:txBody>
          <a:bodyPr/>
          <a:lstStyle/>
          <a:p>
            <a:r>
              <a:rPr lang="ru-RU" smtClean="0"/>
              <a:t>География реализации проекта</a:t>
            </a:r>
            <a:br>
              <a:rPr lang="ru-RU" smtClean="0"/>
            </a:br>
            <a:r>
              <a:rPr lang="ru-RU" sz="3200" smtClean="0"/>
              <a:t>май 2012 г. – сентябрь 2013 г.</a:t>
            </a:r>
          </a:p>
        </p:txBody>
      </p:sp>
      <p:pic>
        <p:nvPicPr>
          <p:cNvPr id="23554" name="Picture 2" descr="H:\прпоплсалвчдвдвдвддввд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2492375"/>
            <a:ext cx="7416800" cy="3924300"/>
          </a:xfrm>
        </p:spPr>
      </p:pic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7858148" y="3714752"/>
            <a:ext cx="1285852" cy="35719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Актаныш</a:t>
            </a:r>
            <a:endParaRPr lang="ru-RU" dirty="0"/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6286512" y="3214686"/>
            <a:ext cx="1728788" cy="36036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Наб. Челны</a:t>
            </a: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6011863" y="3790950"/>
            <a:ext cx="1728787" cy="28892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Нижнекамск</a:t>
            </a:r>
            <a:endParaRPr lang="ru-RU" dirty="0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1304925" y="5049838"/>
            <a:ext cx="2735263" cy="35877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Дрожанновский</a:t>
            </a:r>
            <a:r>
              <a:rPr lang="ru-RU" dirty="0"/>
              <a:t> </a:t>
            </a:r>
            <a:r>
              <a:rPr lang="ru-RU" dirty="0"/>
              <a:t>р-н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250825" y="908050"/>
          <a:ext cx="8640960" cy="5794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40"/>
                <a:gridCol w="278741"/>
                <a:gridCol w="278741"/>
                <a:gridCol w="278741"/>
                <a:gridCol w="278741"/>
                <a:gridCol w="348425"/>
                <a:gridCol w="278741"/>
                <a:gridCol w="278741"/>
                <a:gridCol w="278741"/>
                <a:gridCol w="348425"/>
                <a:gridCol w="278741"/>
                <a:gridCol w="487796"/>
                <a:gridCol w="557481"/>
                <a:gridCol w="2508665"/>
              </a:tblGrid>
              <a:tr h="358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апр.12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2012 - 2013 уч. 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Май 2013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Ответственный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06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инициативной группы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Таганова А.Т.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82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Формулирование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 темы проекта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Амирова А.Э., Субханкулова Э.Г.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5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Поиск материала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Долгова В.Н., Субханкулова Э.Г.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85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</a:t>
                      </a:r>
                      <a:r>
                        <a:rPr lang="ru-RU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методического сопровождения к работе с родителями в рамках проекта.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4.1. Разработка родительского собрания «Профилактика детского дорожно-транспортного травматизма»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4.2. Разработка классного часа с  родителями и детьми «Дорожные ловушки» с привлечением представителей ГИБДД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Амирова</a:t>
                      </a:r>
                      <a:r>
                        <a:rPr lang="ru-RU" sz="1100" dirty="0">
                          <a:effectLst/>
                        </a:rPr>
                        <a:t> А.Э., </a:t>
                      </a:r>
                      <a:r>
                        <a:rPr lang="ru-RU" sz="1100" dirty="0" err="1">
                          <a:effectLst/>
                        </a:rPr>
                        <a:t>Субханкулова</a:t>
                      </a:r>
                      <a:r>
                        <a:rPr lang="ru-RU" sz="1100" dirty="0">
                          <a:effectLst/>
                        </a:rPr>
                        <a:t> Э.Г., </a:t>
                      </a:r>
                      <a:r>
                        <a:rPr lang="ru-RU" sz="1100" dirty="0" err="1">
                          <a:effectLst/>
                        </a:rPr>
                        <a:t>Таганова</a:t>
                      </a:r>
                      <a:r>
                        <a:rPr lang="ru-RU" sz="1100" dirty="0">
                          <a:effectLst/>
                        </a:rPr>
                        <a:t> А.Т., Долгова В.Н.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96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Защита проекта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Амирова А.Э., Субханкулова Э.Г., Таганова А.Т., Долгова В.Н.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96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Реализация проекта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Амирова А.Э., Субханкулова Э.Г., Таганова А.Т., Долгова В.Н.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96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Анализ проекта,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подведение итогов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Амирова</a:t>
                      </a:r>
                      <a:r>
                        <a:rPr lang="ru-RU" sz="1100" dirty="0">
                          <a:effectLst/>
                        </a:rPr>
                        <a:t> А.Э.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472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417512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bg1"/>
                </a:solidFill>
              </a:rPr>
              <a:t>Планирование разработки</a:t>
            </a:r>
            <a:r>
              <a:rPr lang="ru-RU" sz="2000" smtClean="0">
                <a:solidFill>
                  <a:schemeClr val="bg1"/>
                </a:solidFill>
              </a:rPr>
              <a:t> </a:t>
            </a:r>
            <a:r>
              <a:rPr lang="ru-RU" sz="2800" smtClean="0">
                <a:solidFill>
                  <a:schemeClr val="bg1"/>
                </a:solidFill>
              </a:rPr>
              <a:t>проекта: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250825" y="1773238"/>
            <a:ext cx="8642350" cy="4510087"/>
          </a:xfrm>
        </p:spPr>
        <p:txBody>
          <a:bodyPr/>
          <a:lstStyle/>
          <a:p>
            <a:pPr eaLnBrk="1" hangingPunct="1"/>
            <a:r>
              <a:rPr lang="ru-RU" sz="2800" smtClean="0">
                <a:hlinkClick r:id="rId3" action="ppaction://hlinkpres?slideindex=1&amp;slidetitle="/>
              </a:rPr>
              <a:t>Р</a:t>
            </a:r>
            <a:r>
              <a:rPr lang="ru-RU" sz="2800" b="1" smtClean="0">
                <a:hlinkClick r:id="rId3" action="ppaction://hlinkpres?slideindex=1&amp;slidetitle="/>
              </a:rPr>
              <a:t>одительское собрание  по теме « Профилактика детского транспортного травматизма в начальной школе» 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>
                <a:solidFill>
                  <a:srgbClr val="000099"/>
                </a:solidFill>
                <a:hlinkClick r:id="rId4" action="ppaction://hlinkpres?slideindex=1&amp;slidetitle="/>
              </a:rPr>
              <a:t>Классный час для  учащихся 2 класса и их родителей по теме «Дорожные ловушки»</a:t>
            </a:r>
            <a:endParaRPr lang="ru-RU" sz="2800" b="1" smtClean="0">
              <a:solidFill>
                <a:srgbClr val="000099"/>
              </a:solidFill>
            </a:endParaRPr>
          </a:p>
          <a:p>
            <a:pPr eaLnBrk="1" hangingPunct="1"/>
            <a:endParaRPr lang="ru-RU" smtClean="0"/>
          </a:p>
        </p:txBody>
      </p:sp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Содержание проекта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Л</a:t>
            </a:r>
            <a:r>
              <a:rPr lang="ru-RU" smtClean="0"/>
              <a:t>итература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395288" y="2674938"/>
            <a:ext cx="8497887" cy="3059112"/>
          </a:xfrm>
        </p:spPr>
        <p:txBody>
          <a:bodyPr/>
          <a:lstStyle/>
          <a:p>
            <a:pPr>
              <a:defRPr/>
            </a:pPr>
            <a:r>
              <a:rPr lang="ru-RU" sz="2800" dirty="0" err="1" smtClean="0"/>
              <a:t>Амадиева</a:t>
            </a:r>
            <a:r>
              <a:rPr lang="ru-RU" sz="2800" dirty="0" smtClean="0"/>
              <a:t> Р.Ш., </a:t>
            </a:r>
            <a:r>
              <a:rPr lang="ru-RU" sz="2800" dirty="0" err="1" smtClean="0"/>
              <a:t>Бикчентаева</a:t>
            </a:r>
            <a:r>
              <a:rPr lang="ru-RU" sz="2800" dirty="0" smtClean="0"/>
              <a:t> С.А., Валиев М.Х., Воронина Е.Е. и др. , «Обучение младших школьников правилам безопасного поведения на дороге». – Казань, ГУ «НЦ БЖД», 2009, - 464 с </a:t>
            </a:r>
          </a:p>
          <a:p>
            <a:pPr>
              <a:defRPr/>
            </a:pPr>
            <a:r>
              <a:rPr lang="ru-RU" sz="2800" dirty="0" smtClean="0"/>
              <a:t>Иванова </a:t>
            </a:r>
            <a:r>
              <a:rPr lang="ru-RU" sz="2800" dirty="0"/>
              <a:t>Р.В., Правила дорожного движения// Воспитательная работа в школе. – 2006.- №1</a:t>
            </a:r>
            <a:endParaRPr lang="ru-RU" sz="2000" dirty="0"/>
          </a:p>
          <a:p>
            <a:pPr marL="0" indent="0">
              <a:buFont typeface="Symbol" pitchFamily="18" charset="2"/>
              <a:buNone/>
              <a:defRPr/>
            </a:pPr>
            <a:r>
              <a:rPr lang="ru-RU" dirty="0"/>
              <a:t> </a:t>
            </a:r>
            <a:endParaRPr lang="ru-RU" sz="1800" dirty="0"/>
          </a:p>
          <a:p>
            <a:pPr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Интернет</a:t>
            </a:r>
            <a:r>
              <a:rPr lang="en-US" smtClean="0"/>
              <a:t>- </a:t>
            </a:r>
            <a:r>
              <a:rPr lang="ru-RU" smtClean="0"/>
              <a:t>ресурсы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395288" y="2708275"/>
            <a:ext cx="8424862" cy="2592388"/>
          </a:xfrm>
        </p:spPr>
        <p:txBody>
          <a:bodyPr/>
          <a:lstStyle/>
          <a:p>
            <a:pPr marL="457200" indent="-457200"/>
            <a:r>
              <a:rPr lang="ru-RU" sz="2800" smtClean="0"/>
              <a:t>Российский общеобразовательный портал </a:t>
            </a:r>
            <a:r>
              <a:rPr lang="ru-RU" sz="2800" smtClean="0">
                <a:hlinkClick r:id="rId3"/>
              </a:rPr>
              <a:t>http://collection.edu.ru/default.asp?ob_no=869</a:t>
            </a:r>
            <a:endParaRPr lang="ru-RU" sz="2800" smtClean="0"/>
          </a:p>
          <a:p>
            <a:pPr marL="457200" indent="-457200"/>
            <a:endParaRPr lang="ru-RU" sz="2800" smtClean="0"/>
          </a:p>
          <a:p>
            <a:pPr marL="457200" indent="-457200"/>
            <a:r>
              <a:rPr lang="en-US" sz="2800" smtClean="0"/>
              <a:t>http://vk.com/cdod_nk</a:t>
            </a:r>
            <a:endParaRPr lang="ru-RU" sz="28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179388" y="2276475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00FF"/>
                </a:solidFill>
              </a:rPr>
              <a:t>СПАСИБО </a:t>
            </a:r>
          </a:p>
          <a:p>
            <a:pPr algn="ctr"/>
            <a:r>
              <a:rPr lang="ru-RU" sz="6000" b="1">
                <a:solidFill>
                  <a:srgbClr val="0000FF"/>
                </a:solidFill>
              </a:rPr>
              <a:t>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900113" y="2133600"/>
            <a:ext cx="8029575" cy="40655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Долгова Валентина Николаевна, воспитатель группы продленного дня МБОУ «</a:t>
            </a:r>
            <a:r>
              <a:rPr lang="ru-RU" sz="2000" dirty="0" err="1" smtClean="0"/>
              <a:t>Новоубеевская</a:t>
            </a:r>
            <a:r>
              <a:rPr lang="ru-RU" sz="2000" dirty="0" smtClean="0"/>
              <a:t> ООШ» </a:t>
            </a:r>
            <a:r>
              <a:rPr lang="ru-RU" sz="2000" dirty="0" err="1" smtClean="0"/>
              <a:t>Дрожжановского</a:t>
            </a:r>
            <a:r>
              <a:rPr lang="ru-RU" sz="2000" dirty="0" smtClean="0"/>
              <a:t> района РТ</a:t>
            </a: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Мухтарова </a:t>
            </a:r>
            <a:r>
              <a:rPr lang="ru-RU" sz="2000" dirty="0" err="1" smtClean="0"/>
              <a:t>Альфия</a:t>
            </a:r>
            <a:r>
              <a:rPr lang="ru-RU" sz="2000" dirty="0" smtClean="0"/>
              <a:t> </a:t>
            </a:r>
            <a:r>
              <a:rPr lang="ru-RU" sz="2000" dirty="0" err="1" smtClean="0"/>
              <a:t>Аскаровна</a:t>
            </a:r>
            <a:r>
              <a:rPr lang="ru-RU" sz="2000" dirty="0" smtClean="0"/>
              <a:t>,  учитель начальных классов ,  МБОУ «</a:t>
            </a:r>
            <a:r>
              <a:rPr lang="ru-RU" sz="2000" dirty="0" err="1" smtClean="0"/>
              <a:t>Татарско</a:t>
            </a:r>
            <a:r>
              <a:rPr lang="ru-RU" sz="2000" dirty="0" smtClean="0"/>
              <a:t>- </a:t>
            </a:r>
            <a:r>
              <a:rPr lang="ru-RU" sz="2000" dirty="0" err="1" smtClean="0"/>
              <a:t>Ямалинской</a:t>
            </a:r>
            <a:r>
              <a:rPr lang="ru-RU" sz="2000" dirty="0" smtClean="0"/>
              <a:t> ООШ» </a:t>
            </a:r>
            <a:r>
              <a:rPr lang="ru-RU" sz="2000" dirty="0" err="1" smtClean="0"/>
              <a:t>Актанышского</a:t>
            </a:r>
            <a:r>
              <a:rPr lang="ru-RU" sz="2000" dirty="0" smtClean="0"/>
              <a:t> </a:t>
            </a:r>
            <a:r>
              <a:rPr lang="ru-RU" sz="2000" dirty="0" smtClean="0"/>
              <a:t>района </a:t>
            </a: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dirty="0" err="1" smtClean="0"/>
              <a:t>Суб</a:t>
            </a:r>
            <a:r>
              <a:rPr lang="ru-RU" sz="2000" dirty="0" err="1" smtClean="0">
                <a:latin typeface="Arial" charset="0"/>
              </a:rPr>
              <a:t>х</a:t>
            </a:r>
            <a:r>
              <a:rPr lang="ru-RU" sz="2000" dirty="0" err="1" smtClean="0"/>
              <a:t>анкулова</a:t>
            </a:r>
            <a:r>
              <a:rPr lang="ru-RU" sz="2000" dirty="0" smtClean="0"/>
              <a:t> Эльвира </a:t>
            </a:r>
            <a:r>
              <a:rPr lang="ru-RU" sz="2000" dirty="0" err="1" smtClean="0"/>
              <a:t>Галинуровна</a:t>
            </a:r>
            <a:r>
              <a:rPr lang="ru-RU" sz="2000" dirty="0" smtClean="0"/>
              <a:t>, </a:t>
            </a:r>
            <a:r>
              <a:rPr lang="ru-RU" sz="2000" dirty="0" err="1" smtClean="0"/>
              <a:t>заведущая</a:t>
            </a:r>
            <a:r>
              <a:rPr lang="ru-RU" sz="2000" dirty="0" smtClean="0"/>
              <a:t> отделом «Юный велосипедист» </a:t>
            </a:r>
            <a:r>
              <a:rPr lang="ru-RU" sz="2000" dirty="0" err="1" smtClean="0"/>
              <a:t>ЦДОдд</a:t>
            </a:r>
            <a:r>
              <a:rPr lang="ru-RU" sz="2000" dirty="0" smtClean="0"/>
              <a:t> (Детский </a:t>
            </a:r>
            <a:r>
              <a:rPr lang="ru-RU" sz="2000" dirty="0" err="1" smtClean="0"/>
              <a:t>автогородок</a:t>
            </a:r>
            <a:r>
              <a:rPr lang="ru-RU" sz="2000" dirty="0" smtClean="0"/>
              <a:t>) г. Нижнекамск</a:t>
            </a: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dirty="0" err="1" smtClean="0"/>
              <a:t>Таганова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Айгуль</a:t>
            </a:r>
            <a:r>
              <a:rPr lang="ru-RU" sz="2000" dirty="0" smtClean="0"/>
              <a:t> </a:t>
            </a:r>
            <a:r>
              <a:rPr lang="ru-RU" sz="2000" dirty="0" err="1" smtClean="0"/>
              <a:t>Тагировна</a:t>
            </a:r>
            <a:r>
              <a:rPr lang="ru-RU" sz="2000" dirty="0" smtClean="0"/>
              <a:t>, учитель начальных классов МБОУ « Средняя общеобразовательная школа №31 с углубленным изучением отдельных предметов» г. Набережные Челны</a:t>
            </a:r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229600" cy="125253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Соавторы: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800" b="1" smtClean="0">
                <a:latin typeface="Arial" charset="0"/>
              </a:rPr>
              <a:t>Абзалова Дания Гумерзяновна</a:t>
            </a:r>
            <a:r>
              <a:rPr lang="ru-RU" sz="2800" smtClean="0">
                <a:latin typeface="Arial" charset="0"/>
              </a:rPr>
              <a:t>,</a:t>
            </a:r>
          </a:p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800" smtClean="0">
                <a:latin typeface="Arial" charset="0"/>
              </a:rPr>
              <a:t> ведущий научный сотрудник лаборатории стандартов и управления</a:t>
            </a:r>
          </a:p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800" smtClean="0">
                <a:latin typeface="Arial" charset="0"/>
              </a:rPr>
              <a:t> качеством образования, </a:t>
            </a:r>
          </a:p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800" smtClean="0">
                <a:latin typeface="Arial" charset="0"/>
              </a:rPr>
              <a:t>кандидат педагогических наук ГАОУ ДПО «ИРО РТ»</a:t>
            </a:r>
          </a:p>
        </p:txBody>
      </p:sp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404813"/>
            <a:ext cx="8229600" cy="125253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  <a:latin typeface="Arial" charset="0"/>
              </a:rPr>
              <a:t>Научный руководитель</a:t>
            </a:r>
            <a:r>
              <a:rPr lang="ru-RU" smtClean="0">
                <a:solidFill>
                  <a:schemeClr val="bg1"/>
                </a:solidFill>
              </a:rPr>
              <a:t>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755650" y="1557338"/>
            <a:ext cx="7561263" cy="48244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600" smtClean="0"/>
              <a:t>	</a:t>
            </a:r>
            <a:endParaRPr lang="ru-RU" sz="26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Symbol" pitchFamily="18" charset="2"/>
              <a:buNone/>
            </a:pPr>
            <a:endParaRPr lang="ru-RU" sz="2600" smtClean="0"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600" smtClean="0"/>
              <a:t>В последнее время в России наблюдается тенденция </a:t>
            </a:r>
            <a:r>
              <a:rPr lang="ru-RU" sz="2600" b="1" u="sng" smtClean="0"/>
              <a:t>роста числа детей и подростков</a:t>
            </a:r>
            <a:r>
              <a:rPr lang="ru-RU" sz="2600" smtClean="0"/>
              <a:t>, которые являются причиной дорожно-транспортного происшествия. Значительная роль в решении данной проблемы отводится </a:t>
            </a:r>
            <a:r>
              <a:rPr lang="ru-RU" sz="2600" u="sng" smtClean="0"/>
              <a:t>родителям учащихся</a:t>
            </a:r>
            <a:r>
              <a:rPr lang="ru-RU" sz="2600" smtClean="0"/>
              <a:t>, которые с раннего возраста обязаны формировать устойчивые знания и навыки безопасного поведения на дорогах и улицах с помощью знакомства детей  с </a:t>
            </a:r>
          </a:p>
          <a:p>
            <a:pPr marL="0" indent="0"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600" smtClean="0"/>
              <a:t>Правилами дорожного движения, их практической отработкой.</a:t>
            </a:r>
            <a:endParaRPr lang="ru-RU" sz="3000" smtClean="0"/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Актуальность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Symbol" pitchFamily="18" charset="2"/>
              <a:buNone/>
            </a:pPr>
            <a:r>
              <a:rPr lang="ru-RU" sz="4400" smtClean="0"/>
              <a:t>Низкий уровень участия родителей в формировании у детей навыка безопасного поведения на дороге.</a:t>
            </a:r>
          </a:p>
        </p:txBody>
      </p:sp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Проблема: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900113" y="2060575"/>
            <a:ext cx="7408862" cy="4098925"/>
          </a:xfrm>
        </p:spPr>
        <p:txBody>
          <a:bodyPr/>
          <a:lstStyle/>
          <a:p>
            <a:pPr marL="0" indent="0" algn="ctr" eaLnBrk="1" hangingPunct="1">
              <a:buFont typeface="Symbol" pitchFamily="18" charset="2"/>
              <a:buNone/>
            </a:pPr>
            <a:r>
              <a:rPr lang="ru-RU" sz="4000" smtClean="0"/>
              <a:t>Привлечение родителей на протяжении  всей школьной жизни  к участию  в  формировании у детей навыков безопасного поведения на дорогах и улицах</a:t>
            </a:r>
            <a:r>
              <a:rPr lang="ru-RU" sz="3600" smtClean="0"/>
              <a:t>.</a:t>
            </a:r>
            <a:endParaRPr lang="ru-RU" sz="2800" smtClean="0"/>
          </a:p>
        </p:txBody>
      </p:sp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Цель: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827088" y="2492375"/>
            <a:ext cx="7408862" cy="3451225"/>
          </a:xfrm>
        </p:spPr>
        <p:txBody>
          <a:bodyPr/>
          <a:lstStyle/>
          <a:p>
            <a:pPr eaLnBrk="1" hangingPunct="1"/>
            <a:r>
              <a:rPr lang="ru-RU" sz="2800" smtClean="0"/>
              <a:t>Разъяснить родителям важность обучения детей ПДД в семье;</a:t>
            </a:r>
          </a:p>
          <a:p>
            <a:pPr eaLnBrk="1" hangingPunct="1"/>
            <a:r>
              <a:rPr lang="ru-RU" sz="2800" smtClean="0"/>
              <a:t>Ознакомить родителей с методикой обучения, способствующей наиболее эффективному формированию у детей навыков безопасного поведения на дорогах и улицах.</a:t>
            </a:r>
          </a:p>
        </p:txBody>
      </p:sp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Задачи: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r>
              <a:rPr lang="ru-RU" smtClean="0"/>
              <a:t>Ожидаемые результаты: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smtClean="0"/>
              <a:t>Повышение уровня культуры поведения на дорогах и в общественном транспорте</a:t>
            </a:r>
          </a:p>
          <a:p>
            <a:r>
              <a:rPr lang="ru-RU" sz="2800" smtClean="0"/>
              <a:t>Снижение числа ДТП с участием детей и их родителей</a:t>
            </a:r>
          </a:p>
          <a:p>
            <a:pPr>
              <a:buFont typeface="Symbol" pitchFamily="18" charset="2"/>
              <a:buNone/>
            </a:pPr>
            <a:endParaRPr lang="ru-RU" sz="280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Сроки разработки проекта: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23850" y="2781300"/>
            <a:ext cx="8424863" cy="280035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bg1"/>
                </a:solidFill>
                <a:cs typeface="Arial" charset="0"/>
              </a:rPr>
              <a:t>16</a:t>
            </a:r>
            <a:r>
              <a:rPr lang="ru-RU" sz="4400" dirty="0">
                <a:solidFill>
                  <a:schemeClr val="bg1"/>
                </a:solidFill>
                <a:cs typeface="Arial" charset="0"/>
              </a:rPr>
              <a:t> апреля – 26 </a:t>
            </a:r>
            <a:r>
              <a:rPr lang="ru-RU" sz="4400" dirty="0">
                <a:solidFill>
                  <a:schemeClr val="bg1"/>
                </a:solidFill>
                <a:cs typeface="Arial" charset="0"/>
              </a:rPr>
              <a:t>апреля 2013 </a:t>
            </a:r>
            <a:r>
              <a:rPr lang="ru-RU" sz="4400" dirty="0">
                <a:solidFill>
                  <a:schemeClr val="bg1"/>
                </a:solidFill>
                <a:cs typeface="Arial" charset="0"/>
              </a:rPr>
              <a:t>г.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320</TotalTime>
  <Words>489</Words>
  <Application>Microsoft Office PowerPoint</Application>
  <PresentationFormat>Экран (4:3)</PresentationFormat>
  <Paragraphs>99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Candara</vt:lpstr>
      <vt:lpstr>Symbol</vt:lpstr>
      <vt:lpstr>Calibri</vt:lpstr>
      <vt:lpstr>Times New Roman</vt:lpstr>
      <vt:lpstr>Волна</vt:lpstr>
      <vt:lpstr>Взаимодействие учителя с родителями по обучению младших школьников безопасному поведению на дорогах</vt:lpstr>
      <vt:lpstr>Соавторы:</vt:lpstr>
      <vt:lpstr>Научный руководитель:</vt:lpstr>
      <vt:lpstr>Актуальность</vt:lpstr>
      <vt:lpstr>Проблема:</vt:lpstr>
      <vt:lpstr>Цель:</vt:lpstr>
      <vt:lpstr>Задачи:</vt:lpstr>
      <vt:lpstr>Ожидаемые результаты:</vt:lpstr>
      <vt:lpstr>Сроки разработки проекта:</vt:lpstr>
      <vt:lpstr>География реализации проекта май 2012 г. – сентябрь 2013 г.</vt:lpstr>
      <vt:lpstr>Планирование разработки проекта:</vt:lpstr>
      <vt:lpstr>Содержание проекта</vt:lpstr>
      <vt:lpstr>Литература</vt:lpstr>
      <vt:lpstr>Интернет- ресурсы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родителями при обучении младших школьников безопасному поведению на дорогах</dc:title>
  <dc:creator>Евгения</dc:creator>
  <cp:lastModifiedBy>a</cp:lastModifiedBy>
  <cp:revision>24</cp:revision>
  <dcterms:created xsi:type="dcterms:W3CDTF">2012-04-23T05:14:46Z</dcterms:created>
  <dcterms:modified xsi:type="dcterms:W3CDTF">2017-01-11T08:31:17Z</dcterms:modified>
</cp:coreProperties>
</file>