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fntdata" ContentType="application/x-fontdata"/>
  <Default Extension="rels" ContentType="application/vnd.openxmlformats-package.relationships+xml"/>
  <Default Extension="font" ContentType="application/x-fontdata"/>
  <Override PartName="/ppt/slides/slide3.xml" ContentType="application/vnd.openxmlformats-officedocument.presentationml.slide+xml"/>
  <Override PartName="/ppt/slides/slide16.xml" ContentType="application/vnd.openxmlformats-officedocument.presentationml.sl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21.xml" ContentType="application/vnd.openxmlformats-officedocument.presentationml.slide+xml"/>
  <Override PartName="/ppt/slides/slide17.xml" ContentType="application/vnd.openxmlformats-officedocument.presentationml.slide+xml"/>
  <Override PartName="/ppt/viewProps.xml" ContentType="application/vnd.openxmlformats-officedocument.presentationml.viewProps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27.xml" ContentType="application/vnd.openxmlformats-officedocument.presentationml.slide+xml"/>
  <Override PartName="/ppt/slides/slide29.xml" ContentType="application/vnd.openxmlformats-officedocument.presentationml.slide+xml"/>
  <Override PartName="/ppt/slides/slide14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ppt/slideLayouts/slideLayout10.xml" ContentType="application/vnd.openxmlformats-officedocument.presentationml.slideLayout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2.xml" ContentType="application/vnd.openxmlformats-officedocument.presentationml.slide+xml"/>
  <Override PartName="/ppt/slides/slide19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24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9.xml" ContentType="application/vnd.openxmlformats-officedocument.presentationml.slid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5.xml" ContentType="application/vnd.openxmlformats-officedocument.presentationml.slide+xml"/>
  <Override PartName="/ppt/slides/slide13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1.xml" ContentType="application/vnd.openxmlformats-officedocument.presentationml.slide+xml"/>
  <Override PartName="/ppt/slideLayouts/slideLayout11.xml" ContentType="application/vnd.openxmlformats-officedocument.presentationml.slideLayout+xml"/>
  <Override PartName="/ppt/presProps.xml" ContentType="application/vnd.openxmlformats-officedocument.presentationml.presProps+xml"/>
  <Override PartName="/ppt/slides/slide7.xml" ContentType="application/vnd.openxmlformats-officedocument.presentationml.slide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0.xml" ContentType="application/vnd.openxmlformats-officedocument.presentationml.slide+xml"/>
  <Override PartName="/ppt/slides/slide25.xml" ContentType="application/vnd.openxmlformats-officedocument.presentationml.slide+xml"/>
  <Override PartName="/ppt/slides/slide6.xml" ContentType="application/vnd.openxmlformats-officedocument.presentationml.slide+xml"/>
  <Override PartName="/ppt/slides/slide18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p14="http://schemas.microsoft.com/office/powerpoint/2010/main" xmlns:mc="http://schemas.openxmlformats.org/markup-compatibility/2006" xmlns:c="http://schemas.openxmlformats.org/drawingml/2006/chart" xmlns:v="urn:schemas-microsoft-com:vml" xmlns:dsp="http://schemas.microsoft.com/office/drawing/2008/diagram" xmlns:dgm="http://schemas.openxmlformats.org/drawingml/2006/diagram" xmlns:m="http://schemas.openxmlformats.org/officeDocument/2006/math" saveSubsetFonts="1" embedTrueTypeFonts="1">
  <p:sldMasterIdLst>
    <p:sldMasterId r:id="rId1" id="2147483768"/>
  </p:sldMasterIdLst>
  <p:sldIdLst>
    <p:sldId r:id="rId2" id="257"/>
    <p:sldId r:id="rId3" id="259"/>
    <p:sldId r:id="rId4" id="260"/>
    <p:sldId r:id="rId5" id="261"/>
    <p:sldId r:id="rId6" id="262"/>
    <p:sldId r:id="rId7" id="263"/>
    <p:sldId r:id="rId8" id="264"/>
    <p:sldId r:id="rId9" id="265"/>
    <p:sldId r:id="rId10" id="266"/>
    <p:sldId r:id="rId11" id="267"/>
    <p:sldId r:id="rId12" id="268"/>
    <p:sldId r:id="rId13" id="269"/>
    <p:sldId r:id="rId14" id="270"/>
    <p:sldId r:id="rId15" id="271"/>
    <p:sldId r:id="rId16" id="272"/>
    <p:sldId r:id="rId17" id="273"/>
    <p:sldId r:id="rId18" id="274"/>
    <p:sldId r:id="rId19" id="275"/>
    <p:sldId r:id="rId20" id="276"/>
    <p:sldId r:id="rId21" id="277"/>
    <p:sldId r:id="rId22" id="278"/>
    <p:sldId r:id="rId23" id="279"/>
    <p:sldId r:id="rId24" id="280"/>
    <p:sldId r:id="rId25" id="281"/>
    <p:sldId r:id="rId26" id="282"/>
    <p:sldId r:id="rId27" id="283"/>
    <p:sldId r:id="rId28" id="284"/>
    <p:sldId r:id="rId29" id="285"/>
    <p:sldId r:id="rId30" id="286"/>
  </p:sldIdLst>
  <p:sldSz cx="9144000" cy="6858000" type="screen4x3"/>
  <p:notesSz cx="6858000" cy="9144000"/>
  <p:embeddedFontLst>
    <p:embeddedFont>
      <p:font typeface="WPS Special 1"/>
      <p:regular r:id="rId35"/>
    </p:embeddedFont>
  </p:embeddedFontLst>
  <p:defaultTextStyle>
    <a:defPPr>
      <a:defRPr lang="ru-RU"/>
    </a:defPPr>
    <a:lvl1pPr algn="l" marL="0" defTabSz="914400" eaLnBrk="1" latinLnBrk="0" hangingPunct="1" rtl="false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marL="457200" defTabSz="914400" eaLnBrk="1" latinLnBrk="0" hangingPunct="1" rtl="false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marL="914400" defTabSz="914400" eaLnBrk="1" latinLnBrk="0" hangingPunct="1" rtl="false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marL="1371600" defTabSz="914400" eaLnBrk="1" latinLnBrk="0" hangingPunct="1" rtl="false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marL="1828800" defTabSz="914400" eaLnBrk="1" latinLnBrk="0" hangingPunct="1" rtl="false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marL="2286000" defTabSz="914400" eaLnBrk="1" latinLnBrk="0" hangingPunct="1" rtl="false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marL="2743200" defTabSz="914400" eaLnBrk="1" latinLnBrk="0" hangingPunct="1" rtl="false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marL="3200400" defTabSz="914400" eaLnBrk="1" latinLnBrk="0" hangingPunct="1" rtl="false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marL="3657600" defTabSz="914400" eaLnBrk="1" latinLnBrk="0" hangingPunct="1" rtl="false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660"/>
  </p:normalViewPr>
  <p:slideViewPr>
    <p:cSldViewPr>
      <p:cViewPr>
        <p:scale>
          <a:sx n="67" d="100"/>
          <a:sy n="67" d="100"/>
        </p:scale>
        <p:origin x="-146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 ?><Relationships xmlns="http://schemas.openxmlformats.org/package/2006/relationships"><Relationship Id="rId34" Type="http://schemas.openxmlformats.org/officeDocument/2006/relationships/tableStyles" Target="tableStyles.xml" /><Relationship Id="rId33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32" Type="http://schemas.openxmlformats.org/officeDocument/2006/relationships/viewProps" Target="viewProps.xml" /><Relationship Id="rId31" Type="http://schemas.openxmlformats.org/officeDocument/2006/relationships/presProps" Target="presProps.xml" /><Relationship Id="rId19" Type="http://schemas.openxmlformats.org/officeDocument/2006/relationships/slide" Target="slides/slide18.xml" /><Relationship Id="rId18" Type="http://schemas.openxmlformats.org/officeDocument/2006/relationships/slide" Target="slides/slide17.xml" /><Relationship Id="rId17" Type="http://schemas.openxmlformats.org/officeDocument/2006/relationships/slide" Target="slides/slide16.xml" /><Relationship Id="rId16" Type="http://schemas.openxmlformats.org/officeDocument/2006/relationships/slide" Target="slides/slide15.xml" /><Relationship Id="rId15" Type="http://schemas.openxmlformats.org/officeDocument/2006/relationships/slide" Target="slides/slide14.xml" /><Relationship Id="rId14" Type="http://schemas.openxmlformats.org/officeDocument/2006/relationships/slide" Target="slides/slide13.xml" /><Relationship Id="rId30" Type="http://schemas.openxmlformats.org/officeDocument/2006/relationships/slide" Target="slides/slide29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29" Type="http://schemas.openxmlformats.org/officeDocument/2006/relationships/slide" Target="slides/slide28.xml" /><Relationship Id="rId26" Type="http://schemas.openxmlformats.org/officeDocument/2006/relationships/slide" Target="slides/slide25.xml" /><Relationship Id="rId25" Type="http://schemas.openxmlformats.org/officeDocument/2006/relationships/slide" Target="slides/slide24.xml" /><Relationship Id="rId28" Type="http://schemas.openxmlformats.org/officeDocument/2006/relationships/slide" Target="slides/slide27.xml" /><Relationship Id="rId27" Type="http://schemas.openxmlformats.org/officeDocument/2006/relationships/slide" Target="slides/slide26.xml" /><Relationship Id="rId2" Type="http://schemas.openxmlformats.org/officeDocument/2006/relationships/slide" Target="slides/slide1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4" Type="http://schemas.openxmlformats.org/officeDocument/2006/relationships/slide" Target="slides/slide3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3" Type="http://schemas.openxmlformats.org/officeDocument/2006/relationships/slide" Target="slides/slide2.xml" /><Relationship Id="rId20" Type="http://schemas.openxmlformats.org/officeDocument/2006/relationships/slide" Target="slides/slide19.xml" /><Relationship Id="rId9" Type="http://schemas.openxmlformats.org/officeDocument/2006/relationships/slide" Target="slides/slide8.xml" /><Relationship Id="rId6" Type="http://schemas.openxmlformats.org/officeDocument/2006/relationships/slide" Target="slides/slide5.xml" /><Relationship Id="rId5" Type="http://schemas.openxmlformats.org/officeDocument/2006/relationships/slide" Target="slides/slide4.xml" /><Relationship Id="rId8" Type="http://schemas.openxmlformats.org/officeDocument/2006/relationships/slide" Target="slides/slide7.xml" /><Relationship Id="rId7" Type="http://schemas.openxmlformats.org/officeDocument/2006/relationships/slide" Target="slides/slide6.xml" /><Relationship Id="rId35" Type="http://schemas.openxmlformats.org/officeDocument/2006/relationships/font" Target="fonts/WPS_Specail_1.fntdata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FF41E3-BC29-4D14-9371-D320A835075E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24D8E7-70AD-476B-A2C4-49126FBD29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FF41E3-BC29-4D14-9371-D320A835075E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24D8E7-70AD-476B-A2C4-49126FBD2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FF41E3-BC29-4D14-9371-D320A835075E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24D8E7-70AD-476B-A2C4-49126FBD2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FF41E3-BC29-4D14-9371-D320A835075E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24D8E7-70AD-476B-A2C4-49126FBD2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FF41E3-BC29-4D14-9371-D320A835075E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24D8E7-70AD-476B-A2C4-49126FBD29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FF41E3-BC29-4D14-9371-D320A835075E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24D8E7-70AD-476B-A2C4-49126FBD2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FF41E3-BC29-4D14-9371-D320A835075E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24D8E7-70AD-476B-A2C4-49126FBD29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FF41E3-BC29-4D14-9371-D320A835075E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24D8E7-70AD-476B-A2C4-49126FBD2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FF41E3-BC29-4D14-9371-D320A835075E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24D8E7-70AD-476B-A2C4-49126FBD2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FF41E3-BC29-4D14-9371-D320A835075E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24D8E7-70AD-476B-A2C4-49126FBD2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FFF41E3-BC29-4D14-9371-D320A835075E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224D8E7-70AD-476B-A2C4-49126FBD2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FFF41E3-BC29-4D14-9371-D320A835075E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224D8E7-70AD-476B-A2C4-49126FBD2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nearyou.ru/leg/sievang.html" TargetMode="External"/><Relationship Id="rId3" Type="http://schemas.openxmlformats.org/officeDocument/2006/relationships/hyperlink" Target="http://nearyou.ru/leg/pzaharia.html" TargetMode="External"/><Relationship Id="rId7" Type="http://schemas.openxmlformats.org/officeDocument/2006/relationships/hyperlink" Target="http://nearyou.ru/leg/sikrest.html" TargetMode="External"/><Relationship Id="rId2" Type="http://schemas.openxmlformats.org/officeDocument/2006/relationships/hyperlink" Target="http://nearyou.ru/leg/sgavriil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earyou.ru/leg/donator.html" TargetMode="External"/><Relationship Id="rId5" Type="http://schemas.openxmlformats.org/officeDocument/2006/relationships/hyperlink" Target="http://nearyou.ru/leg/sivil.html" TargetMode="External"/><Relationship Id="rId4" Type="http://schemas.openxmlformats.org/officeDocument/2006/relationships/hyperlink" Target="http://nearyou.ru/leg/pmihei.html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nearyou.ru/gent/gentopen/2opend.html" TargetMode="External"/><Relationship Id="rId2" Type="http://schemas.openxmlformats.org/officeDocument/2006/relationships/hyperlink" Target="http://nearyou.ru/leg/kain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nearyou.ru/eyck/0eyck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nearyou.ru/eyck/0eyck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nearyou.ru/eyck/0eyck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nearyou.ru/eyck/0eyck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nearyou.ru/eyck/0eyck.htm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nearyou.ru/eyck/0eyck.html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nearyou.ru/eyck/0eyck.html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nearyou.ru/eyck/0eyck.html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nearyou.ru/eyck/0eyck.html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nearyou.ru/eyck/0eyck.html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p14="http://schemas.microsoft.com/office/powerpoint/2010/main" xmlns:mc="http://schemas.openxmlformats.org/markup-compatibility/2006" xmlns:c="http://schemas.openxmlformats.org/drawingml/2006/chart" xmlns:v="urn:schemas-microsoft-com:vml" xmlns:dsp="http://schemas.microsoft.com/office/drawing/2008/diagram" xmlns:dgm="http://schemas.openxmlformats.org/drawingml/2006/diagram" xmlns:m="http://schemas.openxmlformats.org/officeDocument/2006/math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y="0" cx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496944" cy="3024336"/>
          </a:xfrm>
        </p:spPr>
        <p:txBody>
          <a:bodyPr>
            <a:normAutofit fontScale="90000"/>
          </a:bodyPr>
          <a:lstStyle/>
          <a:p>
            <a:r>
              <a:rPr lang="ru-RU" dirty="0" smtClean="0" b="1" i="1"/>
              <a:t>Ян </a:t>
            </a:r>
            <a:r>
              <a:rPr lang="ru-RU" dirty="0" smtClean="0" b="1" i="1" err="1"/>
              <a:t>ван</a:t>
            </a:r>
            <a:r>
              <a:rPr lang="ru-RU" dirty="0" smtClean="0" b="1" i="1"/>
              <a:t> </a:t>
            </a:r>
            <a:r>
              <a:rPr lang="ru-RU" dirty="0" smtClean="0" b="1" i="1" err="1"/>
              <a:t>Эйк</a:t>
            </a:r>
            <a:r>
              <a:rPr lang="ru-RU" dirty="0" smtClean="0" b="1" i="1"/>
              <a:t/>
            </a:r>
            <a:br>
              <a:rPr lang="ru-RU" dirty="0" smtClean="0" b="1" i="1"/>
            </a:br>
            <a:r>
              <a:rPr lang="ru-RU" dirty="0" smtClean="0" b="1" i="1"/>
              <a:t>(род. </a:t>
            </a:r>
            <a:r>
              <a:rPr lang="ru-RU" dirty="0" smtClean="0" b="1" i="1" err="1"/>
              <a:t>ок</a:t>
            </a:r>
            <a:r>
              <a:rPr lang="ru-RU" dirty="0" smtClean="0" b="1" i="1"/>
              <a:t>. 1390 г. — ум. в 1441 г.)</a:t>
            </a:r>
            <a:br>
              <a:rPr lang="ru-RU" dirty="0" smtClean="0" b="1" i="1"/>
            </a:br>
            <a:r>
              <a:rPr lang="ru-RU" dirty="0" smtClean="0" b="1" i="1"/>
              <a:t>Нидерландский художник</a:t>
            </a:r>
            <a:r>
              <a:rPr lang="ru-RU" dirty="0" smtClean="0" b="1"/>
              <a:t/>
            </a:r>
            <a:br>
              <a:rPr lang="ru-RU" dirty="0" smtClean="0" b="1"/>
            </a:br>
            <a:r>
              <a:rPr lang="ru-RU" dirty="0" smtClean="0" b="1"/>
              <a:t/>
            </a:r>
            <a:br>
              <a:rPr lang="ru-RU" dirty="0" smtClean="0" b="1"/>
            </a:br>
            <a:r>
              <a:rPr lang="ru-RU" dirty="0" smtClean="0" b="1"/>
              <a:t/>
            </a:r>
            <a:br>
              <a:rPr lang="ru-RU" dirty="0" smtClean="0" b="1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07904" y="5085184"/>
            <a:ext cx="5283696" cy="1440160"/>
          </a:xfrm>
        </p:spPr>
        <p:txBody>
          <a:bodyPr>
            <a:normAutofit lnSpcReduction="10000"/>
          </a:bodyPr>
          <a:lstStyle/>
          <a:p>
            <a:r>
              <a:rPr/>
              <a:t>МБОУ школа 52</a:t>
            </a:r>
            <a:endParaRPr lang="ru-RU" dirty="0" i="1"/>
          </a:p>
          <a:p>
            <a:r>
              <a:rPr/>
              <a:t>Учитель Изо и черчения</a:t>
            </a:r>
            <a:endParaRPr/>
          </a:p>
          <a:p>
            <a:r>
              <a:rPr/>
              <a:t>Афанасьева О.В.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7772400" cy="936104"/>
          </a:xfrm>
        </p:spPr>
        <p:txBody>
          <a:bodyPr/>
          <a:lstStyle/>
          <a:p>
            <a:pPr algn="ctr"/>
            <a:r>
              <a:rPr lang="ru-RU" i="1" dirty="0" smtClean="0"/>
              <a:t>Описание  деталей  алтаря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5688632"/>
          </a:xfrm>
        </p:spPr>
        <p:txBody>
          <a:bodyPr>
            <a:normAutofit fontScale="70000" lnSpcReduction="20000"/>
          </a:bodyPr>
          <a:lstStyle/>
          <a:p>
            <a:r>
              <a:rPr lang="ru-RU" i="1" dirty="0" smtClean="0"/>
              <a:t>художники изобразили коленопреклонённую Деву Марию и </a:t>
            </a:r>
            <a:r>
              <a:rPr lang="ru-RU" i="1" dirty="0" smtClean="0">
                <a:hlinkClick r:id="rId2"/>
              </a:rPr>
              <a:t>архангела Гавриила,</a:t>
            </a:r>
            <a:r>
              <a:rPr lang="ru-RU" i="1" dirty="0" smtClean="0"/>
              <a:t> который принёс ей божественную весть.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По краям(в полукруглых нишах) изображены пророки </a:t>
            </a:r>
            <a:r>
              <a:rPr lang="ru-RU" i="1" dirty="0" err="1" smtClean="0">
                <a:hlinkClick r:id="rId3"/>
              </a:rPr>
              <a:t>Захария</a:t>
            </a:r>
            <a:r>
              <a:rPr lang="ru-RU" i="1" dirty="0" smtClean="0"/>
              <a:t> и </a:t>
            </a:r>
            <a:r>
              <a:rPr lang="ru-RU" i="1" dirty="0" smtClean="0">
                <a:hlinkClick r:id="rId4"/>
              </a:rPr>
              <a:t>Михей,</a:t>
            </a:r>
            <a:r>
              <a:rPr lang="ru-RU" i="1" dirty="0" smtClean="0"/>
              <a:t> предсказавшие Благовещение пророчествами. Они записаны текстом на лентах, парящих в воздухе.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В центральной нише, разделенной рамой,</a:t>
            </a:r>
            <a:r>
              <a:rPr lang="ru-RU" i="1" dirty="0" smtClean="0">
                <a:hlinkClick r:id="rId5"/>
              </a:rPr>
              <a:t> </a:t>
            </a:r>
            <a:r>
              <a:rPr lang="ru-RU" i="1" dirty="0" err="1" smtClean="0">
                <a:hlinkClick r:id="rId5"/>
              </a:rPr>
              <a:t>Эритрейская</a:t>
            </a:r>
            <a:r>
              <a:rPr lang="ru-RU" i="1" dirty="0" smtClean="0">
                <a:hlinkClick r:id="rId5"/>
              </a:rPr>
              <a:t> и </a:t>
            </a:r>
            <a:r>
              <a:rPr lang="ru-RU" i="1" dirty="0" err="1" smtClean="0">
                <a:hlinkClick r:id="rId5"/>
              </a:rPr>
              <a:t>Кумская</a:t>
            </a:r>
            <a:r>
              <a:rPr lang="ru-RU" i="1" dirty="0" smtClean="0">
                <a:hlinkClick r:id="rId5"/>
              </a:rPr>
              <a:t> сивиллы(предсказательницы),</a:t>
            </a:r>
            <a:r>
              <a:rPr lang="ru-RU" i="1" dirty="0" smtClean="0"/>
              <a:t> также </a:t>
            </a:r>
            <a:r>
              <a:rPr lang="ru-RU" i="1" dirty="0" err="1" smtClean="0"/>
              <a:t>предсказвшие</a:t>
            </a:r>
            <a:r>
              <a:rPr lang="ru-RU" i="1" dirty="0" smtClean="0"/>
              <a:t> Благовещение. Нижний ряд внешних створок алтаря занимают</a:t>
            </a:r>
            <a:r>
              <a:rPr lang="ru-RU" i="1" dirty="0" smtClean="0">
                <a:hlinkClick r:id="rId6"/>
              </a:rPr>
              <a:t> донаторы </a:t>
            </a:r>
            <a:r>
              <a:rPr lang="ru-RU" i="1" dirty="0" smtClean="0"/>
              <a:t>- портреты его заказчиков(</a:t>
            </a:r>
            <a:r>
              <a:rPr lang="ru-RU" i="1" dirty="0" err="1" smtClean="0"/>
              <a:t>Йодс</a:t>
            </a:r>
            <a:r>
              <a:rPr lang="ru-RU" i="1" dirty="0" smtClean="0"/>
              <a:t> Вайд и, его супруга, Изабелла).</a:t>
            </a:r>
            <a:br>
              <a:rPr lang="ru-RU" i="1" dirty="0" smtClean="0"/>
            </a:br>
            <a:r>
              <a:rPr lang="ru-RU" i="1" dirty="0" smtClean="0"/>
              <a:t>Они предстают преклоненными перед статуями двух святых:</a:t>
            </a:r>
            <a:r>
              <a:rPr lang="ru-RU" i="1" dirty="0" smtClean="0">
                <a:hlinkClick r:id="rId7"/>
              </a:rPr>
              <a:t> Иоанна Крестителя</a:t>
            </a:r>
            <a:r>
              <a:rPr lang="ru-RU" i="1" dirty="0" smtClean="0"/>
              <a:t> — патрона церкви Святого Иоанна и </a:t>
            </a:r>
            <a:r>
              <a:rPr lang="ru-RU" i="1" dirty="0" smtClean="0">
                <a:hlinkClick r:id="rId8"/>
              </a:rPr>
              <a:t>Иоанна Богослова </a:t>
            </a:r>
            <a:r>
              <a:rPr lang="ru-RU" i="1" dirty="0" smtClean="0"/>
              <a:t>— ему посвящена капелла этой церкви.</a:t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460432" cy="1224136"/>
          </a:xfrm>
        </p:spPr>
        <p:txBody>
          <a:bodyPr/>
          <a:lstStyle/>
          <a:p>
            <a:r>
              <a:rPr lang="ru-RU" sz="2000" i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Гентский</a:t>
            </a:r>
            <a:r>
              <a:rPr lang="ru-RU" sz="20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алтарь </a:t>
            </a:r>
            <a:r>
              <a:rPr lang="ru-RU" sz="1800" i="1" dirty="0" smtClean="0"/>
              <a:t>. Ян </a:t>
            </a:r>
            <a:r>
              <a:rPr lang="ru-RU" sz="1800" i="1" dirty="0" err="1" smtClean="0"/>
              <a:t>ван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Эйк</a:t>
            </a:r>
            <a:r>
              <a:rPr lang="ru-RU" sz="1800" i="1" dirty="0" smtClean="0"/>
              <a:t> (ок.1390-1441) и </a:t>
            </a:r>
            <a:r>
              <a:rPr lang="ru-RU" sz="1800" i="1" dirty="0" err="1" smtClean="0"/>
              <a:t>Губерт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ван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Эйк</a:t>
            </a:r>
            <a:r>
              <a:rPr lang="ru-RU" sz="1800" i="1" dirty="0" smtClean="0"/>
              <a:t> (умер 1426)</a:t>
            </a:r>
            <a:br>
              <a:rPr lang="ru-RU" sz="1800" i="1" dirty="0" smtClean="0"/>
            </a:br>
            <a:r>
              <a:rPr lang="ru-RU" sz="1800" i="1" dirty="0" smtClean="0"/>
              <a:t>вид открытого алтаря</a:t>
            </a:r>
            <a:br>
              <a:rPr lang="ru-RU" sz="1800" i="1" dirty="0" smtClean="0"/>
            </a:br>
            <a:r>
              <a:rPr lang="ru-RU" sz="1800" i="1" dirty="0" smtClean="0"/>
              <a:t>май 1432, дерево, масло, 350 </a:t>
            </a:r>
            <a:r>
              <a:rPr lang="ru-RU" sz="1800" i="1" dirty="0" err="1" smtClean="0"/>
              <a:t>x</a:t>
            </a:r>
            <a:r>
              <a:rPr lang="ru-RU" sz="1800" i="1" dirty="0" smtClean="0"/>
              <a:t> 461 см.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6" name="Содержимое 5" descr="van_eyck1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554124"/>
            <a:ext cx="6840760" cy="50672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12064"/>
            <a:ext cx="7704856" cy="756696"/>
          </a:xfrm>
        </p:spPr>
        <p:txBody>
          <a:bodyPr/>
          <a:lstStyle/>
          <a:p>
            <a:r>
              <a:rPr lang="ru-RU" sz="3200" i="1" dirty="0" smtClean="0"/>
              <a:t>Описание деталей </a:t>
            </a:r>
            <a:r>
              <a:rPr lang="ru-RU" sz="3200" i="1" dirty="0" err="1" smtClean="0"/>
              <a:t>гентского</a:t>
            </a:r>
            <a:r>
              <a:rPr lang="ru-RU" sz="3200" i="1" dirty="0" smtClean="0"/>
              <a:t> алтаря</a:t>
            </a:r>
            <a:endParaRPr lang="ru-RU" sz="3200" i="1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67544" y="1628800"/>
            <a:ext cx="8219256" cy="5229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 smtClean="0"/>
              <a:t>В картине верхнего ряда чуть ниже Бога-Отца расположились Дева Мария и </a:t>
            </a:r>
            <a:r>
              <a:rPr lang="ru-RU" i="1" dirty="0" err="1" smtClean="0"/>
              <a:t>Cв</a:t>
            </a:r>
            <a:r>
              <a:rPr lang="ru-RU" i="1" dirty="0" smtClean="0"/>
              <a:t>. Иоанн Креститель, еще ниже</a:t>
            </a:r>
            <a:br>
              <a:rPr lang="ru-RU" i="1" dirty="0" smtClean="0"/>
            </a:br>
            <a:r>
              <a:rPr lang="ru-RU" i="1" dirty="0" smtClean="0"/>
              <a:t>— ангелы поющие(левая створка) и ангелы музицирующие(правая створка). Самые крайние створки изображают первых людей — Адама и Еву, над ними сцена ссоры их детей — </a:t>
            </a:r>
            <a:r>
              <a:rPr lang="ru-RU" i="1" dirty="0" smtClean="0">
                <a:hlinkClick r:id="rId2"/>
              </a:rPr>
              <a:t>Каина и Авеля.</a:t>
            </a:r>
            <a:r>
              <a:rPr lang="ru-RU" i="1" dirty="0" smtClean="0"/>
              <a:t>  Второй нижний ряд посвящён сцене</a:t>
            </a:r>
            <a:r>
              <a:rPr lang="ru-RU" i="1" dirty="0" smtClean="0">
                <a:hlinkClick r:id="rId3"/>
              </a:rPr>
              <a:t> "Поклонение агнцу" </a:t>
            </a:r>
            <a:r>
              <a:rPr lang="ru-RU" i="1" dirty="0" smtClean="0"/>
              <a:t>и является главным. Другие створки слева- праведные судьи, солдаты, створки справа- отшельники,  пилигримы(паломники).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err="1" smtClean="0"/>
              <a:t>Гентский</a:t>
            </a:r>
            <a:r>
              <a:rPr lang="ru-RU" i="1" dirty="0" smtClean="0"/>
              <a:t> алтарь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7920880" cy="5472608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 err="1" smtClean="0"/>
              <a:t>Гентский</a:t>
            </a:r>
            <a:r>
              <a:rPr lang="ru-RU" i="1" dirty="0" smtClean="0"/>
              <a:t> алтарь уникален. Это - самый большой и наиболее сложный алтарь, созданный в Нидерландах в 15-ом столетии. Он явился плодом вдохновенного мастерства двух братьев - художников, </a:t>
            </a:r>
            <a:r>
              <a:rPr lang="ru-RU" i="1" dirty="0" err="1" smtClean="0"/>
              <a:t>Губерта</a:t>
            </a:r>
            <a:r>
              <a:rPr lang="ru-RU" i="1" dirty="0" smtClean="0"/>
              <a:t> и Яна </a:t>
            </a:r>
            <a:r>
              <a:rPr lang="ru-RU" i="1" dirty="0" err="1" smtClean="0"/>
              <a:t>ван</a:t>
            </a:r>
            <a:r>
              <a:rPr lang="ru-RU" i="1" dirty="0" smtClean="0"/>
              <a:t> </a:t>
            </a:r>
            <a:r>
              <a:rPr lang="ru-RU" i="1" dirty="0" err="1" smtClean="0"/>
              <a:t>Эйков</a:t>
            </a:r>
            <a:r>
              <a:rPr lang="ru-RU" i="1" dirty="0" smtClean="0"/>
              <a:t>(а может быть, и кого-то ещё из подмастерьев) и благочестивых намерений и действий богатых заказчиков. В алтаре отразились не только их религиозные идеи, но и самые разнообразные представления о мире и о месте в нём человека. В </a:t>
            </a:r>
            <a:r>
              <a:rPr lang="ru-RU" i="1" dirty="0" err="1" smtClean="0"/>
              <a:t>Гентском</a:t>
            </a:r>
            <a:r>
              <a:rPr lang="ru-RU" i="1" dirty="0" smtClean="0"/>
              <a:t> алтаре присутствует всё, что и в окружающем мире, все здесь смешалось: подробный и неторопливый рассказ с пленительными деталями, таинственная недосказанность характеров, грозная сила скрытых страстей и непосредственное восхищение радостями бытия.....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err="1" smtClean="0"/>
              <a:t>Гентский</a:t>
            </a:r>
            <a:r>
              <a:rPr lang="ru-RU" i="1" dirty="0" smtClean="0"/>
              <a:t> алтарь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91264" cy="5229200"/>
          </a:xfrm>
        </p:spPr>
        <p:txBody>
          <a:bodyPr>
            <a:normAutofit lnSpcReduction="10000"/>
          </a:bodyPr>
          <a:lstStyle/>
          <a:p>
            <a:r>
              <a:rPr lang="ru-RU" i="1" dirty="0" smtClean="0"/>
              <a:t>Заказчиками алтаря были: </a:t>
            </a:r>
            <a:r>
              <a:rPr lang="ru-RU" i="1" dirty="0" err="1" smtClean="0"/>
              <a:t>Йодoс</a:t>
            </a:r>
            <a:r>
              <a:rPr lang="ru-RU" i="1" dirty="0" smtClean="0"/>
              <a:t> Вайд(</a:t>
            </a:r>
            <a:r>
              <a:rPr lang="ru-RU" i="1" dirty="0" err="1" smtClean="0"/>
              <a:t>Jodocus</a:t>
            </a:r>
            <a:r>
              <a:rPr lang="ru-RU" i="1" dirty="0" smtClean="0"/>
              <a:t> </a:t>
            </a:r>
            <a:r>
              <a:rPr lang="ru-RU" i="1" dirty="0" err="1" smtClean="0"/>
              <a:t>Vijd</a:t>
            </a:r>
            <a:r>
              <a:rPr lang="ru-RU" i="1" dirty="0" smtClean="0"/>
              <a:t>),- один из богатейших людей Гента (впоследствии он стал бургомистром города), и его супруга, Изабелла </a:t>
            </a:r>
            <a:r>
              <a:rPr lang="ru-RU" i="1" dirty="0" err="1" smtClean="0"/>
              <a:t>Борлют</a:t>
            </a:r>
            <a:r>
              <a:rPr lang="ru-RU" i="1" dirty="0" smtClean="0"/>
              <a:t>. Они и заказали алтарь для своей фамильной капеллы, находящейся в церкви Святого Иоанна (так первоначально назывался собор Святого </a:t>
            </a:r>
            <a:r>
              <a:rPr lang="ru-RU" i="1" dirty="0" err="1" smtClean="0"/>
              <a:t>Бавона</a:t>
            </a:r>
            <a:r>
              <a:rPr lang="ru-RU" i="1" dirty="0" smtClean="0"/>
              <a:t>). В 1432 г. работа над алтарем была закончена.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Ян </a:t>
            </a:r>
            <a:r>
              <a:rPr lang="ru-RU" i="1" dirty="0" err="1" smtClean="0"/>
              <a:t>ван</a:t>
            </a:r>
            <a:r>
              <a:rPr lang="ru-RU" i="1" dirty="0" smtClean="0"/>
              <a:t> </a:t>
            </a:r>
            <a:r>
              <a:rPr lang="ru-RU" i="1" dirty="0" err="1" smtClean="0"/>
              <a:t>Эйк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248472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Период высшей творческой зрелости Яна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ван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Эйка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пришелся на 1430-е гг. К этому времени художник переехал из Лилля в Брюгге, купил дом «с каменным фасадом», а вскоре женился. В 1434 г. герцог Филипп III стал крестным отцом первого из десяти детей Яна. С 1432 г. произведения мастера следуют одно за другим: так называемый «Тимофей» (1432 г.), «Человек в тюрбане» (1433 г.), небольшое панно «Мадонна с младенцем» (1433 г.) и др. </a:t>
            </a:r>
            <a:r>
              <a:rPr lang="ru-RU" sz="2400" i="1" dirty="0" smtClean="0"/>
              <a:t>Ян </a:t>
            </a:r>
            <a:r>
              <a:rPr lang="ru-RU" sz="2400" i="1" dirty="0" err="1" smtClean="0"/>
              <a:t>ван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Эйк</a:t>
            </a:r>
            <a:r>
              <a:rPr lang="ru-RU" sz="2400" i="1" dirty="0" smtClean="0"/>
              <a:t> был первым, кто начал создавать портреты, преследуя цель точнейшего воссоздания индивидуального облика модели и аналитического исследования натуры человека с ее разнообразными приметами и свойствами. Сохранившиеся портреты свидетельствуют о его проницательности и высоком уважении к человеческой индивидуальности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endParaRPr lang="ru-RU" sz="2400" dirty="0" smtClean="0"/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908720"/>
            <a:ext cx="4161656" cy="517744"/>
          </a:xfrm>
        </p:spPr>
        <p:txBody>
          <a:bodyPr/>
          <a:lstStyle/>
          <a:p>
            <a:r>
              <a:rPr lang="ru-RU" sz="2400" i="1" dirty="0" smtClean="0">
                <a:hlinkClick r:id="rId2"/>
              </a:rPr>
              <a:t>Ян </a:t>
            </a:r>
            <a:r>
              <a:rPr lang="ru-RU" sz="2400" i="1" dirty="0" err="1" smtClean="0">
                <a:hlinkClick r:id="rId2"/>
              </a:rPr>
              <a:t>ван</a:t>
            </a:r>
            <a:r>
              <a:rPr lang="ru-RU" sz="2400" i="1" dirty="0" smtClean="0">
                <a:hlinkClick r:id="rId2"/>
              </a:rPr>
              <a:t> </a:t>
            </a:r>
            <a:r>
              <a:rPr lang="ru-RU" sz="2400" i="1" dirty="0" err="1" smtClean="0">
                <a:hlinkClick r:id="rId2"/>
              </a:rPr>
              <a:t>Эйк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(ок.1390-1441) </a:t>
            </a:r>
            <a:br>
              <a:rPr lang="ru-RU" sz="2400" i="1" dirty="0" smtClean="0"/>
            </a:br>
            <a:r>
              <a:rPr lang="ru-RU" sz="2400" i="1" dirty="0" smtClean="0"/>
              <a:t>Портрет Маргарет </a:t>
            </a:r>
            <a:r>
              <a:rPr lang="ru-RU" sz="2400" i="1" dirty="0" err="1" smtClean="0"/>
              <a:t>ван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Эйк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1439г, масло на дереве, 32,6 </a:t>
            </a:r>
            <a:r>
              <a:rPr lang="ru-RU" sz="2400" i="1" dirty="0" err="1" smtClean="0"/>
              <a:t>x</a:t>
            </a:r>
            <a:r>
              <a:rPr lang="ru-RU" sz="2400" i="1" dirty="0" smtClean="0"/>
              <a:t> 25,8 </a:t>
            </a:r>
            <a:r>
              <a:rPr lang="ru-RU" sz="2400" i="1" dirty="0" err="1" smtClean="0"/>
              <a:t>cм</a:t>
            </a:r>
            <a:r>
              <a:rPr lang="ru-RU" sz="2400" i="1" dirty="0" smtClean="0"/>
              <a:t> </a:t>
            </a:r>
            <a:br>
              <a:rPr lang="ru-RU" sz="2400" i="1" dirty="0" smtClean="0"/>
            </a:br>
            <a:r>
              <a:rPr lang="ru-RU" sz="2400" i="1" dirty="0" smtClean="0"/>
              <a:t>Музей </a:t>
            </a:r>
            <a:r>
              <a:rPr lang="ru-RU" sz="2400" i="1" dirty="0" err="1" smtClean="0"/>
              <a:t>Гроениндж</a:t>
            </a:r>
            <a:r>
              <a:rPr lang="ru-RU" sz="2400" i="1" dirty="0" smtClean="0"/>
              <a:t> (</a:t>
            </a:r>
            <a:r>
              <a:rPr lang="ru-RU" sz="2400" i="1" dirty="0" err="1" smtClean="0"/>
              <a:t>Groeninge</a:t>
            </a:r>
            <a:r>
              <a:rPr lang="ru-RU" sz="2400" i="1" dirty="0" smtClean="0"/>
              <a:t>), </a:t>
            </a:r>
            <a:r>
              <a:rPr lang="ru-RU" sz="2400" i="1" dirty="0" err="1" smtClean="0"/>
              <a:t>Брюгге,Бельгия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На портрете - Маргарет </a:t>
            </a:r>
            <a:r>
              <a:rPr lang="ru-RU" sz="2400" i="1" dirty="0" err="1" smtClean="0"/>
              <a:t>ван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Эйк</a:t>
            </a:r>
            <a:r>
              <a:rPr lang="ru-RU" sz="2400" i="1" dirty="0" smtClean="0"/>
              <a:t>, жена художника.</a:t>
            </a:r>
            <a:br>
              <a:rPr lang="ru-RU" sz="2400" i="1" dirty="0" smtClean="0"/>
            </a:br>
            <a:endParaRPr lang="ru-RU" sz="2400" i="1" dirty="0"/>
          </a:p>
        </p:txBody>
      </p:sp>
      <p:pic>
        <p:nvPicPr>
          <p:cNvPr id="4" name="Содержимое 3" descr="margar[1]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220072" y="1268760"/>
            <a:ext cx="3451668" cy="46064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836712"/>
            <a:ext cx="3585592" cy="504056"/>
          </a:xfrm>
        </p:spPr>
        <p:txBody>
          <a:bodyPr/>
          <a:lstStyle/>
          <a:p>
            <a:r>
              <a:rPr lang="ru-RU" sz="2800" i="1" dirty="0" smtClean="0">
                <a:hlinkClick r:id="rId2"/>
              </a:rPr>
              <a:t>Ян </a:t>
            </a:r>
            <a:r>
              <a:rPr lang="ru-RU" sz="2800" i="1" dirty="0" err="1" smtClean="0">
                <a:hlinkClick r:id="rId2"/>
              </a:rPr>
              <a:t>ван</a:t>
            </a:r>
            <a:r>
              <a:rPr lang="ru-RU" sz="2800" i="1" dirty="0" smtClean="0">
                <a:hlinkClick r:id="rId2"/>
              </a:rPr>
              <a:t> </a:t>
            </a:r>
            <a:r>
              <a:rPr lang="ru-RU" sz="2800" i="1" dirty="0" err="1" smtClean="0">
                <a:hlinkClick r:id="rId2"/>
              </a:rPr>
              <a:t>Эйк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(ок.1390-1441)</a:t>
            </a:r>
            <a:br>
              <a:rPr lang="ru-RU" sz="2800" i="1" dirty="0" smtClean="0"/>
            </a:br>
            <a:r>
              <a:rPr lang="ru-RU" sz="2800" i="1" dirty="0" smtClean="0"/>
              <a:t>Дева Мария с Младенцем с книгой</a:t>
            </a:r>
            <a:br>
              <a:rPr lang="ru-RU" sz="2800" i="1" dirty="0" smtClean="0"/>
            </a:br>
            <a:r>
              <a:rPr lang="ru-RU" sz="2800" i="1" dirty="0" smtClean="0"/>
              <a:t>1433, дерево, масло, 26,5 </a:t>
            </a:r>
            <a:r>
              <a:rPr lang="ru-RU" sz="2800" i="1" dirty="0" err="1" smtClean="0"/>
              <a:t>x</a:t>
            </a:r>
            <a:r>
              <a:rPr lang="ru-RU" sz="2800" i="1" dirty="0" smtClean="0"/>
              <a:t> 19,5 </a:t>
            </a:r>
            <a:r>
              <a:rPr lang="ru-RU" sz="2800" i="1" dirty="0" err="1" smtClean="0"/>
              <a:t>cм</a:t>
            </a:r>
            <a:r>
              <a:rPr lang="ru-RU" sz="2800" i="1" dirty="0" smtClean="0"/>
              <a:t> </a:t>
            </a:r>
            <a:br>
              <a:rPr lang="ru-RU" sz="2800" i="1" dirty="0" smtClean="0"/>
            </a:br>
            <a:r>
              <a:rPr lang="ru-RU" sz="2800" i="1" dirty="0" smtClean="0"/>
              <a:t>Национальная галерея Виктории, Мельбурн.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/>
          </a:p>
        </p:txBody>
      </p:sp>
      <p:pic>
        <p:nvPicPr>
          <p:cNvPr id="4" name="Содержимое 3" descr="read[1]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427985" y="355221"/>
            <a:ext cx="4388772" cy="59540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908720"/>
            <a:ext cx="3081536" cy="517744"/>
          </a:xfrm>
        </p:spPr>
        <p:txBody>
          <a:bodyPr/>
          <a:lstStyle/>
          <a:p>
            <a:r>
              <a:rPr lang="ru-RU" sz="2800" i="1" dirty="0" smtClean="0">
                <a:hlinkClick r:id="rId2"/>
              </a:rPr>
              <a:t>Ян </a:t>
            </a:r>
            <a:r>
              <a:rPr lang="ru-RU" sz="2800" i="1" dirty="0" err="1" smtClean="0">
                <a:hlinkClick r:id="rId2"/>
              </a:rPr>
              <a:t>ван</a:t>
            </a:r>
            <a:r>
              <a:rPr lang="ru-RU" sz="2800" i="1" dirty="0" smtClean="0">
                <a:hlinkClick r:id="rId2"/>
              </a:rPr>
              <a:t> </a:t>
            </a:r>
            <a:r>
              <a:rPr lang="ru-RU" sz="2800" i="1" dirty="0" err="1" smtClean="0">
                <a:hlinkClick r:id="rId2"/>
              </a:rPr>
              <a:t>Эйк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(ок.1390-1441)</a:t>
            </a:r>
            <a:br>
              <a:rPr lang="ru-RU" sz="2800" i="1" dirty="0" smtClean="0"/>
            </a:br>
            <a:r>
              <a:rPr lang="ru-RU" sz="2800" i="1" dirty="0" smtClean="0"/>
              <a:t>Человек в тюрбане</a:t>
            </a:r>
            <a:br>
              <a:rPr lang="ru-RU" sz="2800" i="1" dirty="0" smtClean="0"/>
            </a:br>
            <a:r>
              <a:rPr lang="ru-RU" sz="2800" i="1" dirty="0" smtClean="0"/>
              <a:t>1433г, дерево, масло, 25,5 </a:t>
            </a:r>
            <a:r>
              <a:rPr lang="ru-RU" sz="2800" i="1" dirty="0" err="1" smtClean="0"/>
              <a:t>x</a:t>
            </a:r>
            <a:r>
              <a:rPr lang="ru-RU" sz="2800" i="1" dirty="0" smtClean="0"/>
              <a:t> 19cм </a:t>
            </a:r>
            <a:br>
              <a:rPr lang="ru-RU" sz="2800" i="1" dirty="0" smtClean="0"/>
            </a:br>
            <a:r>
              <a:rPr lang="ru-RU" sz="2800" i="1" dirty="0" smtClean="0"/>
              <a:t>Национальная галерея, Лондон, Англия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/>
          </a:p>
        </p:txBody>
      </p:sp>
      <p:pic>
        <p:nvPicPr>
          <p:cNvPr id="4" name="Содержимое 3" descr="turban[1]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83968" y="692696"/>
            <a:ext cx="4406792" cy="53361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3945632" cy="914400"/>
          </a:xfrm>
        </p:spPr>
        <p:txBody>
          <a:bodyPr/>
          <a:lstStyle/>
          <a:p>
            <a:r>
              <a:rPr lang="ru-RU" sz="2400" i="1" dirty="0" smtClean="0">
                <a:hlinkClick r:id="rId2"/>
              </a:rPr>
              <a:t>Ян </a:t>
            </a:r>
            <a:r>
              <a:rPr lang="ru-RU" sz="2400" i="1" dirty="0" err="1" smtClean="0">
                <a:hlinkClick r:id="rId2"/>
              </a:rPr>
              <a:t>ван</a:t>
            </a:r>
            <a:r>
              <a:rPr lang="ru-RU" sz="2400" i="1" dirty="0" smtClean="0">
                <a:hlinkClick r:id="rId2"/>
              </a:rPr>
              <a:t> </a:t>
            </a:r>
            <a:r>
              <a:rPr lang="ru-RU" sz="2400" i="1" dirty="0" err="1" smtClean="0">
                <a:hlinkClick r:id="rId2"/>
              </a:rPr>
              <a:t>Эйк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(ок.1390-1441)</a:t>
            </a:r>
            <a:br>
              <a:rPr lang="ru-RU" sz="2400" i="1" dirty="0" smtClean="0"/>
            </a:br>
            <a:r>
              <a:rPr lang="ru-RU" sz="2400" i="1" dirty="0" smtClean="0"/>
              <a:t>Портрет Джованни </a:t>
            </a:r>
            <a:r>
              <a:rPr lang="ru-RU" sz="2400" i="1" dirty="0" err="1" smtClean="0"/>
              <a:t>Арнольфини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1435г, дерево, масло, 29 </a:t>
            </a:r>
            <a:r>
              <a:rPr lang="ru-RU" sz="2400" i="1" dirty="0" err="1" smtClean="0"/>
              <a:t>x</a:t>
            </a:r>
            <a:r>
              <a:rPr lang="ru-RU" sz="2400" i="1" dirty="0" smtClean="0"/>
              <a:t> 20 </a:t>
            </a:r>
            <a:r>
              <a:rPr lang="ru-RU" sz="2400" i="1" dirty="0" err="1" smtClean="0"/>
              <a:t>cм</a:t>
            </a:r>
            <a:r>
              <a:rPr lang="ru-RU" sz="2400" i="1" dirty="0" smtClean="0"/>
              <a:t> </a:t>
            </a:r>
            <a:br>
              <a:rPr lang="ru-RU" sz="2400" i="1" dirty="0" smtClean="0"/>
            </a:br>
            <a:r>
              <a:rPr lang="ru-RU" sz="2400" i="1" dirty="0" err="1" smtClean="0"/>
              <a:t>Cтличный</a:t>
            </a:r>
            <a:r>
              <a:rPr lang="ru-RU" sz="2400" i="1" dirty="0" smtClean="0"/>
              <a:t> музей, Берлин, Германия</a:t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Портрет богатого итальянского купца, друга </a:t>
            </a:r>
            <a:r>
              <a:rPr lang="ru-RU" sz="2400" i="1" dirty="0" err="1" smtClean="0"/>
              <a:t>ван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Эйка</a:t>
            </a:r>
            <a:r>
              <a:rPr lang="ru-RU" sz="2400" i="1" dirty="0" smtClean="0"/>
              <a:t>, был выполнен в то же время, когда известный "Портрет четы </a:t>
            </a:r>
            <a:r>
              <a:rPr lang="ru-RU" sz="2400" i="1" dirty="0" err="1" smtClean="0"/>
              <a:t>Арнольфини</a:t>
            </a:r>
            <a:r>
              <a:rPr lang="ru-RU" sz="2400" i="1" dirty="0" smtClean="0"/>
              <a:t>"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arnol[1]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4048" y="836712"/>
            <a:ext cx="3888432" cy="53872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40672"/>
          </a:xfrm>
        </p:spPr>
        <p:txBody>
          <a:bodyPr/>
          <a:lstStyle/>
          <a:p>
            <a:pPr algn="just"/>
            <a:r>
              <a:rPr lang="ru-RU" dirty="0" smtClean="0"/>
              <a:t>                    </a:t>
            </a:r>
            <a:r>
              <a:rPr lang="ru-RU" i="1" dirty="0" smtClean="0"/>
              <a:t>Ян </a:t>
            </a:r>
            <a:r>
              <a:rPr lang="ru-RU" i="1" dirty="0" err="1" smtClean="0"/>
              <a:t>ван</a:t>
            </a:r>
            <a:r>
              <a:rPr lang="ru-RU" i="1" dirty="0" smtClean="0"/>
              <a:t> </a:t>
            </a:r>
            <a:r>
              <a:rPr lang="ru-RU" i="1" dirty="0" err="1" smtClean="0"/>
              <a:t>Эйк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5724128" cy="5688632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Ян </a:t>
            </a:r>
            <a:r>
              <a:rPr lang="ru-RU" sz="2400" i="1" dirty="0" err="1" smtClean="0"/>
              <a:t>ван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Эйк</a:t>
            </a:r>
            <a:r>
              <a:rPr lang="ru-RU" sz="2400" i="1" dirty="0" smtClean="0"/>
              <a:t> - выдающийся нидерландский живописец, один из основоположников искусства Раннего северного Возрождения. Дату рождения художника следует, по всей вероятности, относить к первой половине 1390-х гг.; родиной же его традиционно считают город </a:t>
            </a:r>
            <a:r>
              <a:rPr lang="ru-RU" sz="2400" i="1" dirty="0" err="1" smtClean="0"/>
              <a:t>Маасэйк</a:t>
            </a:r>
            <a:r>
              <a:rPr lang="ru-RU" sz="2400" i="1" dirty="0" smtClean="0"/>
              <a:t> в нидерландской провинции </a:t>
            </a:r>
            <a:r>
              <a:rPr lang="ru-RU" sz="2400" i="1" dirty="0" err="1" smtClean="0"/>
              <a:t>Лимбург</a:t>
            </a:r>
            <a:r>
              <a:rPr lang="ru-RU" sz="2400" i="1" dirty="0" smtClean="0"/>
              <a:t>. Первыми уроками мастерства, опять-таки предположительно, Ян был обязан своему старшему брату </a:t>
            </a:r>
            <a:r>
              <a:rPr lang="ru-RU" sz="2400" i="1" dirty="0" err="1" smtClean="0"/>
              <a:t>Губерту</a:t>
            </a:r>
            <a:r>
              <a:rPr lang="ru-RU" sz="2400" i="1" dirty="0" smtClean="0"/>
              <a:t>.</a:t>
            </a:r>
            <a:endParaRPr lang="ru-RU" sz="2400" i="1" dirty="0"/>
          </a:p>
        </p:txBody>
      </p:sp>
      <p:pic>
        <p:nvPicPr>
          <p:cNvPr id="7170" name="Picture 2" descr="http://900igr.net/datai/mkhk/Iskusstvo-v-epokhu-Vozrozhdenija/0021-044-JAn-van-Ej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419726"/>
            <a:ext cx="3096344" cy="42392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908720"/>
            <a:ext cx="3528392" cy="720080"/>
          </a:xfrm>
        </p:spPr>
        <p:txBody>
          <a:bodyPr/>
          <a:lstStyle/>
          <a:p>
            <a:r>
              <a:rPr lang="ru-RU" sz="2800" i="1" dirty="0" smtClean="0">
                <a:hlinkClick r:id="rId2"/>
              </a:rPr>
              <a:t>Ян </a:t>
            </a:r>
            <a:r>
              <a:rPr lang="ru-RU" sz="2800" i="1" dirty="0" err="1" smtClean="0">
                <a:hlinkClick r:id="rId2"/>
              </a:rPr>
              <a:t>ван</a:t>
            </a:r>
            <a:r>
              <a:rPr lang="ru-RU" sz="2800" i="1" dirty="0" smtClean="0">
                <a:hlinkClick r:id="rId2"/>
              </a:rPr>
              <a:t> </a:t>
            </a:r>
            <a:r>
              <a:rPr lang="ru-RU" sz="2800" i="1" dirty="0" err="1" smtClean="0">
                <a:hlinkClick r:id="rId2"/>
              </a:rPr>
              <a:t>Эйк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(ок.1390-1441)</a:t>
            </a:r>
            <a:br>
              <a:rPr lang="ru-RU" sz="2800" i="1" dirty="0" smtClean="0"/>
            </a:br>
            <a:r>
              <a:rPr lang="ru-RU" sz="2800" i="1" dirty="0" smtClean="0"/>
              <a:t>Портрет ювелира (Человек с кольцом)</a:t>
            </a:r>
            <a:br>
              <a:rPr lang="ru-RU" sz="2800" i="1" dirty="0" smtClean="0"/>
            </a:br>
            <a:r>
              <a:rPr lang="ru-RU" sz="2800" i="1" dirty="0" smtClean="0"/>
              <a:t>1430г, дерево, масло, 16,6 </a:t>
            </a:r>
            <a:r>
              <a:rPr lang="ru-RU" sz="2800" i="1" dirty="0" err="1" smtClean="0"/>
              <a:t>x</a:t>
            </a:r>
            <a:r>
              <a:rPr lang="ru-RU" sz="2800" i="1" dirty="0" smtClean="0"/>
              <a:t> 13,2 см </a:t>
            </a:r>
            <a:br>
              <a:rPr lang="ru-RU" sz="2800" i="1" dirty="0" smtClean="0"/>
            </a:br>
            <a:r>
              <a:rPr lang="ru-RU" sz="2800" i="1" dirty="0" smtClean="0"/>
              <a:t>Румынский Национальный музей, Бухарест</a:t>
            </a: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/>
            </a:r>
            <a:br>
              <a:rPr lang="ru-RU" sz="2800" b="1" i="1" dirty="0" smtClean="0"/>
            </a:br>
            <a:endParaRPr lang="ru-RU" sz="2800" i="1" dirty="0"/>
          </a:p>
        </p:txBody>
      </p:sp>
      <p:pic>
        <p:nvPicPr>
          <p:cNvPr id="4" name="Содержимое 3" descr="goldsm[1]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716016" y="548680"/>
            <a:ext cx="3672408" cy="5675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3009528" cy="733768"/>
          </a:xfrm>
        </p:spPr>
        <p:txBody>
          <a:bodyPr/>
          <a:lstStyle/>
          <a:p>
            <a:r>
              <a:rPr lang="ru-RU" sz="2800" i="1" dirty="0" smtClean="0">
                <a:hlinkClick r:id="rId2"/>
              </a:rPr>
              <a:t>Ян </a:t>
            </a:r>
            <a:r>
              <a:rPr lang="ru-RU" sz="2800" i="1" dirty="0" err="1" smtClean="0">
                <a:hlinkClick r:id="rId2"/>
              </a:rPr>
              <a:t>ван</a:t>
            </a:r>
            <a:r>
              <a:rPr lang="ru-RU" sz="2800" i="1" dirty="0" smtClean="0">
                <a:hlinkClick r:id="rId2"/>
              </a:rPr>
              <a:t> </a:t>
            </a:r>
            <a:r>
              <a:rPr lang="ru-RU" sz="2800" i="1" dirty="0" err="1" smtClean="0">
                <a:hlinkClick r:id="rId2"/>
              </a:rPr>
              <a:t>Эйк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(ок.1390-1441)</a:t>
            </a:r>
            <a:br>
              <a:rPr lang="ru-RU" sz="2800" i="1" dirty="0" smtClean="0"/>
            </a:br>
            <a:r>
              <a:rPr lang="ru-RU" sz="2800" i="1" dirty="0" smtClean="0"/>
              <a:t>Портрет  четы </a:t>
            </a:r>
            <a:r>
              <a:rPr lang="ru-RU" sz="2800" i="1" dirty="0" err="1" smtClean="0"/>
              <a:t>Арнольфини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1434г, дерево, масло, 82 </a:t>
            </a:r>
            <a:r>
              <a:rPr lang="ru-RU" sz="2800" i="1" dirty="0" err="1" smtClean="0"/>
              <a:t>x</a:t>
            </a:r>
            <a:r>
              <a:rPr lang="ru-RU" sz="2800" i="1" dirty="0" smtClean="0"/>
              <a:t> 60 см </a:t>
            </a:r>
            <a:br>
              <a:rPr lang="ru-RU" sz="2800" i="1" dirty="0" smtClean="0"/>
            </a:br>
            <a:r>
              <a:rPr lang="ru-RU" sz="2800" i="1" dirty="0" smtClean="0"/>
              <a:t>Национальная Галерея, Лондон, Англия 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arnolf[1]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091472" y="176606"/>
            <a:ext cx="4717024" cy="64207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834064" cy="914400"/>
          </a:xfrm>
        </p:spPr>
        <p:txBody>
          <a:bodyPr/>
          <a:lstStyle/>
          <a:p>
            <a:r>
              <a:rPr lang="ru-RU" sz="3600" b="1" i="1" dirty="0" smtClean="0"/>
              <a:t>Портрет  четы </a:t>
            </a:r>
            <a:r>
              <a:rPr lang="ru-RU" sz="3600" b="1" i="1" dirty="0" err="1" smtClean="0"/>
              <a:t>Арнольфини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28800"/>
            <a:ext cx="8640960" cy="5229200"/>
          </a:xfrm>
        </p:spPr>
        <p:txBody>
          <a:bodyPr>
            <a:noAutofit/>
          </a:bodyPr>
          <a:lstStyle/>
          <a:p>
            <a:r>
              <a:rPr lang="ru-RU" i="1" dirty="0" smtClean="0"/>
              <a:t>Итальянский купец изображен держащим за руку свою молодую жену в момент торжественной супружеской клятвы в присутствии двух свидетелей, чьи отражения видны в висящем на стене круглом зеркале — символе всевидящего Божьего ока. Обряд совершается в спальне, где все вещи имеют затаенный смысл, намекая на священность супружеского обета и семейного очага.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5817840" cy="914400"/>
          </a:xfrm>
        </p:spPr>
        <p:txBody>
          <a:bodyPr/>
          <a:lstStyle/>
          <a:p>
            <a:pPr algn="r"/>
            <a:r>
              <a:rPr lang="ru-RU" sz="3200" b="1" i="1" dirty="0" smtClean="0"/>
              <a:t>Мадонна канцлера </a:t>
            </a:r>
            <a:r>
              <a:rPr lang="ru-RU" sz="2800" b="1" i="1" dirty="0" err="1" smtClean="0"/>
              <a:t>Ролена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endParaRPr lang="ru-RU" sz="2000" i="1" dirty="0"/>
          </a:p>
        </p:txBody>
      </p:sp>
      <p:pic>
        <p:nvPicPr>
          <p:cNvPr id="4" name="Содержимое 3" descr="rolin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39952" y="1484784"/>
            <a:ext cx="4464496" cy="4924985"/>
          </a:xfrm>
        </p:spPr>
      </p:pic>
      <p:sp>
        <p:nvSpPr>
          <p:cNvPr id="5" name="Прямоугольник 4"/>
          <p:cNvSpPr/>
          <p:nvPr/>
        </p:nvSpPr>
        <p:spPr>
          <a:xfrm>
            <a:off x="611560" y="1412776"/>
            <a:ext cx="6102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hlinkClick r:id="rId3"/>
              </a:rPr>
              <a:t>Ян </a:t>
            </a:r>
            <a:r>
              <a:rPr lang="ru-RU" sz="2400" i="1" dirty="0" err="1" smtClean="0">
                <a:hlinkClick r:id="rId3"/>
              </a:rPr>
              <a:t>ван</a:t>
            </a:r>
            <a:r>
              <a:rPr lang="ru-RU" sz="2400" i="1" dirty="0" smtClean="0">
                <a:hlinkClick r:id="rId3"/>
              </a:rPr>
              <a:t> </a:t>
            </a:r>
            <a:r>
              <a:rPr lang="ru-RU" sz="2400" i="1" dirty="0" err="1" smtClean="0">
                <a:hlinkClick r:id="rId3"/>
              </a:rPr>
              <a:t>Эйк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(ок.1390-1441</a:t>
            </a:r>
            <a:r>
              <a:rPr lang="ru-RU" sz="2400" b="1" dirty="0" smtClean="0"/>
              <a:t>)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420888"/>
            <a:ext cx="35283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~</a:t>
            </a:r>
            <a:r>
              <a:rPr lang="ru-RU" sz="2400" i="1" dirty="0" smtClean="0"/>
              <a:t>1435г, дерево, масло, 66 </a:t>
            </a:r>
            <a:r>
              <a:rPr lang="ru-RU" sz="2400" i="1" dirty="0" err="1" smtClean="0"/>
              <a:t>x</a:t>
            </a:r>
            <a:r>
              <a:rPr lang="ru-RU" sz="2400" i="1" dirty="0" smtClean="0"/>
              <a:t> 62 </a:t>
            </a:r>
            <a:r>
              <a:rPr lang="ru-RU" sz="2400" i="1" dirty="0" err="1" smtClean="0"/>
              <a:t>cм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Лувр, Париж, Франция 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 smtClean="0"/>
              <a:t>Мадонна канцлера </a:t>
            </a:r>
            <a:r>
              <a:rPr lang="ru-RU" sz="3600" b="1" i="1" dirty="0" err="1" smtClean="0"/>
              <a:t>Ролена</a:t>
            </a:r>
            <a:endParaRPr lang="ru-RU" sz="3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640960" cy="5040560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В алтарной композиции «Мадонна канцлера </a:t>
            </a:r>
            <a:r>
              <a:rPr lang="ru-RU" sz="2400" i="1" dirty="0" err="1" smtClean="0"/>
              <a:t>Ролена</a:t>
            </a:r>
            <a:r>
              <a:rPr lang="ru-RU" sz="2400" i="1" dirty="0" smtClean="0"/>
              <a:t>» (ок.1436г.) — советник Филиппа Доброго, </a:t>
            </a:r>
            <a:r>
              <a:rPr lang="ru-RU" sz="2400" i="1" dirty="0" err="1" smtClean="0"/>
              <a:t>Николас</a:t>
            </a:r>
            <a:r>
              <a:rPr lang="ru-RU" sz="2400" i="1" dirty="0" smtClean="0"/>
              <a:t> Ролен, богатый и могущественный человек, добившийся высокого поста благодаря своим достоинствам(редкий случай в феодальном мире).</a:t>
            </a:r>
            <a:br>
              <a:rPr lang="ru-RU" sz="2400" i="1" dirty="0" smtClean="0"/>
            </a:br>
            <a:r>
              <a:rPr lang="ru-RU" sz="2400" i="1" dirty="0" err="1" smtClean="0"/>
              <a:t>Николас</a:t>
            </a:r>
            <a:r>
              <a:rPr lang="ru-RU" sz="2400" i="1" dirty="0" smtClean="0"/>
              <a:t> Ролен преклонил колена перед Царицей Небесной и принимает благословение младенца Христа. Сквозь лоджию открывается красивейший ландшафт, первый панорамный пейзаж в европейском искусстве, дающий широкую картину жизни земли и человечества. </a:t>
            </a:r>
            <a:br>
              <a:rPr lang="ru-RU" sz="2400" i="1" dirty="0" smtClean="0"/>
            </a:br>
            <a:r>
              <a:rPr lang="ru-RU" sz="2400" i="1" dirty="0" smtClean="0"/>
              <a:t>Земной и божественный мир сошлись лицом к лицу в этой работе мастера, полной глубокого символизма.</a:t>
            </a:r>
            <a:br>
              <a:rPr lang="ru-RU" sz="2400" i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474024" cy="914400"/>
          </a:xfrm>
        </p:spPr>
        <p:txBody>
          <a:bodyPr/>
          <a:lstStyle/>
          <a:p>
            <a:r>
              <a:rPr lang="ru-RU" sz="3200" b="1" i="1" dirty="0" err="1" smtClean="0"/>
              <a:t>Мадоннa</a:t>
            </a:r>
            <a:r>
              <a:rPr lang="ru-RU" sz="3200" b="1" i="1" dirty="0" smtClean="0"/>
              <a:t> каноника </a:t>
            </a:r>
            <a:r>
              <a:rPr lang="ru-RU" sz="3200" b="1" i="1" dirty="0" err="1" smtClean="0"/>
              <a:t>ван</a:t>
            </a:r>
            <a:r>
              <a:rPr lang="ru-RU" sz="3200" b="1" i="1" dirty="0" smtClean="0"/>
              <a:t> </a:t>
            </a:r>
            <a:r>
              <a:rPr lang="ru-RU" sz="3200" b="1" i="1" dirty="0" err="1" smtClean="0"/>
              <a:t>дер</a:t>
            </a:r>
            <a:r>
              <a:rPr lang="ru-RU" sz="3200" b="1" i="1" dirty="0" smtClean="0"/>
              <a:t> Пале</a:t>
            </a:r>
            <a:br>
              <a:rPr lang="ru-RU" sz="3200" b="1" i="1" dirty="0" smtClean="0"/>
            </a:br>
            <a:endParaRPr lang="ru-RU" sz="3200" i="1" dirty="0"/>
          </a:p>
        </p:txBody>
      </p:sp>
      <p:pic>
        <p:nvPicPr>
          <p:cNvPr id="6" name="Содержимое 5" descr="21paele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91880" y="1556792"/>
            <a:ext cx="5364407" cy="4072484"/>
          </a:xfrm>
        </p:spPr>
      </p:pic>
      <p:sp>
        <p:nvSpPr>
          <p:cNvPr id="7" name="Прямоугольник 6"/>
          <p:cNvSpPr/>
          <p:nvPr/>
        </p:nvSpPr>
        <p:spPr>
          <a:xfrm>
            <a:off x="611560" y="1484785"/>
            <a:ext cx="28083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hlinkClick r:id="rId3"/>
              </a:rPr>
              <a:t>Ян </a:t>
            </a:r>
            <a:r>
              <a:rPr lang="ru-RU" sz="2000" i="1" dirty="0" err="1" smtClean="0">
                <a:hlinkClick r:id="rId3"/>
              </a:rPr>
              <a:t>ван</a:t>
            </a:r>
            <a:r>
              <a:rPr lang="ru-RU" sz="2000" i="1" dirty="0" smtClean="0">
                <a:hlinkClick r:id="rId3"/>
              </a:rPr>
              <a:t> </a:t>
            </a:r>
            <a:r>
              <a:rPr lang="ru-RU" sz="2000" i="1" dirty="0" err="1" smtClean="0">
                <a:hlinkClick r:id="rId3"/>
              </a:rPr>
              <a:t>Эйк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(ок.1390-1441</a:t>
            </a:r>
            <a:r>
              <a:rPr lang="ru-RU" i="1" dirty="0" smtClean="0"/>
              <a:t>)</a:t>
            </a:r>
            <a:endParaRPr lang="ru-RU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2204864"/>
            <a:ext cx="27363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1436г, </a:t>
            </a:r>
            <a:r>
              <a:rPr lang="ru-RU" sz="2000" i="1" dirty="0" err="1" smtClean="0"/>
              <a:t>деревo</a:t>
            </a:r>
            <a:r>
              <a:rPr lang="ru-RU" sz="2000" i="1" dirty="0" smtClean="0"/>
              <a:t>, масло, 122 </a:t>
            </a:r>
            <a:r>
              <a:rPr lang="ru-RU" sz="2000" i="1" dirty="0" err="1" smtClean="0"/>
              <a:t>x</a:t>
            </a:r>
            <a:r>
              <a:rPr lang="ru-RU" sz="2000" i="1" dirty="0" smtClean="0"/>
              <a:t> 157 </a:t>
            </a:r>
            <a:r>
              <a:rPr lang="ru-RU" sz="2000" i="1" dirty="0" err="1" smtClean="0"/>
              <a:t>cм</a:t>
            </a:r>
            <a:r>
              <a:rPr lang="ru-RU" sz="2000" i="1" dirty="0" smtClean="0"/>
              <a:t> </a:t>
            </a:r>
            <a:br>
              <a:rPr lang="ru-RU" sz="2000" i="1" dirty="0" smtClean="0"/>
            </a:br>
            <a:r>
              <a:rPr lang="ru-RU" sz="2000" i="1" dirty="0" smtClean="0"/>
              <a:t>Городской музей, </a:t>
            </a:r>
            <a:r>
              <a:rPr lang="ru-RU" sz="2000" i="1" dirty="0" err="1" smtClean="0"/>
              <a:t>Гронинге</a:t>
            </a:r>
            <a:r>
              <a:rPr lang="ru-RU" sz="2000" i="1" dirty="0" smtClean="0"/>
              <a:t> (</a:t>
            </a:r>
            <a:r>
              <a:rPr lang="ru-RU" sz="2000" i="1" dirty="0" err="1" smtClean="0"/>
              <a:t>Groeninge</a:t>
            </a:r>
            <a:r>
              <a:rPr lang="ru-RU" sz="2000" i="1" dirty="0" smtClean="0"/>
              <a:t>), </a:t>
            </a:r>
            <a:r>
              <a:rPr lang="ru-RU" sz="2000" i="1" dirty="0" err="1" smtClean="0"/>
              <a:t>Брюгге,Бельгия</a:t>
            </a:r>
            <a:endParaRPr lang="ru-RU" sz="2000" i="1" dirty="0" smtClean="0"/>
          </a:p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402016" cy="914400"/>
          </a:xfrm>
        </p:spPr>
        <p:txBody>
          <a:bodyPr/>
          <a:lstStyle/>
          <a:p>
            <a:r>
              <a:rPr lang="ru-RU" sz="3200" b="1" i="1" dirty="0" err="1" smtClean="0"/>
              <a:t>Мадоннa</a:t>
            </a:r>
            <a:r>
              <a:rPr lang="ru-RU" sz="3200" b="1" i="1" dirty="0" smtClean="0"/>
              <a:t> каноника </a:t>
            </a:r>
            <a:r>
              <a:rPr lang="ru-RU" sz="3200" b="1" i="1" dirty="0" err="1" smtClean="0"/>
              <a:t>ван</a:t>
            </a:r>
            <a:r>
              <a:rPr lang="ru-RU" sz="3200" b="1" i="1" dirty="0" smtClean="0"/>
              <a:t> </a:t>
            </a:r>
            <a:r>
              <a:rPr lang="ru-RU" sz="3200" b="1" i="1" dirty="0" err="1" smtClean="0"/>
              <a:t>дер</a:t>
            </a:r>
            <a:r>
              <a:rPr lang="ru-RU" sz="3200" b="1" i="1" dirty="0" smtClean="0"/>
              <a:t> Пале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424936" cy="4536504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В «Мадонне каноника </a:t>
            </a:r>
            <a:r>
              <a:rPr lang="ru-RU" sz="2800" i="1" dirty="0" err="1" smtClean="0"/>
              <a:t>ван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дер</a:t>
            </a:r>
            <a:r>
              <a:rPr lang="ru-RU" sz="2800" i="1" dirty="0" smtClean="0"/>
              <a:t> Пале» </a:t>
            </a:r>
            <a:r>
              <a:rPr lang="ru-RU" sz="2800" i="1" dirty="0" err="1" smtClean="0"/>
              <a:t>ван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Эйк</a:t>
            </a:r>
            <a:r>
              <a:rPr lang="ru-RU" sz="2800" i="1" dirty="0" smtClean="0"/>
              <a:t> изображает Марию с младенцем на троне в церкви романской архитектуры в окружении святых </a:t>
            </a:r>
            <a:r>
              <a:rPr lang="ru-RU" sz="2800" i="1" dirty="0" err="1" smtClean="0"/>
              <a:t>Донациана</a:t>
            </a:r>
            <a:r>
              <a:rPr lang="ru-RU" sz="2800" i="1" dirty="0" smtClean="0"/>
              <a:t> и Георгия, представляющего старого каноника. Портрет его поражает глубоким проникновением в самую суть характера. Во всех деталях картины </a:t>
            </a:r>
            <a:r>
              <a:rPr lang="ru-RU" sz="2800" i="1" dirty="0" err="1" smtClean="0"/>
              <a:t>ван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Эйк</a:t>
            </a:r>
            <a:r>
              <a:rPr lang="ru-RU" sz="2800" i="1" dirty="0" smtClean="0"/>
              <a:t> добивается впечатления величайшей материальности и вещественной осязаемости.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3297560" cy="914400"/>
          </a:xfrm>
        </p:spPr>
        <p:txBody>
          <a:bodyPr/>
          <a:lstStyle/>
          <a:p>
            <a:r>
              <a:rPr lang="ru-RU" sz="2800" i="1" dirty="0" smtClean="0"/>
              <a:t>К теме Богоматери Ян </a:t>
            </a:r>
            <a:r>
              <a:rPr lang="ru-RU" sz="2800" i="1" dirty="0" err="1" smtClean="0"/>
              <a:t>ван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Эйк</a:t>
            </a:r>
            <a:r>
              <a:rPr lang="ru-RU" sz="2800" i="1" dirty="0" smtClean="0"/>
              <a:t> обращался множество раз.</a:t>
            </a:r>
            <a:br>
              <a:rPr lang="ru-RU" sz="2800" i="1" dirty="0" smtClean="0"/>
            </a:br>
            <a:endParaRPr lang="ru-RU" sz="2800" i="1" dirty="0"/>
          </a:p>
        </p:txBody>
      </p:sp>
      <p:pic>
        <p:nvPicPr>
          <p:cNvPr id="4" name="Содержимое 3" descr="annuc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99992" y="692696"/>
            <a:ext cx="4275476" cy="5472608"/>
          </a:xfrm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611560" y="2461136"/>
            <a:ext cx="3456384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CCCCC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CCCCCC"/>
                </a:solidFill>
                <a:effectLst/>
                <a:latin typeface="Arial" pitchFamily="34" charset="0"/>
                <a:hlinkClick r:id="rId3"/>
              </a:rPr>
              <a:t>Ян </a:t>
            </a:r>
            <a:r>
              <a:rPr kumimoji="0" lang="ru-RU" i="1" u="none" strike="noStrike" cap="none" normalizeH="0" baseline="0" dirty="0" err="1" smtClean="0">
                <a:ln>
                  <a:noFill/>
                </a:ln>
                <a:solidFill>
                  <a:srgbClr val="CCCCCC"/>
                </a:solidFill>
                <a:effectLst/>
                <a:latin typeface="Arial" pitchFamily="34" charset="0"/>
                <a:hlinkClick r:id="rId3"/>
              </a:rPr>
              <a:t>ван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CCCCCC"/>
                </a:solidFill>
                <a:effectLst/>
                <a:latin typeface="Arial" pitchFamily="34" charset="0"/>
                <a:hlinkClick r:id="rId3"/>
              </a:rPr>
              <a:t> </a:t>
            </a:r>
            <a:r>
              <a:rPr kumimoji="0" lang="ru-RU" i="1" u="none" strike="noStrike" cap="none" normalizeH="0" baseline="0" dirty="0" err="1" smtClean="0">
                <a:ln>
                  <a:noFill/>
                </a:ln>
                <a:solidFill>
                  <a:srgbClr val="CCCCCC"/>
                </a:solidFill>
                <a:effectLst/>
                <a:latin typeface="Arial" pitchFamily="34" charset="0"/>
                <a:hlinkClick r:id="rId3"/>
              </a:rPr>
              <a:t>Эйк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CCCCCC"/>
                </a:solidFill>
                <a:effectLst/>
                <a:latin typeface="Arial" pitchFamily="34" charset="0"/>
              </a:rPr>
              <a:t/>
            </a:r>
            <a:b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CCCCCC"/>
                </a:solidFill>
                <a:effectLst/>
                <a:latin typeface="Arial" pitchFamily="34" charset="0"/>
              </a:rPr>
            </a:b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CCCCCC"/>
                </a:solidFill>
                <a:effectLst/>
                <a:latin typeface="Arial" pitchFamily="34" charset="0"/>
              </a:rPr>
              <a:t>(ок.1390-1441)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1" u="none" strike="noStrike" cap="none" normalizeH="0" baseline="0" dirty="0" smtClean="0">
              <a:ln>
                <a:noFill/>
              </a:ln>
              <a:solidFill>
                <a:srgbClr val="CCCCCC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CCCCCC"/>
                </a:solidFill>
                <a:effectLst/>
                <a:latin typeface="Arial" pitchFamily="34" charset="0"/>
              </a:rPr>
              <a:t>Благовещение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1" u="none" strike="noStrike" cap="none" normalizeH="0" baseline="0" dirty="0" smtClean="0">
              <a:ln>
                <a:noFill/>
              </a:ln>
              <a:solidFill>
                <a:srgbClr val="CCCCCC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CCCCCC"/>
                </a:solidFill>
                <a:effectLst/>
                <a:latin typeface="Arial" pitchFamily="34" charset="0"/>
              </a:rPr>
              <a:t>1440, дерево, </a:t>
            </a:r>
            <a:r>
              <a:rPr kumimoji="0" lang="ru-RU" i="1" u="none" strike="noStrike" cap="none" normalizeH="0" baseline="0" dirty="0" err="1" smtClean="0">
                <a:ln>
                  <a:noFill/>
                </a:ln>
                <a:solidFill>
                  <a:srgbClr val="CCCCCC"/>
                </a:solidFill>
                <a:effectLst/>
                <a:latin typeface="Arial" pitchFamily="34" charset="0"/>
              </a:rPr>
              <a:t>темпера,масло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CCCCCC"/>
                </a:solidFill>
                <a:effectLst/>
                <a:latin typeface="Arial" pitchFamily="34" charset="0"/>
              </a:rPr>
              <a:t>, </a:t>
            </a:r>
            <a:b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CCCCCC"/>
                </a:solidFill>
                <a:effectLst/>
                <a:latin typeface="Arial" pitchFamily="34" charset="0"/>
              </a:rPr>
            </a:b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CCCCCC"/>
                </a:solidFill>
                <a:effectLst/>
                <a:latin typeface="Arial" pitchFamily="34" charset="0"/>
              </a:rPr>
              <a:t>Метрополитен музей, Нью-Йорк, </a:t>
            </a:r>
            <a:r>
              <a:rPr kumimoji="0" lang="ru-RU" i="1" u="none" strike="noStrike" cap="none" normalizeH="0" baseline="0" dirty="0" err="1" smtClean="0">
                <a:ln>
                  <a:noFill/>
                </a:ln>
                <a:solidFill>
                  <a:srgbClr val="CCCCCC"/>
                </a:solidFill>
                <a:effectLst/>
                <a:latin typeface="Arial" pitchFamily="34" charset="0"/>
              </a:rPr>
              <a:t>Сша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CCCCCC"/>
                </a:solidFill>
                <a:effectLst/>
                <a:latin typeface="Arial" pitchFamily="34" charset="0"/>
              </a:rPr>
              <a:t> </a:t>
            </a:r>
            <a:endParaRPr kumimoji="0" lang="ru-RU" i="1" u="none" strike="noStrike" cap="none" normalizeH="0" baseline="0" dirty="0" smtClean="0">
              <a:ln>
                <a:noFill/>
              </a:ln>
              <a:solidFill>
                <a:srgbClr val="CCCCCC"/>
              </a:solidFill>
              <a:effectLst/>
              <a:latin typeface="Palatino Linotype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CCCCC"/>
                </a:solidFill>
                <a:effectLst/>
                <a:latin typeface="Palatino Linotype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CCCCC"/>
                </a:solidFill>
                <a:effectLst/>
                <a:latin typeface="Palatino Linotype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CCCCC"/>
                </a:solidFill>
                <a:effectLst/>
                <a:latin typeface="Palatino Linotype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CCCCC"/>
                </a:solidFill>
                <a:effectLst/>
                <a:latin typeface="Palatino Linotype" pitchFamily="18" charset="0"/>
              </a:rPr>
            </a:b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CCCCC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2664296" cy="373728"/>
          </a:xfrm>
        </p:spPr>
        <p:txBody>
          <a:bodyPr/>
          <a:lstStyle/>
          <a:p>
            <a:r>
              <a:rPr lang="ru-RU" sz="2400" i="1" dirty="0" smtClean="0">
                <a:hlinkClick r:id="rId2"/>
              </a:rPr>
              <a:t>Ян </a:t>
            </a:r>
            <a:r>
              <a:rPr lang="ru-RU" sz="2400" i="1" dirty="0" err="1" smtClean="0">
                <a:hlinkClick r:id="rId2"/>
              </a:rPr>
              <a:t>ван</a:t>
            </a:r>
            <a:r>
              <a:rPr lang="ru-RU" sz="2400" i="1" dirty="0" smtClean="0">
                <a:hlinkClick r:id="rId2"/>
              </a:rPr>
              <a:t> </a:t>
            </a:r>
            <a:r>
              <a:rPr lang="ru-RU" sz="2400" i="1" dirty="0" err="1" smtClean="0">
                <a:hlinkClick r:id="rId2"/>
              </a:rPr>
              <a:t>Эйк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(ок.1390-1441)</a:t>
            </a:r>
            <a:br>
              <a:rPr lang="ru-RU" sz="2400" i="1" dirty="0" smtClean="0"/>
            </a:br>
            <a:r>
              <a:rPr lang="ru-RU" sz="2400" i="1" dirty="0" err="1" smtClean="0"/>
              <a:t>Cв.Варвара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1437 , дерево, масло, 31 </a:t>
            </a:r>
            <a:r>
              <a:rPr lang="ru-RU" sz="2400" i="1" dirty="0" err="1" smtClean="0"/>
              <a:t>x</a:t>
            </a:r>
            <a:r>
              <a:rPr lang="ru-RU" sz="2400" i="1" dirty="0" smtClean="0"/>
              <a:t> 18 </a:t>
            </a:r>
            <a:r>
              <a:rPr lang="ru-RU" sz="2400" i="1" dirty="0" err="1" smtClean="0"/>
              <a:t>ссм</a:t>
            </a:r>
            <a:r>
              <a:rPr lang="ru-RU" sz="2400" i="1" dirty="0" smtClean="0"/>
              <a:t> </a:t>
            </a:r>
            <a:br>
              <a:rPr lang="ru-RU" sz="2400" i="1" dirty="0" smtClean="0"/>
            </a:br>
            <a:r>
              <a:rPr lang="ru-RU" sz="2400" i="1" dirty="0" smtClean="0"/>
              <a:t>Королевский музей изящных искусств 1437, Антверпен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barbara[1]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355976" y="332656"/>
            <a:ext cx="3600400" cy="62162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546032" cy="914400"/>
          </a:xfrm>
        </p:spPr>
        <p:txBody>
          <a:bodyPr/>
          <a:lstStyle/>
          <a:p>
            <a:r>
              <a:rPr lang="ru-RU" sz="3600" i="1" dirty="0" smtClean="0"/>
              <a:t>Художник скончался 9 июля 1441 г. в Брюгге, городе, ставшем для него родным. Ян </a:t>
            </a:r>
            <a:r>
              <a:rPr lang="ru-RU" sz="3600" i="1" dirty="0" err="1" smtClean="0"/>
              <a:t>ван</a:t>
            </a:r>
            <a:r>
              <a:rPr lang="ru-RU" sz="3600" i="1" dirty="0" smtClean="0"/>
              <a:t> </a:t>
            </a:r>
            <a:r>
              <a:rPr lang="ru-RU" sz="3600" i="1" dirty="0" err="1" smtClean="0"/>
              <a:t>Эйк</a:t>
            </a:r>
            <a:r>
              <a:rPr lang="ru-RU" sz="3600" i="1" dirty="0" smtClean="0"/>
              <a:t> был одним из величайших гениев, чье творчество, исполненное огромной духовной силы и глубины идей, стало источником для развития искусства Нидерландов и других стран Европы. 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Ян </a:t>
            </a:r>
            <a:r>
              <a:rPr lang="ru-RU" i="1" dirty="0" err="1" smtClean="0"/>
              <a:t>ван</a:t>
            </a:r>
            <a:r>
              <a:rPr lang="ru-RU" i="1" dirty="0" smtClean="0"/>
              <a:t> </a:t>
            </a:r>
            <a:r>
              <a:rPr lang="ru-RU" i="1" dirty="0" err="1" smtClean="0"/>
              <a:t>Эйк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5301208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smtClean="0"/>
              <a:t>К 1422 г., когда имя </a:t>
            </a:r>
            <a:r>
              <a:rPr lang="ru-RU" i="1" dirty="0" err="1" smtClean="0"/>
              <a:t>ван</a:t>
            </a:r>
            <a:r>
              <a:rPr lang="ru-RU" i="1" dirty="0" smtClean="0"/>
              <a:t> </a:t>
            </a:r>
            <a:r>
              <a:rPr lang="ru-RU" i="1" dirty="0" err="1" smtClean="0"/>
              <a:t>Эйка</a:t>
            </a:r>
            <a:r>
              <a:rPr lang="ru-RU" i="1" dirty="0" smtClean="0"/>
              <a:t> впервые упоминается в документах, это был уже известный живописец, состоящий на службе у Иоанна Баварского, графа Голландии, </a:t>
            </a:r>
            <a:r>
              <a:rPr lang="ru-RU" i="1" dirty="0" err="1" smtClean="0"/>
              <a:t>Зeландии</a:t>
            </a:r>
            <a:r>
              <a:rPr lang="ru-RU" i="1" dirty="0" smtClean="0"/>
              <a:t> и </a:t>
            </a:r>
            <a:r>
              <a:rPr lang="ru-RU" i="1" dirty="0" err="1" smtClean="0"/>
              <a:t>Геннегау</a:t>
            </a:r>
            <a:r>
              <a:rPr lang="ru-RU" i="1" dirty="0" smtClean="0"/>
              <a:t>, двор которого располагался в Гааге.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После смерти Иоанна Баварского мастер, пользующийся громкой славой, покинул Голландию и обосновался во Франции. Весной 1425 г. в Брюгге он был принят на службу к Филиппу Доброму, герцогу Бургундскому, «со всеми почестями, преимуществами, свободами, правами и выгодами». В том же году художник переехал в Лилль.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Ян </a:t>
            </a:r>
            <a:r>
              <a:rPr lang="ru-RU" i="1" dirty="0" err="1" smtClean="0"/>
              <a:t>ван</a:t>
            </a:r>
            <a:r>
              <a:rPr lang="ru-RU" i="1" dirty="0" smtClean="0"/>
              <a:t> </a:t>
            </a:r>
            <a:r>
              <a:rPr lang="ru-RU" i="1" dirty="0" err="1" smtClean="0"/>
              <a:t>Эйк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568952" cy="5616624"/>
          </a:xfrm>
        </p:spPr>
        <p:txBody>
          <a:bodyPr>
            <a:normAutofit lnSpcReduction="10000"/>
          </a:bodyPr>
          <a:lstStyle/>
          <a:p>
            <a:r>
              <a:rPr lang="ru-RU" i="1" dirty="0" smtClean="0"/>
              <a:t>1426 г. была написана «Мадонна в церкви» — одна из ранних работ Ван </a:t>
            </a:r>
            <a:r>
              <a:rPr lang="ru-RU" i="1" dirty="0" err="1" smtClean="0"/>
              <a:t>Эйка</a:t>
            </a:r>
            <a:r>
              <a:rPr lang="ru-RU" i="1" dirty="0" smtClean="0"/>
              <a:t>. Как и большинство его произведений, картина как бы светится изнутри, рождая ощущение возвышенной радости. Такой поразительный эффект внутреннего свечения достигался за счет послойного нанесения масляной краски на белую гипсовую грунтовку, тщательно отшлифованную и покрытую лаком.</a:t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3888432" cy="1080120"/>
          </a:xfrm>
        </p:spPr>
        <p:txBody>
          <a:bodyPr/>
          <a:lstStyle/>
          <a:p>
            <a:r>
              <a:rPr lang="ru-RU" i="1" dirty="0" smtClean="0"/>
              <a:t>Ян  </a:t>
            </a:r>
            <a:r>
              <a:rPr lang="ru-RU" i="1" dirty="0" err="1" smtClean="0"/>
              <a:t>ван</a:t>
            </a:r>
            <a:r>
              <a:rPr lang="ru-RU" i="1" dirty="0" smtClean="0"/>
              <a:t>  </a:t>
            </a:r>
            <a:r>
              <a:rPr lang="ru-RU" i="1" dirty="0" err="1" smtClean="0"/>
              <a:t>Эйк</a:t>
            </a:r>
            <a:r>
              <a:rPr lang="ru-RU" i="1" dirty="0" smtClean="0"/>
              <a:t> «Мадонна в церкви» 1425-1426 г. </a:t>
            </a:r>
            <a:endParaRPr lang="ru-RU" i="1" dirty="0"/>
          </a:p>
        </p:txBody>
      </p:sp>
      <p:pic>
        <p:nvPicPr>
          <p:cNvPr id="4" name="Содержимое 3" descr="church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4048" y="188640"/>
            <a:ext cx="3281176" cy="6391518"/>
          </a:xfrm>
        </p:spPr>
      </p:pic>
      <p:sp>
        <p:nvSpPr>
          <p:cNvPr id="5" name="Прямоугольник 4"/>
          <p:cNvSpPr/>
          <p:nvPr/>
        </p:nvSpPr>
        <p:spPr>
          <a:xfrm>
            <a:off x="683568" y="3284984"/>
            <a:ext cx="4608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дерево, масло 32 </a:t>
            </a:r>
            <a:r>
              <a:rPr lang="ru-RU" i="1" dirty="0" err="1" smtClean="0"/>
              <a:t>x</a:t>
            </a:r>
            <a:r>
              <a:rPr lang="ru-RU" i="1" dirty="0" smtClean="0"/>
              <a:t> 14 см</a:t>
            </a:r>
            <a:br>
              <a:rPr lang="ru-RU" i="1" dirty="0" smtClean="0"/>
            </a:br>
            <a:r>
              <a:rPr lang="ru-RU" i="1" dirty="0" smtClean="0"/>
              <a:t>Столичный музей, Берлин, Германия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Ян </a:t>
            </a:r>
            <a:r>
              <a:rPr lang="ru-RU" i="1" dirty="0" err="1" smtClean="0"/>
              <a:t>ван</a:t>
            </a:r>
            <a:r>
              <a:rPr lang="ru-RU" i="1" dirty="0" smtClean="0"/>
              <a:t> </a:t>
            </a:r>
            <a:r>
              <a:rPr lang="ru-RU" i="1" dirty="0" err="1" smtClean="0"/>
              <a:t>Эйк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5445224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smtClean="0"/>
              <a:t>Открытие художника, давшее Толчок бурному распространению техники масляной живописи по Европе. Дело в том, что Яна </a:t>
            </a:r>
            <a:r>
              <a:rPr lang="ru-RU" i="1" dirty="0" err="1" smtClean="0"/>
              <a:t>ван</a:t>
            </a:r>
            <a:r>
              <a:rPr lang="ru-RU" i="1" dirty="0" smtClean="0"/>
              <a:t> </a:t>
            </a:r>
            <a:r>
              <a:rPr lang="ru-RU" i="1" dirty="0" err="1" smtClean="0"/>
              <a:t>Эйка</a:t>
            </a:r>
            <a:r>
              <a:rPr lang="ru-RU" i="1" dirty="0" smtClean="0"/>
              <a:t> долгое время считали изобретателем масляных. красок. Это не совсем так.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Красящие составы на основе растительных масел были известны еще в ХII в., но популярностью не </a:t>
            </a:r>
            <a:r>
              <a:rPr lang="ru-RU" i="1" dirty="0" err="1" smtClean="0"/>
              <a:t>пользовались:они</a:t>
            </a:r>
            <a:r>
              <a:rPr lang="ru-RU" i="1" dirty="0" smtClean="0"/>
              <a:t> долго сохли, часто блекли и растрескивались. Многие художники стремились улучшить старинные рецепты. Лишь Ван </a:t>
            </a:r>
            <a:r>
              <a:rPr lang="ru-RU" i="1" dirty="0" err="1" smtClean="0"/>
              <a:t>Эйк</a:t>
            </a:r>
            <a:r>
              <a:rPr lang="ru-RU" i="1" dirty="0" smtClean="0"/>
              <a:t>, где-то около 1410 г., нашел ту магическую формулу, которая делала краски быстросохнущими, позволяла живописцу наносить их плотными или прозрачными слоями, не опасаясь смешения.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Ян </a:t>
            </a:r>
            <a:r>
              <a:rPr lang="ru-RU" i="1" dirty="0" err="1" smtClean="0"/>
              <a:t>ван</a:t>
            </a:r>
            <a:r>
              <a:rPr lang="ru-RU" i="1" dirty="0" smtClean="0"/>
              <a:t> </a:t>
            </a:r>
            <a:r>
              <a:rPr lang="ru-RU" i="1" dirty="0" err="1" smtClean="0"/>
              <a:t>Эйк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770501"/>
            <a:ext cx="3635896" cy="4525963"/>
          </a:xfrm>
        </p:spPr>
        <p:txBody>
          <a:bodyPr>
            <a:normAutofit/>
          </a:bodyPr>
          <a:lstStyle/>
          <a:p>
            <a:r>
              <a:rPr lang="ru-RU" sz="2400" i="1" dirty="0" smtClean="0"/>
              <a:t>Ян </a:t>
            </a:r>
            <a:r>
              <a:rPr lang="ru-RU" sz="2400" i="1" dirty="0" err="1" smtClean="0"/>
              <a:t>ван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Эйк</a:t>
            </a:r>
            <a:r>
              <a:rPr lang="ru-RU" sz="2400" i="1" dirty="0" smtClean="0"/>
              <a:t> (ок.1390-1441) и </a:t>
            </a:r>
            <a:r>
              <a:rPr lang="ru-RU" sz="2400" i="1" dirty="0" err="1" smtClean="0"/>
              <a:t>Губерт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ван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Эйк</a:t>
            </a:r>
            <a:r>
              <a:rPr lang="ru-RU" sz="2400" i="1" dirty="0" smtClean="0"/>
              <a:t> </a:t>
            </a:r>
            <a:br>
              <a:rPr lang="ru-RU" sz="2400" i="1" dirty="0" smtClean="0"/>
            </a:br>
            <a:r>
              <a:rPr lang="ru-RU" sz="2400" i="1" dirty="0" err="1" smtClean="0"/>
              <a:t>Bид</a:t>
            </a:r>
            <a:r>
              <a:rPr lang="ru-RU" sz="2400" i="1" dirty="0" smtClean="0"/>
              <a:t> закрытого алтаря -детали</a:t>
            </a:r>
          </a:p>
          <a:p>
            <a:r>
              <a:rPr lang="ru-RU" sz="2400" i="1" dirty="0" smtClean="0"/>
              <a:t>1432г, 350x223 см, </a:t>
            </a:r>
            <a:r>
              <a:rPr lang="ru-RU" sz="2400" i="1" dirty="0" err="1" smtClean="0"/>
              <a:t>деревo</a:t>
            </a:r>
            <a:r>
              <a:rPr lang="ru-RU" sz="2400" i="1" dirty="0" smtClean="0"/>
              <a:t>, масло</a:t>
            </a:r>
          </a:p>
          <a:p>
            <a:endParaRPr lang="ru-RU" dirty="0"/>
          </a:p>
        </p:txBody>
      </p:sp>
      <p:pic>
        <p:nvPicPr>
          <p:cNvPr id="5" name="Содержимое 4" descr="van_eyck10[1]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95936" y="131793"/>
            <a:ext cx="4608512" cy="6548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512168"/>
          </a:xfrm>
        </p:spPr>
        <p:txBody>
          <a:bodyPr/>
          <a:lstStyle/>
          <a:p>
            <a:pPr algn="ctr"/>
            <a:r>
              <a:rPr lang="ru-RU" i="1" dirty="0" smtClean="0"/>
              <a:t>Детали  алтаря</a:t>
            </a:r>
            <a:endParaRPr lang="ru-RU" i="1" dirty="0"/>
          </a:p>
        </p:txBody>
      </p:sp>
      <p:pic>
        <p:nvPicPr>
          <p:cNvPr id="5" name="Содержимое 4" descr="virgin-annunciate-from-the-exterior-of-the-right-panel-of-the-ghent-altarpiece-1432[1]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948264" y="2132856"/>
            <a:ext cx="1967165" cy="4121997"/>
          </a:xfrm>
        </p:spPr>
      </p:pic>
      <p:pic>
        <p:nvPicPr>
          <p:cNvPr id="6" name="Содержимое 5" descr="125529316813664659[1]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483768" y="1556792"/>
            <a:ext cx="2097832" cy="4104456"/>
          </a:xfrm>
        </p:spPr>
      </p:pic>
      <p:pic>
        <p:nvPicPr>
          <p:cNvPr id="1026" name="Picture 2" descr="http://mtdata.ru/u8/photo44E0/20972297464-0/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132856"/>
            <a:ext cx="1983557" cy="4093582"/>
          </a:xfrm>
          <a:prstGeom prst="rect">
            <a:avLst/>
          </a:prstGeom>
          <a:noFill/>
        </p:spPr>
      </p:pic>
      <p:pic>
        <p:nvPicPr>
          <p:cNvPr id="1028" name="Picture 4" descr="http://allpainters.ru/img/stories/paintings/the-cumaean-sibyl-14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1556792"/>
            <a:ext cx="2040926" cy="41035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Детали  алтаря</a:t>
            </a:r>
            <a:endParaRPr lang="ru-RU" i="1" dirty="0"/>
          </a:p>
        </p:txBody>
      </p:sp>
      <p:pic>
        <p:nvPicPr>
          <p:cNvPr id="5" name="Содержимое 4" descr="1827591700[1]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4228" y="2060848"/>
            <a:ext cx="2002802" cy="2808312"/>
          </a:xfrm>
        </p:spPr>
      </p:pic>
      <p:pic>
        <p:nvPicPr>
          <p:cNvPr id="6" name="Содержимое 5" descr="406px-Jan_van_Eyck_-_The_Ghent_Altarpiece_-_The_Donor's_Wife_(detail)_-_WGA07688[1]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804248" y="2060848"/>
            <a:ext cx="1900292" cy="2808312"/>
          </a:xfrm>
        </p:spPr>
      </p:pic>
      <p:pic>
        <p:nvPicPr>
          <p:cNvPr id="21506" name="Picture 2" descr="http://forumimage.ru/uploads/20091012/1255293748667933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58747" y="1700808"/>
            <a:ext cx="1676293" cy="4752528"/>
          </a:xfrm>
          <a:prstGeom prst="rect">
            <a:avLst/>
          </a:prstGeom>
          <a:noFill/>
        </p:spPr>
      </p:pic>
      <p:pic>
        <p:nvPicPr>
          <p:cNvPr id="21508" name="Picture 4" descr="http://gorod.tomsk.ru/i/u/11809/Ghent-St-John-the-Evangelist-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1700808"/>
            <a:ext cx="1729190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459</TotalTime>
  <Words>898</Words>
  <Application>Microsoft Office PowerPoint</Application>
  <PresentationFormat>Экран (4:3)</PresentationFormat>
  <Paragraphs>58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Метро</vt:lpstr>
      <vt:lpstr>Ян ван Эйк (род. ок. 1390 г. — ум. в 1441 г.) Нидерландский художник   </vt:lpstr>
      <vt:lpstr>                    Ян ван Эйк</vt:lpstr>
      <vt:lpstr>Ян ван Эйк</vt:lpstr>
      <vt:lpstr>Ян ван Эйк</vt:lpstr>
      <vt:lpstr>Ян  ван  Эйк «Мадонна в церкви» 1425-1426 г. </vt:lpstr>
      <vt:lpstr>Ян ван Эйк</vt:lpstr>
      <vt:lpstr>Ян ван Эйк</vt:lpstr>
      <vt:lpstr>Детали  алтаря</vt:lpstr>
      <vt:lpstr>Детали  алтаря</vt:lpstr>
      <vt:lpstr>Описание  деталей  алтаря</vt:lpstr>
      <vt:lpstr>Гентский алтарь . Ян ван Эйк (ок.1390-1441) и Губерт ван Эйк (умер 1426) вид открытого алтаря май 1432, дерево, масло, 350 x 461 см.    </vt:lpstr>
      <vt:lpstr>Описание деталей гентского алтаря</vt:lpstr>
      <vt:lpstr>Гентский алтарь</vt:lpstr>
      <vt:lpstr>Гентский алтарь</vt:lpstr>
      <vt:lpstr>Ян ван Эйк</vt:lpstr>
      <vt:lpstr>Ян ван Эйк (ок.1390-1441)  Портрет Маргарет ван Эйк 1439г, масло на дереве, 32,6 x 25,8 cм  Музей Гроениндж (Groeninge), Брюгге,Бельгия   На портрете - Маргарет ван Эйк, жена художника. </vt:lpstr>
      <vt:lpstr>Ян ван Эйк (ок.1390-1441) Дева Мария с Младенцем с книгой 1433, дерево, масло, 26,5 x 19,5 cм  Национальная галерея Виктории, Мельбурн.   </vt:lpstr>
      <vt:lpstr>Ян ван Эйк (ок.1390-1441) Человек в тюрбане 1433г, дерево, масло, 25,5 x 19cм  Национальная галерея, Лондон, Англия  </vt:lpstr>
      <vt:lpstr>Ян ван Эйк (ок.1390-1441) Портрет Джованни Арнольфини 1435г, дерево, масло, 29 x 20 cм  Cтличный музей, Берлин, Германия  Портрет богатого итальянского купца, друга ван Эйка, был выполнен в то же время, когда известный "Портрет четы Арнольфини" </vt:lpstr>
      <vt:lpstr>Ян ван Эйк (ок.1390-1441) Портрет ювелира (Человек с кольцом) 1430г, дерево, масло, 16,6 x 13,2 см  Румынский Национальный музей, Бухарест  </vt:lpstr>
      <vt:lpstr>Ян ван Эйк (ок.1390-1441) Портрет  четы Арнольфини 1434г, дерево, масло, 82 x 60 см  Национальная Галерея, Лондон, Англия .   </vt:lpstr>
      <vt:lpstr>Портрет  четы Арнольфини.</vt:lpstr>
      <vt:lpstr>Мадонна канцлера Ролена </vt:lpstr>
      <vt:lpstr>Мадонна канцлера Ролена</vt:lpstr>
      <vt:lpstr>Мадоннa каноника ван дер Пале </vt:lpstr>
      <vt:lpstr>Мадоннa каноника ван дер Пале </vt:lpstr>
      <vt:lpstr>К теме Богоматери Ян ван Эйк обращался множество раз. </vt:lpstr>
      <vt:lpstr>Ян ван Эйк (ок.1390-1441) Cв.Варвара 1437 , дерево, масло, 31 x 18 ссм  Королевский музей изящных искусств 1437, Антверпен    </vt:lpstr>
      <vt:lpstr>Художник скончался 9 июля 1441 г. в Брюгге, городе, ставшем для него родным. Ян ван Эйк был одним из величайших гениев, чье творчество, исполненное огромной духовной силы и глубины идей, стало источником для развития искусства Нидерландов и других стран Европы. 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</dc:creator>
  <cp:lastModifiedBy>Виктор</cp:lastModifiedBy>
  <cp:revision>46</cp:revision>
  <dcterms:created xsi:type="dcterms:W3CDTF">2015-01-27T12:31:07Z</dcterms:created>
  <dcterms:modified xsi:type="dcterms:W3CDTF">2015-01-27T20:33:52Z</dcterms:modified>
</cp:coreProperties>
</file>