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3" r:id="rId2"/>
    <p:sldId id="256" r:id="rId3"/>
    <p:sldId id="257" r:id="rId4"/>
    <p:sldId id="262" r:id="rId5"/>
    <p:sldId id="273" r:id="rId6"/>
    <p:sldId id="258" r:id="rId7"/>
    <p:sldId id="274" r:id="rId8"/>
    <p:sldId id="260" r:id="rId9"/>
    <p:sldId id="275" r:id="rId10"/>
    <p:sldId id="267" r:id="rId11"/>
    <p:sldId id="278" r:id="rId12"/>
    <p:sldId id="279" r:id="rId13"/>
    <p:sldId id="277" r:id="rId14"/>
    <p:sldId id="280" r:id="rId15"/>
    <p:sldId id="276" r:id="rId16"/>
    <p:sldId id="268" r:id="rId17"/>
    <p:sldId id="266" r:id="rId18"/>
    <p:sldId id="282" r:id="rId19"/>
    <p:sldId id="281" r:id="rId20"/>
    <p:sldId id="263" r:id="rId21"/>
    <p:sldId id="283" r:id="rId22"/>
    <p:sldId id="270" r:id="rId23"/>
    <p:sldId id="284" r:id="rId24"/>
    <p:sldId id="264" r:id="rId25"/>
    <p:sldId id="285" r:id="rId26"/>
    <p:sldId id="271" r:id="rId27"/>
    <p:sldId id="290" r:id="rId28"/>
    <p:sldId id="261" r:id="rId29"/>
    <p:sldId id="26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FF99"/>
    <a:srgbClr val="FFCCCC"/>
    <a:srgbClr val="FFFF66"/>
    <a:srgbClr val="59EAF9"/>
    <a:srgbClr val="FF66FF"/>
    <a:srgbClr val="66CCFF"/>
    <a:srgbClr val="FFCCFF"/>
    <a:srgbClr val="006600"/>
    <a:srgbClr val="D028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lermontov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file:///D:\&#1044;&#1086;&#1082;&#1091;&#1084;&#1077;&#1085;&#1090;&#1099;\&#1053;&#1086;&#1074;&#1072;&#1103;%20&#1087;&#1072;&#1087;&#1082;&#1072;\lermontr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bibliotekar.ru/rusVasnecov/2.files/image001.jpg" TargetMode="Externa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4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32.xml"/><Relationship Id="rId3" Type="http://schemas.openxmlformats.org/officeDocument/2006/relationships/slide" Target="slide10.xml"/><Relationship Id="rId7" Type="http://schemas.openxmlformats.org/officeDocument/2006/relationships/slide" Target="slide6.xml"/><Relationship Id="rId12" Type="http://schemas.openxmlformats.org/officeDocument/2006/relationships/slide" Target="slide8.xml"/><Relationship Id="rId2" Type="http://schemas.openxmlformats.org/officeDocument/2006/relationships/slide" Target="slide4.xml"/><Relationship Id="rId16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30.xml"/><Relationship Id="rId5" Type="http://schemas.openxmlformats.org/officeDocument/2006/relationships/slide" Target="slide28.xml"/><Relationship Id="rId15" Type="http://schemas.openxmlformats.org/officeDocument/2006/relationships/slide" Target="slide14.xml"/><Relationship Id="rId10" Type="http://schemas.openxmlformats.org/officeDocument/2006/relationships/slide" Target="slide24.xml"/><Relationship Id="rId4" Type="http://schemas.openxmlformats.org/officeDocument/2006/relationships/slide" Target="slide22.xml"/><Relationship Id="rId9" Type="http://schemas.openxmlformats.org/officeDocument/2006/relationships/slide" Target="slide18.xml"/><Relationship Id="rId14" Type="http://schemas.openxmlformats.org/officeDocument/2006/relationships/slide" Target="slide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microsoft.com/office/2007/relationships/hdphoto" Target="../media/hdphoto27.wdp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CCCC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«Он оборвал на взлёте голос свой…»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200-летию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со дня рождения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М.Ю.Лермонтова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посвящается…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6" name="Рисунок 4" descr="картинка чернильница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941168"/>
            <a:ext cx="2808312" cy="16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Лермонтов в расстёгнутом ментике с золотыми шнурками. (1837)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>
          <a:xfrm>
            <a:off x="4860032" y="1412776"/>
            <a:ext cx="4032250" cy="5111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Какое произведение сделало имя Лермонтова знаменитым?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180" y="5237183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Стихотворение </a:t>
            </a:r>
            <a:br>
              <a:rPr lang="ru-RU" b="1" dirty="0" smtClean="0"/>
            </a:br>
            <a:r>
              <a:rPr lang="ru-RU" b="1" dirty="0" smtClean="0"/>
              <a:t>«Смерть поэта»</a:t>
            </a:r>
            <a:endParaRPr lang="ru-RU" b="1" dirty="0"/>
          </a:p>
        </p:txBody>
      </p:sp>
      <p:pic>
        <p:nvPicPr>
          <p:cNvPr id="3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858148" y="714356"/>
            <a:ext cx="12384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100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7" name="Picture 7" descr="Дмитрий БЕЛЮКИН (род. 1962). Смерть Пушкина. Холст, масло - Белюкин Дмитрий Анатольевич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4"/>
            <a:ext cx="4347556" cy="31006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E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64704"/>
            <a:ext cx="8305800" cy="32403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 какой дате Лермонтовым написано стихотворение «Бородино»?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67.gif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7919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72808" cy="488114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К 25-летию Бородинского сражения</a:t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endParaRPr lang="ru-RU" sz="3200" b="1" dirty="0"/>
          </a:p>
        </p:txBody>
      </p:sp>
      <p:pic>
        <p:nvPicPr>
          <p:cNvPr id="3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72396" y="785795"/>
            <a:ext cx="123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300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Бородинский бой. Художник В. Шевченко. 1970-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6770716" cy="335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44824"/>
            <a:ext cx="8229600" cy="36158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Какую колыбельную песню написал М.Ю.Лермонтов?</a:t>
            </a:r>
            <a:endParaRPr lang="ru-RU" sz="4000" b="1" dirty="0"/>
          </a:p>
        </p:txBody>
      </p:sp>
      <p:pic>
        <p:nvPicPr>
          <p:cNvPr id="4" name="Рисунок 3" descr="67.gif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7919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E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endParaRPr lang="ru-RU" b="1" i="1" dirty="0" smtClean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cs typeface="Arial" pitchFamily="34" charset="0"/>
              </a:rPr>
              <a:t>КАЗАЧЬЯ КОЛЫБЕЛЬНАЯ ПЕСНЯ</a:t>
            </a:r>
          </a:p>
          <a:p>
            <a:pPr>
              <a:buNone/>
            </a:pPr>
            <a:endParaRPr lang="ru-RU" b="1" i="1" dirty="0" smtClean="0">
              <a:solidFill>
                <a:srgbClr val="7030A0"/>
              </a:solidFill>
              <a:cs typeface="Arial" pitchFamily="34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cs typeface="Arial" pitchFamily="34" charset="0"/>
              </a:rPr>
              <a:t>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Спи, младенец мой прекрасный,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  Баюшки-баю.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Тихо смотрит месяц ясный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  В колыбель твою.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Стану сказывать я сказки,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  Песенку спою;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Ты ж дремли, закрывши глазки,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  Баюшки-баю.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786710" y="428604"/>
            <a:ext cx="10983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500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919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Какому герою посвящаются эти строки: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« Пройдет стар человек - перекрестится, </a:t>
            </a:r>
          </a:p>
          <a:p>
            <a:pPr>
              <a:buNone/>
            </a:pPr>
            <a:r>
              <a:rPr lang="ru-RU" dirty="0" smtClean="0"/>
              <a:t>      Пройдет молодец - приосанится, </a:t>
            </a:r>
          </a:p>
          <a:p>
            <a:pPr>
              <a:buNone/>
            </a:pPr>
            <a:r>
              <a:rPr lang="ru-RU" dirty="0" smtClean="0"/>
              <a:t>      Пройдет девица - пригорюнится, </a:t>
            </a:r>
          </a:p>
          <a:p>
            <a:pPr>
              <a:buNone/>
            </a:pPr>
            <a:r>
              <a:rPr lang="ru-RU" dirty="0" smtClean="0"/>
              <a:t>      А пройдут гусляры - споют песенку»?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32657"/>
            <a:ext cx="7499176" cy="93610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Степану </a:t>
            </a:r>
            <a:r>
              <a:rPr lang="ru-RU" dirty="0" err="1" smtClean="0"/>
              <a:t>Парамоновичу</a:t>
            </a:r>
            <a:r>
              <a:rPr lang="ru-RU" dirty="0" smtClean="0"/>
              <a:t> Калашникову</a:t>
            </a:r>
            <a:endParaRPr lang="ru-RU" dirty="0"/>
          </a:p>
        </p:txBody>
      </p:sp>
      <p:pic>
        <p:nvPicPr>
          <p:cNvPr id="5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786710" y="357166"/>
            <a:ext cx="1236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100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7" name="Picture 7" descr="Бой Кирибеевича с Калашниковым. Иллюстрация к поэме Лермонтова Песня про царя Ивана Васильевича, молодого опричника и удалого купца Калашникова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>
          <a:xfrm>
            <a:off x="2267744" y="1124744"/>
            <a:ext cx="3676650" cy="530066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E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Кто герой этих строк: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dirty="0" smtClean="0"/>
              <a:t>     «Увы,-  он </a:t>
            </a:r>
            <a:r>
              <a:rPr lang="ru-RU" dirty="0" err="1" smtClean="0"/>
              <a:t>счастия</a:t>
            </a:r>
            <a:r>
              <a:rPr lang="ru-RU" dirty="0" smtClean="0"/>
              <a:t> не ищет</a:t>
            </a:r>
          </a:p>
          <a:p>
            <a:pPr algn="ctr">
              <a:buNone/>
            </a:pPr>
            <a:r>
              <a:rPr lang="ru-RU" dirty="0" smtClean="0"/>
              <a:t>     И не от </a:t>
            </a:r>
            <a:r>
              <a:rPr lang="ru-RU" dirty="0" err="1" smtClean="0"/>
              <a:t>счастия</a:t>
            </a:r>
            <a:r>
              <a:rPr lang="ru-RU" dirty="0" smtClean="0"/>
              <a:t> бежит!» ?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919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8680"/>
            <a:ext cx="8305800" cy="12241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парус</a:t>
            </a:r>
            <a:endParaRPr lang="ru-RU" sz="5400" b="1" dirty="0"/>
          </a:p>
        </p:txBody>
      </p:sp>
      <p:pic>
        <p:nvPicPr>
          <p:cNvPr id="3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715272" y="571480"/>
            <a:ext cx="1176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300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b="9281"/>
          <a:stretch>
            <a:fillRect/>
          </a:stretch>
        </p:blipFill>
        <p:spPr bwMode="auto">
          <a:xfrm>
            <a:off x="1763688" y="1844824"/>
            <a:ext cx="5238750" cy="356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857232"/>
            <a:ext cx="8501122" cy="464347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101600">
                    <a:schemeClr val="accent1">
                      <a:lumMod val="50000"/>
                      <a:alpha val="6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Литературная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101600">
                    <a:schemeClr val="accent1">
                      <a:lumMod val="50000"/>
                      <a:alpha val="6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игра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101600">
                  <a:schemeClr val="accent1">
                    <a:lumMod val="50000"/>
                    <a:alpha val="6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1" dur="2500" autoRev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animClr clrSpc="rgb">
                                      <p:cBhvr>
                                        <p:cTn id="12" dur="2500" autoRev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3" dur="2500" autoRev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Какой герой говорит эти слова:</a:t>
            </a:r>
            <a:br>
              <a:rPr lang="ru-RU" sz="3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just"/>
            <a:endParaRPr lang="ru-RU" sz="3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dirty="0" smtClean="0"/>
              <a:t>          «Забил снаряд я в пушку туго</a:t>
            </a:r>
          </a:p>
          <a:p>
            <a:pPr algn="ctr">
              <a:buNone/>
            </a:pPr>
            <a:r>
              <a:rPr lang="ru-RU" dirty="0" smtClean="0"/>
              <a:t> И думал: угощу я друга!</a:t>
            </a:r>
          </a:p>
          <a:p>
            <a:pPr algn="ctr">
              <a:buNone/>
            </a:pPr>
            <a:r>
              <a:rPr lang="ru-RU" dirty="0" smtClean="0"/>
              <a:t>Постой-ка, брат </a:t>
            </a:r>
            <a:r>
              <a:rPr lang="ru-RU" dirty="0" err="1" smtClean="0"/>
              <a:t>мусью</a:t>
            </a:r>
            <a:r>
              <a:rPr lang="ru-RU" dirty="0" smtClean="0"/>
              <a:t>!»?</a:t>
            </a:r>
            <a:endParaRPr lang="ru-RU" dirty="0"/>
          </a:p>
        </p:txBody>
      </p:sp>
      <p:pic>
        <p:nvPicPr>
          <p:cNvPr id="4" name="Рисунок 3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919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786710" y="571480"/>
            <a:ext cx="1183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500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Старый   солдат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821961" y="1600200"/>
            <a:ext cx="350007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Какая картина И.И.Шишкина названа по стихотворению М.Ю.Лермонтова?</a:t>
            </a:r>
            <a:endParaRPr lang="ru-RU" b="1" dirty="0"/>
          </a:p>
        </p:txBody>
      </p:sp>
      <p:pic>
        <p:nvPicPr>
          <p:cNvPr id="3" name="Рисунок 2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919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И.И.Шишкин «На севере диком…»</a:t>
            </a:r>
            <a:endParaRPr lang="ru-RU" sz="3200" b="1" dirty="0"/>
          </a:p>
        </p:txBody>
      </p:sp>
      <p:pic>
        <p:nvPicPr>
          <p:cNvPr id="3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715272" y="428604"/>
            <a:ext cx="1236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100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7" name="Picture 7" descr="pic0112_80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961511" y="1600200"/>
            <a:ext cx="3220977" cy="452596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E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3959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М.Ю. Лермонтов, поручик </a:t>
            </a:r>
            <a:r>
              <a:rPr lang="ru-RU" sz="3600" b="1" dirty="0" err="1" smtClean="0"/>
              <a:t>Тенгинского</a:t>
            </a:r>
            <a:r>
              <a:rPr lang="ru-RU" sz="3600" b="1" dirty="0" smtClean="0"/>
              <a:t> полка, награждённый золотым оружием «За храбрость», на досуге написал произведения «Сражение при </a:t>
            </a:r>
            <a:r>
              <a:rPr lang="ru-RU" sz="3600" b="1" dirty="0" err="1" smtClean="0"/>
              <a:t>Валерике</a:t>
            </a:r>
            <a:r>
              <a:rPr lang="ru-RU" sz="3600" b="1" dirty="0" smtClean="0"/>
              <a:t>», «Перестрелка в горах Кавказа». </a:t>
            </a:r>
          </a:p>
          <a:p>
            <a:pPr>
              <a:buNone/>
            </a:pPr>
            <a:r>
              <a:rPr lang="ru-RU" sz="3600" b="1" dirty="0" smtClean="0"/>
              <a:t>Чем были эти произведения?</a:t>
            </a:r>
          </a:p>
          <a:p>
            <a:pPr>
              <a:buNone/>
            </a:pPr>
            <a:endParaRPr lang="ru-RU" sz="3300" b="1" dirty="0" smtClean="0"/>
          </a:p>
        </p:txBody>
      </p:sp>
      <p:pic>
        <p:nvPicPr>
          <p:cNvPr id="4" name="Рисунок 3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919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86710" y="357166"/>
            <a:ext cx="10935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300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Картины Лермонтова</a:t>
            </a:r>
            <a:endParaRPr lang="ru-RU" sz="3600" b="1" dirty="0"/>
          </a:p>
        </p:txBody>
      </p:sp>
      <p:pic>
        <p:nvPicPr>
          <p:cNvPr id="6" name="Picture 9" descr="picture_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4005064"/>
            <a:ext cx="3744416" cy="2407158"/>
          </a:xfrm>
          <a:noFill/>
        </p:spPr>
      </p:pic>
      <p:pic>
        <p:nvPicPr>
          <p:cNvPr id="7" name="Picture 10" descr="picture_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99992" y="1340768"/>
            <a:ext cx="3744912" cy="2214578"/>
          </a:xfrm>
          <a:prstGeom prst="rect">
            <a:avLst/>
          </a:prstGeom>
          <a:noFill/>
        </p:spPr>
      </p:pic>
      <p:pic>
        <p:nvPicPr>
          <p:cNvPr id="8" name="Picture 11" descr="picture_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11560" y="4077072"/>
            <a:ext cx="3500462" cy="2357454"/>
          </a:xfrm>
          <a:prstGeom prst="rect">
            <a:avLst/>
          </a:prstGeom>
          <a:noFill/>
        </p:spPr>
      </p:pic>
      <p:pic>
        <p:nvPicPr>
          <p:cNvPr id="9" name="Picture 12" descr="picture_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39552" y="1340768"/>
            <a:ext cx="3643338" cy="2357454"/>
          </a:xfrm>
          <a:prstGeom prst="rect">
            <a:avLst/>
          </a:prstGeom>
          <a:noFill/>
        </p:spPr>
      </p:pic>
      <p:pic>
        <p:nvPicPr>
          <p:cNvPr id="4" name="Рисунок 7" descr="25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 каком нашем культовом кинофильме один из его героев памятник Лермонтову называет «Мужиком в пиджаке»?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" name="Рисунок 2" descr="6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/>
              <a:t>«Джентльмены удачи»</a:t>
            </a:r>
            <a:endParaRPr lang="ru-RU" b="1" dirty="0"/>
          </a:p>
        </p:txBody>
      </p:sp>
      <p:pic>
        <p:nvPicPr>
          <p:cNvPr id="7" name="Содержимое 6" descr="0_30749_308988c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3103" y="1600200"/>
            <a:ext cx="5157793" cy="4525963"/>
          </a:xfrm>
        </p:spPr>
      </p:pic>
      <p:pic>
        <p:nvPicPr>
          <p:cNvPr id="3" name="Рисунок 7" descr="25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786710" y="500042"/>
            <a:ext cx="1183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500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/>
              <a:t/>
            </a:r>
            <a:br>
              <a:rPr lang="ru-RU" sz="4400" b="1" i="1" dirty="0" smtClean="0"/>
            </a:br>
            <a:r>
              <a:rPr lang="ru-RU" sz="4400" b="1" i="1" dirty="0" smtClean="0"/>
              <a:t> </a:t>
            </a:r>
            <a:br>
              <a:rPr lang="ru-RU" sz="44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Назовите горный массив, столь любимый Лермонтовым и сыгравший в его жизни немаловажную роль</a:t>
            </a:r>
            <a:endParaRPr lang="ru-RU" b="1" dirty="0"/>
          </a:p>
        </p:txBody>
      </p:sp>
      <p:pic>
        <p:nvPicPr>
          <p:cNvPr id="5" name="Рисунок 4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157192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457200" y="188641"/>
            <a:ext cx="6851104" cy="864096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Кавказские горы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929586" y="571480"/>
            <a:ext cx="11208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100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916832"/>
            <a:ext cx="5029200" cy="375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251520" y="980728"/>
            <a:ext cx="2357454" cy="1042416"/>
          </a:xfrm>
          <a:prstGeom prst="bevel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Биография</a:t>
            </a:r>
            <a:endParaRPr lang="ru-RU" sz="2400" b="1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251520" y="2060848"/>
            <a:ext cx="2357454" cy="1042416"/>
          </a:xfrm>
          <a:prstGeom prst="bevel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Творчество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214282" y="5286388"/>
            <a:ext cx="2357454" cy="1042416"/>
          </a:xfrm>
          <a:prstGeom prst="bevel">
            <a:avLst/>
          </a:prstGeom>
          <a:solidFill>
            <a:srgbClr val="D0280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География</a:t>
            </a:r>
            <a:endParaRPr lang="ru-RU" sz="2400" b="1" dirty="0"/>
          </a:p>
        </p:txBody>
      </p:sp>
      <p:sp>
        <p:nvSpPr>
          <p:cNvPr id="7" name="Багетная рамка 6"/>
          <p:cNvSpPr/>
          <p:nvPr/>
        </p:nvSpPr>
        <p:spPr>
          <a:xfrm>
            <a:off x="251520" y="3140968"/>
            <a:ext cx="2357454" cy="1042416"/>
          </a:xfrm>
          <a:prstGeom prst="bevel">
            <a:avLst/>
          </a:prstGeom>
          <a:solidFill>
            <a:srgbClr val="B422B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Герои</a:t>
            </a:r>
            <a:endParaRPr lang="ru-RU" sz="2400" b="1" dirty="0"/>
          </a:p>
        </p:txBody>
      </p:sp>
      <p:sp>
        <p:nvSpPr>
          <p:cNvPr id="8" name="Багетная рамка 7"/>
          <p:cNvSpPr/>
          <p:nvPr/>
        </p:nvSpPr>
        <p:spPr>
          <a:xfrm>
            <a:off x="214282" y="4214818"/>
            <a:ext cx="2357454" cy="1042416"/>
          </a:xfrm>
          <a:prstGeom prst="bevel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Содружество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искусств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2714612" y="1000108"/>
            <a:ext cx="6215106" cy="928694"/>
          </a:xfrm>
          <a:prstGeom prst="fram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714612" y="2071678"/>
            <a:ext cx="6215106" cy="1057276"/>
          </a:xfrm>
          <a:prstGeom prst="fram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2714612" y="3214686"/>
            <a:ext cx="6215106" cy="914400"/>
          </a:xfrm>
          <a:prstGeom prst="fram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714612" y="4214818"/>
            <a:ext cx="6215106" cy="985838"/>
          </a:xfrm>
          <a:prstGeom prst="fram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2714612" y="5286388"/>
            <a:ext cx="6215106" cy="985838"/>
          </a:xfrm>
          <a:prstGeom prst="fram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86050" y="1142984"/>
            <a:ext cx="600079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>
            <a:off x="4537075" y="1463661"/>
            <a:ext cx="642942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6501620" y="1499380"/>
            <a:ext cx="71438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2786050" y="2214554"/>
            <a:ext cx="600079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786050" y="3357562"/>
            <a:ext cx="60722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86050" y="4357694"/>
            <a:ext cx="600079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786050" y="5429264"/>
            <a:ext cx="600079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537075" y="3678239"/>
            <a:ext cx="642942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4537075" y="4749809"/>
            <a:ext cx="642942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4465637" y="2606669"/>
            <a:ext cx="785818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6573058" y="5785660"/>
            <a:ext cx="71438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6465107" y="4679165"/>
            <a:ext cx="785818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6537339" y="3678239"/>
            <a:ext cx="642942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6429388" y="2571744"/>
            <a:ext cx="857256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4501356" y="5785660"/>
            <a:ext cx="71438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hlinkClick r:id="rId2" action="ppaction://hlinksldjump"/>
          </p:cNvPr>
          <p:cNvSpPr txBox="1"/>
          <p:nvPr/>
        </p:nvSpPr>
        <p:spPr>
          <a:xfrm>
            <a:off x="2786050" y="114298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86050" y="221455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3" action="ppaction://hlinksldjump"/>
              </a:rPr>
              <a:t>100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786050" y="4429132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4" action="ppaction://hlinksldjump"/>
              </a:rPr>
              <a:t>100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86050" y="5500702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5" action="ppaction://hlinksldjump"/>
              </a:rPr>
              <a:t>100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86050" y="3357562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6" action="ppaction://hlinksldjump"/>
              </a:rPr>
              <a:t>100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8" name="TextBox 67">
            <a:hlinkClick r:id="rId7" action="ppaction://hlinksldjump"/>
          </p:cNvPr>
          <p:cNvSpPr txBox="1"/>
          <p:nvPr/>
        </p:nvSpPr>
        <p:spPr>
          <a:xfrm>
            <a:off x="4857752" y="114298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7" action="ppaction://hlinksldjump"/>
              </a:rPr>
              <a:t>300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786314" y="221455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8" action="ppaction://hlinksldjump"/>
              </a:rPr>
              <a:t>300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857752" y="328612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9" action="ppaction://hlinksldjump"/>
              </a:rPr>
              <a:t>300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786314" y="435769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10" action="ppaction://hlinksldjump"/>
              </a:rPr>
              <a:t>300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857752" y="542926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hlinkClick r:id="rId11" action="ppaction://hlinksldjump"/>
              </a:rPr>
              <a:t>300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858016" y="114298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hlinkClick r:id="rId12" action="ppaction://hlinksldjump"/>
              </a:rPr>
              <a:t>500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29454" y="542926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hlinkClick r:id="rId13" action="ppaction://hlinksldjump"/>
              </a:rPr>
              <a:t>500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929454" y="435769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hlinkClick r:id="rId14" action="ppaction://hlinksldjump"/>
              </a:rPr>
              <a:t>500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858016" y="2285992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hlinkClick r:id="rId15" action="ppaction://hlinksldjump"/>
              </a:rPr>
              <a:t>500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929454" y="328612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hlinkClick r:id="rId16" action="ppaction://hlinksldjump"/>
              </a:rPr>
              <a:t>500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2857488" y="1142984"/>
            <a:ext cx="1857388" cy="714380"/>
          </a:xfrm>
          <a:prstGeom prst="rect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hlinkClick r:id="rId2" action="ppaction://hlinksldjump"/>
              </a:rPr>
              <a:t>100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На какой водоём смотрел М.Ю. Лермонтов, когда сочинял стихотворение «Парус»?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47497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Чёрное море</a:t>
            </a:r>
            <a:endParaRPr lang="ru-RU" sz="3600" b="1" dirty="0"/>
          </a:p>
        </p:txBody>
      </p:sp>
      <p:pic>
        <p:nvPicPr>
          <p:cNvPr id="3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52149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786710" y="500042"/>
            <a:ext cx="10935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300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340768"/>
            <a:ext cx="58164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Где в настоящее время захоронен </a:t>
            </a:r>
          </a:p>
          <a:p>
            <a:pPr algn="ctr">
              <a:buNone/>
            </a:pPr>
            <a:r>
              <a:rPr lang="ru-RU" b="1" dirty="0" smtClean="0"/>
              <a:t>М.Ю. Лермонтов?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67.gif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229200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Фамильная часовня Арсеньевых в Тарханах, где похоронен М.Ю.Лермонтов</a:t>
            </a:r>
            <a:endParaRPr lang="ru-RU" sz="3200" dirty="0"/>
          </a:p>
        </p:txBody>
      </p:sp>
      <p:pic>
        <p:nvPicPr>
          <p:cNvPr id="3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3283" y="5072079"/>
            <a:ext cx="2071307" cy="147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8148" y="571480"/>
            <a:ext cx="10983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500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1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7584" y="1844824"/>
            <a:ext cx="2971429" cy="3810533"/>
          </a:xfrm>
          <a:noFill/>
          <a:ln/>
        </p:spPr>
      </p:pic>
      <p:pic>
        <p:nvPicPr>
          <p:cNvPr id="12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4008" y="1844824"/>
            <a:ext cx="2407619" cy="381053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12776"/>
            <a:ext cx="7715304" cy="216024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В каком городе и когда родился М. Ю. Лермонтов?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3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857760"/>
            <a:ext cx="1647825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0" y="260648"/>
            <a:ext cx="4932040" cy="633670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"</a:t>
            </a:r>
            <a:r>
              <a:rPr lang="ru-RU" b="1" dirty="0" smtClean="0">
                <a:solidFill>
                  <a:srgbClr val="0000FF"/>
                </a:solidFill>
              </a:rPr>
              <a:t>Если от вокзала Николаевской железной дороги в Москве ехать к Красным воротам, то на правой руке, на площади, к стороне той части Садовой улицы, которая идет к Сухаревой башне, против самых Красных ворот, стоит каменный трехэтажный дом, с балконом на углу. В этом-то доме и поселились Лермонтовы. Здесь у них со 2-го на 3-е октября родился сын", - пишет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</a:rPr>
              <a:t>     П.А. </a:t>
            </a:r>
            <a:r>
              <a:rPr lang="ru-RU" b="1" dirty="0" err="1" smtClean="0">
                <a:solidFill>
                  <a:srgbClr val="0000FF"/>
                </a:solidFill>
              </a:rPr>
              <a:t>Висковатый</a:t>
            </a:r>
            <a:r>
              <a:rPr lang="ru-RU" b="1" dirty="0" smtClean="0">
                <a:solidFill>
                  <a:srgbClr val="0000FF"/>
                </a:solidFill>
              </a:rPr>
              <a:t> в книге "М.Ю. Лермонтов. Жизнь и творчество."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</a:rPr>
              <a:t>       </a:t>
            </a:r>
            <a:r>
              <a:rPr lang="ru-RU" b="1" dirty="0" smtClean="0">
                <a:solidFill>
                  <a:srgbClr val="CC0000"/>
                </a:solidFill>
              </a:rPr>
              <a:t>Итак, Лермонтов родился в Москве в ночь со 2 на 3 октября 1814г 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sz="2100" b="1" dirty="0" smtClean="0">
                <a:solidFill>
                  <a:srgbClr val="C00000"/>
                </a:solidFill>
              </a:rPr>
              <a:t>(по старому стилю)</a:t>
            </a:r>
            <a:endParaRPr lang="en-US" sz="21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4212" y="5357812"/>
            <a:ext cx="21097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023180" y="0"/>
            <a:ext cx="11208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100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9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4048" y="980728"/>
            <a:ext cx="3960440" cy="437233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Где прошло детство поэта и кто его воспитывал?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175" y="5237162"/>
            <a:ext cx="1647825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274638"/>
            <a:ext cx="4824536" cy="286633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  <a:t/>
            </a:r>
            <a:b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</a:br>
            <a: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  <a:t>Детские годы будущего поэта   </a:t>
            </a:r>
            <a:b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</a:br>
            <a: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  <a:t>с марта 1815 г. прошли в </a:t>
            </a:r>
            <a:b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</a:br>
            <a: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  <a:t>с. Тарханы Пензенской губернии в имении бабушки</a:t>
            </a:r>
            <a:b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</a:br>
            <a:r>
              <a:rPr lang="ru-RU" sz="2700" b="1" dirty="0" smtClean="0">
                <a:solidFill>
                  <a:srgbClr val="0000FF"/>
                </a:solidFill>
                <a:latin typeface="Adventure" pitchFamily="2" charset="0"/>
              </a:rPr>
              <a:t>Елизаветы Алексеевны Арсеньевой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4212" y="5357812"/>
            <a:ext cx="21097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17143" y="260648"/>
            <a:ext cx="926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300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 b="3036"/>
          <a:stretch>
            <a:fillRect/>
          </a:stretch>
        </p:blipFill>
        <p:spPr bwMode="auto">
          <a:xfrm>
            <a:off x="6269430" y="1052736"/>
            <a:ext cx="2874570" cy="392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03588"/>
            <a:ext cx="6264275" cy="355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272808" cy="2880320"/>
          </a:xfrm>
        </p:spPr>
        <p:txBody>
          <a:bodyPr>
            <a:noAutofit/>
          </a:bodyPr>
          <a:lstStyle/>
          <a:p>
            <a:pPr lvl="0"/>
            <a:r>
              <a:rPr lang="ru-RU" sz="4000" b="1" dirty="0" smtClean="0">
                <a:solidFill>
                  <a:srgbClr val="FFFF00"/>
                </a:solidFill>
              </a:rPr>
              <a:t>Где  и  как погиб 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М.Ю. Лермонтов?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67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180" y="5237183"/>
            <a:ext cx="1406081" cy="138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78621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</a:rPr>
              <a:t>15 июля убит на дуэли </a:t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</a:rPr>
              <a:t>в Пятигорске </a:t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</a:rPr>
              <a:t>Н. Мартыновым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5" name="Рисунок 7" descr="25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082" y="5000636"/>
            <a:ext cx="2310722" cy="164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956376" y="188640"/>
            <a:ext cx="979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500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" name="Picture 275" descr="8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64088" y="980728"/>
            <a:ext cx="3484880" cy="2133600"/>
          </a:xfr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204864"/>
            <a:ext cx="4968875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 descr="F:\Лермонтов - фото к презентации\2d9bfe0d4c25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6" cstate="print">
            <a:lum contrast="10000"/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7621"/>
          <a:stretch/>
        </p:blipFill>
        <p:spPr bwMode="auto">
          <a:xfrm>
            <a:off x="5868144" y="3645022"/>
            <a:ext cx="1341120" cy="1821203"/>
          </a:xfrm>
          <a:prstGeom prst="ellipse">
            <a:avLst/>
          </a:prstGeom>
          <a:ln w="63500" cap="rnd">
            <a:solidFill>
              <a:schemeClr val="bg1">
                <a:lumMod val="5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799</TotalTime>
  <Words>455</Words>
  <Application>Microsoft Office PowerPoint</Application>
  <PresentationFormat>Экран (4:3)</PresentationFormat>
  <Paragraphs>110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«Он оборвал на взлёте голос свой…»</vt:lpstr>
      <vt:lpstr>Слайд 2</vt:lpstr>
      <vt:lpstr>Слайд 3</vt:lpstr>
      <vt:lpstr> В каком городе и когда родился М. Ю. Лермонтов?</vt:lpstr>
      <vt:lpstr>Слайд 5</vt:lpstr>
      <vt:lpstr>Слайд 6</vt:lpstr>
      <vt:lpstr> Детские годы будущего поэта    с марта 1815 г. прошли в  с. Тарханы Пензенской губернии в имении бабушки Елизаветы Алексеевны Арсеньевой </vt:lpstr>
      <vt:lpstr>Где  и  как погиб   М.Ю. Лермонтов? </vt:lpstr>
      <vt:lpstr> 15 июля убит на дуэли  в Пятигорске  Н. Мартыновым </vt:lpstr>
      <vt:lpstr> </vt:lpstr>
      <vt:lpstr>Стихотворение  «Смерть поэта»</vt:lpstr>
      <vt:lpstr>К какой дате Лермонтовым написано стихотворение «Бородино»?</vt:lpstr>
      <vt:lpstr>К 25-летию Бородинского сражения     </vt:lpstr>
      <vt:lpstr>Слайд 14</vt:lpstr>
      <vt:lpstr>  </vt:lpstr>
      <vt:lpstr> </vt:lpstr>
      <vt:lpstr>   </vt:lpstr>
      <vt:lpstr> Кто герой этих строк: </vt:lpstr>
      <vt:lpstr>парус</vt:lpstr>
      <vt:lpstr> Какой герой говорит эти слова:  </vt:lpstr>
      <vt:lpstr>Старый   солдат</vt:lpstr>
      <vt:lpstr>     </vt:lpstr>
      <vt:lpstr>И.И.Шишкин «На севере диком…»</vt:lpstr>
      <vt:lpstr>Слайд 24</vt:lpstr>
      <vt:lpstr>Картины Лермонтова</vt:lpstr>
      <vt:lpstr>  </vt:lpstr>
      <vt:lpstr>«Джентльмены удачи»</vt:lpstr>
      <vt:lpstr>     </vt:lpstr>
      <vt:lpstr> </vt:lpstr>
      <vt:lpstr>  </vt:lpstr>
      <vt:lpstr>Чёрное море</vt:lpstr>
      <vt:lpstr>  </vt:lpstr>
      <vt:lpstr>Фамильная часовня Арсеньевых в Тарханах, где похоронен М.Ю.Лермонтов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95</cp:revision>
  <dcterms:modified xsi:type="dcterms:W3CDTF">2014-10-14T16:35:40Z</dcterms:modified>
</cp:coreProperties>
</file>