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7" r:id="rId3"/>
    <p:sldId id="266" r:id="rId4"/>
    <p:sldId id="258" r:id="rId5"/>
    <p:sldId id="257" r:id="rId6"/>
    <p:sldId id="268" r:id="rId7"/>
    <p:sldId id="261" r:id="rId8"/>
    <p:sldId id="259" r:id="rId9"/>
    <p:sldId id="260" r:id="rId10"/>
    <p:sldId id="265" r:id="rId11"/>
    <p:sldId id="263" r:id="rId12"/>
    <p:sldId id="262" r:id="rId13"/>
    <p:sldId id="264" r:id="rId14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Диагностика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 отделениях дополнительного образования детей ОУ района </a:t>
            </a:r>
            <a:endParaRPr lang="ru-RU" dirty="0"/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400" b="1" i="0" u="none" strike="noStrike" cap="none" normalizeH="0" baseline="0" smtClean="0">
                <a:ln>
                  <a:noFill/>
                </a:ln>
                <a:solidFill>
                  <a:srgbClr val="4A442A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Семинар</a:t>
            </a:r>
            <a:endParaRPr kumimoji="0" lang="ru-RU" altLang="zh-CN" sz="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400" b="1" i="0" u="none" strike="noStrike" cap="none" normalizeH="0" baseline="0" smtClean="0">
                <a:ln>
                  <a:noFill/>
                </a:ln>
                <a:solidFill>
                  <a:srgbClr val="4A442A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Тема: «Документация заведующего отделением дополнительного образования детей в ОУ»</a:t>
            </a:r>
            <a:endParaRPr kumimoji="0" lang="ru-RU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400" b="1" i="0" u="none" strike="noStrike" cap="none" normalizeH="0" baseline="0" smtClean="0">
                <a:ln>
                  <a:noFill/>
                </a:ln>
                <a:solidFill>
                  <a:srgbClr val="4A442A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Семинар</a:t>
            </a:r>
            <a:endParaRPr kumimoji="0" lang="ru-RU" altLang="zh-CN" sz="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400" b="1" i="0" u="none" strike="noStrike" cap="none" normalizeH="0" baseline="0" smtClean="0">
                <a:ln>
                  <a:noFill/>
                </a:ln>
                <a:solidFill>
                  <a:srgbClr val="4A442A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Тема: «Документация заведующего отделением дополнительного образования детей в ОУ»</a:t>
            </a:r>
            <a:endParaRPr kumimoji="0" lang="ru-RU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91680" y="5373216"/>
            <a:ext cx="734481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Автор-составитель:  Анна Пархаль, методист ГБУ ДО ДДЮТ Кировского района</a:t>
            </a:r>
            <a:endParaRPr lang="ru-RU" sz="1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Компаненты</a:t>
            </a:r>
            <a:r>
              <a:rPr lang="ru-RU" dirty="0" smtClean="0"/>
              <a:t> диагностики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755576" y="2276872"/>
            <a:ext cx="7148688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ru-RU" b="1" dirty="0" smtClean="0">
                <a:latin typeface="Calibri" pitchFamily="34" charset="0"/>
              </a:rPr>
              <a:t>Образовательный компонент </a:t>
            </a:r>
            <a:r>
              <a:rPr lang="ru-RU" dirty="0" smtClean="0">
                <a:latin typeface="Calibri" pitchFamily="34" charset="0"/>
              </a:rPr>
              <a:t>(владение техническими приемами,</a:t>
            </a:r>
          </a:p>
          <a:p>
            <a:pPr marL="342900" indent="-342900"/>
            <a:r>
              <a:rPr lang="ru-RU" dirty="0" smtClean="0">
                <a:latin typeface="Calibri" pitchFamily="34" charset="0"/>
              </a:rPr>
              <a:t> владение теоретическими знаниями)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b="1" dirty="0" smtClean="0">
                <a:latin typeface="Calibri" pitchFamily="34" charset="0"/>
              </a:rPr>
              <a:t>Воспитательный компонент </a:t>
            </a:r>
            <a:r>
              <a:rPr lang="ru-RU" dirty="0" smtClean="0">
                <a:latin typeface="Calibri" pitchFamily="34" charset="0"/>
              </a:rPr>
              <a:t>(психологическая устойчивость</a:t>
            </a:r>
          </a:p>
          <a:p>
            <a:pPr marL="342900" indent="-342900"/>
            <a:r>
              <a:rPr lang="ru-RU" dirty="0" smtClean="0">
                <a:latin typeface="Calibri" pitchFamily="34" charset="0"/>
              </a:rPr>
              <a:t> целеустремленность, уверенность в себе, сила воли, инициативность,</a:t>
            </a:r>
          </a:p>
          <a:p>
            <a:pPr marL="342900" indent="-342900"/>
            <a:r>
              <a:rPr lang="ru-RU" dirty="0" smtClean="0">
                <a:latin typeface="Calibri" pitchFamily="34" charset="0"/>
              </a:rPr>
              <a:t>общительность)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b="1" dirty="0" smtClean="0">
                <a:latin typeface="Calibri" pitchFamily="34" charset="0"/>
              </a:rPr>
              <a:t>Развивающий компонент </a:t>
            </a:r>
            <a:r>
              <a:rPr lang="ru-RU" dirty="0" smtClean="0">
                <a:latin typeface="Calibri" pitchFamily="34" charset="0"/>
              </a:rPr>
              <a:t>(всесторонняя физическая подготовка,</a:t>
            </a:r>
          </a:p>
          <a:p>
            <a:r>
              <a:rPr lang="ru-RU" dirty="0" smtClean="0">
                <a:latin typeface="Calibri" pitchFamily="34" charset="0"/>
              </a:rPr>
              <a:t>выносливость, </a:t>
            </a:r>
            <a:r>
              <a:rPr lang="ru-RU" dirty="0" err="1" smtClean="0">
                <a:latin typeface="Calibri" pitchFamily="34" charset="0"/>
              </a:rPr>
              <a:t>креативность</a:t>
            </a:r>
            <a:r>
              <a:rPr lang="ru-RU" dirty="0" smtClean="0">
                <a:latin typeface="Calibri" pitchFamily="34" charset="0"/>
              </a:rPr>
              <a:t>, музыкальность, артистичность)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latin typeface="Calibri" pitchFamily="34" charset="0"/>
              </a:rPr>
              <a:t>    Компонент успешности ребенка - </a:t>
            </a:r>
            <a:r>
              <a:rPr lang="ru-RU" dirty="0" smtClean="0">
                <a:latin typeface="Calibri" pitchFamily="34" charset="0"/>
              </a:rPr>
              <a:t>фактические действия:</a:t>
            </a:r>
          </a:p>
          <a:p>
            <a:r>
              <a:rPr lang="ru-RU" dirty="0" smtClean="0">
                <a:latin typeface="Calibri" pitchFamily="34" charset="0"/>
              </a:rPr>
              <a:t> освоение определенных тем, участие в конкурсах, участие в сольных</a:t>
            </a:r>
          </a:p>
          <a:p>
            <a:r>
              <a:rPr lang="ru-RU" dirty="0" smtClean="0">
                <a:latin typeface="Calibri" pitchFamily="34" charset="0"/>
              </a:rPr>
              <a:t>выступлениях, участие в массовых мероприятиях</a:t>
            </a:r>
          </a:p>
          <a:p>
            <a:pPr marL="342900" indent="-342900"/>
            <a:endParaRPr lang="ru-RU" dirty="0" smtClean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Педагогическая диагностика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2636912"/>
            <a:ext cx="7488832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Calibri" pitchFamily="34" charset="0"/>
                <a:cs typeface="Arial" pitchFamily="34" charset="0"/>
              </a:rPr>
              <a:t>Педагогическая диагностика (греч. «способность распознавать») – </a:t>
            </a:r>
            <a:r>
              <a:rPr lang="ru-RU" sz="2000" dirty="0" smtClean="0">
                <a:latin typeface="Calibri" pitchFamily="34" charset="0"/>
                <a:cs typeface="Arial" pitchFamily="34" charset="0"/>
              </a:rPr>
              <a:t>установка воспитанности, развития и образования обучающегося </a:t>
            </a:r>
          </a:p>
          <a:p>
            <a:pPr lvl="0" indent="449263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Calibri" pitchFamily="34" charset="0"/>
                <a:cs typeface="Arial" pitchFamily="34" charset="0"/>
              </a:rPr>
              <a:t>Формы диагностики: </a:t>
            </a:r>
          </a:p>
          <a:p>
            <a:pPr lvl="0" indent="449263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000" dirty="0" smtClean="0">
                <a:latin typeface="Calibri" pitchFamily="34" charset="0"/>
                <a:cs typeface="Arial" pitchFamily="34" charset="0"/>
              </a:rPr>
              <a:t>Личные беседы с учащимися и их родителями</a:t>
            </a:r>
          </a:p>
          <a:p>
            <a:pPr lvl="0" indent="449263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000" dirty="0" smtClean="0">
                <a:latin typeface="Calibri" pitchFamily="34" charset="0"/>
                <a:cs typeface="Arial" pitchFamily="34" charset="0"/>
              </a:rPr>
              <a:t>Анкеты</a:t>
            </a:r>
          </a:p>
          <a:p>
            <a:pPr lvl="0" indent="449263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000" dirty="0" smtClean="0">
                <a:latin typeface="Calibri" pitchFamily="34" charset="0"/>
                <a:cs typeface="Arial" pitchFamily="34" charset="0"/>
              </a:rPr>
              <a:t>Вопросники</a:t>
            </a:r>
          </a:p>
          <a:p>
            <a:pPr lvl="0" indent="449263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000" dirty="0" smtClean="0">
                <a:latin typeface="Calibri" pitchFamily="34" charset="0"/>
                <a:cs typeface="Arial" pitchFamily="34" charset="0"/>
              </a:rPr>
              <a:t>Дневник наблюдений</a:t>
            </a:r>
          </a:p>
          <a:p>
            <a:pPr lvl="0" indent="449263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ru-RU" dirty="0" smtClean="0">
              <a:latin typeface="Calibri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Предметная диагностика</a:t>
            </a:r>
            <a:endParaRPr lang="ru-RU" dirty="0"/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395536" y="2492896"/>
            <a:ext cx="8136904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49263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Предметная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диагностика - </a:t>
            </a:r>
            <a:r>
              <a:rPr kumimoji="0" lang="ru-RU" sz="20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к</a:t>
            </a:r>
            <a:r>
              <a:rPr lang="ru-RU" sz="2000" baseline="0" dirty="0" smtClean="0">
                <a:latin typeface="Calibri" pitchFamily="34" charset="0"/>
                <a:cs typeface="Arial" pitchFamily="34" charset="0"/>
              </a:rPr>
              <a:t>ачественная</a:t>
            </a:r>
            <a:r>
              <a:rPr lang="ru-RU" sz="2000" dirty="0" smtClean="0">
                <a:latin typeface="Calibri" pitchFamily="34" charset="0"/>
                <a:cs typeface="Arial" pitchFamily="34" charset="0"/>
              </a:rPr>
              <a:t> характеристика итогов деятельности, освоения образовательных программ </a:t>
            </a:r>
          </a:p>
          <a:p>
            <a:pPr lvl="0" indent="449263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Calibri" pitchFamily="34" charset="0"/>
                <a:cs typeface="Arial" pitchFamily="34" charset="0"/>
              </a:rPr>
              <a:t>Существуют различные ф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ормы диагностики: </a:t>
            </a:r>
          </a:p>
          <a:p>
            <a:pPr lvl="0" indent="449263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000" dirty="0" smtClean="0">
                <a:latin typeface="Calibri" pitchFamily="34" charset="0"/>
                <a:cs typeface="Arial" pitchFamily="34" charset="0"/>
              </a:rPr>
              <a:t>К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онтрольный опрос,</a:t>
            </a:r>
          </a:p>
          <a:p>
            <a:pPr lvl="0" indent="449263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Контрольное задание</a:t>
            </a:r>
          </a:p>
          <a:p>
            <a:pPr lvl="0" indent="449263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000" dirty="0" smtClean="0">
                <a:latin typeface="Calibri" pitchFamily="34" charset="0"/>
                <a:cs typeface="Arial" pitchFamily="34" charset="0"/>
              </a:rPr>
              <a:t>Творческое задание</a:t>
            </a:r>
          </a:p>
          <a:p>
            <a:pPr lvl="0" indent="449263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Творческий зачет</a:t>
            </a:r>
          </a:p>
          <a:p>
            <a:pPr lvl="0" indent="449263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000" dirty="0" smtClean="0">
                <a:latin typeface="Calibri" pitchFamily="34" charset="0"/>
                <a:cs typeface="Arial" pitchFamily="34" charset="0"/>
              </a:rPr>
              <a:t>Конкурс</a:t>
            </a:r>
          </a:p>
          <a:p>
            <a:pPr lvl="0" indent="449263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kumimoji="0" lang="ru-RU" sz="20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тестовые методики,</a:t>
            </a:r>
          </a:p>
          <a:p>
            <a:pPr lvl="0" indent="449263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kumimoji="0" lang="ru-RU" sz="20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информационная карта освоения образовательной программы 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Уровни освоения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899592" y="2492896"/>
            <a:ext cx="676875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Высокий  -  средний -  низкий</a:t>
            </a:r>
          </a:p>
          <a:p>
            <a:pPr>
              <a:buFont typeface="Wingdings" pitchFamily="2" charset="2"/>
              <a:buChar char="Ø"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Оптимальный  - допустимый  -  низкий</a:t>
            </a:r>
          </a:p>
          <a:p>
            <a:pPr>
              <a:buFont typeface="Wingdings" pitchFamily="2" charset="2"/>
              <a:buChar char="Ø"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Балловая система (10-бальная, 5-бальная)</a:t>
            </a:r>
          </a:p>
          <a:p>
            <a:pPr>
              <a:buFont typeface="Wingdings" pitchFamily="2" charset="2"/>
              <a:buChar char="Ø"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Графическая система оценки качества</a:t>
            </a:r>
          </a:p>
          <a:p>
            <a:pPr>
              <a:buFont typeface="Wingdings" pitchFamily="2" charset="2"/>
              <a:buChar char="Ø"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Цветовая система оценки качества 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084168" y="4221088"/>
            <a:ext cx="338336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5580112" y="4221088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6588224" y="4149080"/>
            <a:ext cx="268616" cy="36004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Нормативный документ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755576" y="2852936"/>
            <a:ext cx="7416824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b="1" dirty="0" smtClean="0">
                <a:latin typeface="Arial" pitchFamily="34" charset="0"/>
                <a:cs typeface="Arial" pitchFamily="34" charset="0"/>
              </a:rPr>
              <a:t>РАСПОРЯЖЕНИЕ </a:t>
            </a:r>
            <a:br>
              <a:rPr lang="ru-RU" altLang="ru-RU" b="1" dirty="0" smtClean="0">
                <a:latin typeface="Arial" pitchFamily="34" charset="0"/>
                <a:cs typeface="Arial" pitchFamily="34" charset="0"/>
              </a:rPr>
            </a:br>
            <a:r>
              <a:rPr lang="ru-RU" altLang="ru-RU" b="1" dirty="0" smtClean="0">
                <a:latin typeface="Arial" pitchFamily="34" charset="0"/>
                <a:cs typeface="Arial" pitchFamily="34" charset="0"/>
              </a:rPr>
              <a:t>КОМИТЕТА ПО ОБРАЗОВАНИЮ</a:t>
            </a:r>
            <a:br>
              <a:rPr lang="ru-RU" altLang="ru-RU" b="1" dirty="0" smtClean="0">
                <a:latin typeface="Arial" pitchFamily="34" charset="0"/>
                <a:cs typeface="Arial" pitchFamily="34" charset="0"/>
              </a:rPr>
            </a:br>
            <a:r>
              <a:rPr lang="ru-RU" altLang="ru-RU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altLang="ru-RU" b="1" dirty="0" smtClean="0">
                <a:latin typeface="Arial" pitchFamily="34" charset="0"/>
                <a:cs typeface="Arial" pitchFamily="34" charset="0"/>
              </a:rPr>
            </a:br>
            <a:r>
              <a:rPr lang="ru-RU" altLang="ru-RU" b="1" dirty="0" smtClean="0">
                <a:latin typeface="Arial" pitchFamily="34" charset="0"/>
                <a:cs typeface="Arial" pitchFamily="34" charset="0"/>
              </a:rPr>
              <a:t>от 20 января 2014 года N 37-р</a:t>
            </a:r>
            <a:br>
              <a:rPr lang="ru-RU" altLang="ru-RU" b="1" dirty="0" smtClean="0">
                <a:latin typeface="Arial" pitchFamily="34" charset="0"/>
                <a:cs typeface="Arial" pitchFamily="34" charset="0"/>
              </a:rPr>
            </a:br>
            <a:r>
              <a:rPr lang="ru-RU" altLang="ru-RU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altLang="ru-RU" b="1" dirty="0" smtClean="0">
                <a:latin typeface="Arial" pitchFamily="34" charset="0"/>
                <a:cs typeface="Arial" pitchFamily="34" charset="0"/>
              </a:rPr>
            </a:br>
            <a:r>
              <a:rPr lang="ru-RU" altLang="ru-RU" b="1" dirty="0" smtClean="0">
                <a:latin typeface="Arial" pitchFamily="34" charset="0"/>
                <a:cs typeface="Arial" pitchFamily="34" charset="0"/>
              </a:rPr>
              <a:t>«Об утверждении модели Санкт-Петербургской региональной системы оценки качества образования (далее - СПб РСОКО), Положения о СПб РСОКО и критериев СПб РСОКО»</a:t>
            </a:r>
            <a:r>
              <a:rPr lang="ru-RU" altLang="ru-RU" sz="2400" dirty="0" smtClean="0">
                <a:latin typeface="Arial" pitchFamily="34" charset="0"/>
                <a:cs typeface="Arial" pitchFamily="34" charset="0"/>
              </a:rPr>
              <a:t>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РСОКО это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67544" y="2564904"/>
            <a:ext cx="7848872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ru-RU" altLang="ru-RU" sz="1600" b="1" dirty="0" smtClean="0">
                <a:latin typeface="Arial" pitchFamily="34" charset="0"/>
                <a:cs typeface="Arial" pitchFamily="34" charset="0"/>
              </a:rPr>
              <a:t>Совокупность способов, средств и организационных структур для установления соответствия качества образования:</a:t>
            </a:r>
          </a:p>
          <a:p>
            <a:pPr>
              <a:lnSpc>
                <a:spcPct val="80000"/>
              </a:lnSpc>
            </a:pPr>
            <a:endParaRPr lang="ru-RU" altLang="ru-RU" sz="1600" b="1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ru-RU" altLang="ru-RU" sz="1600" dirty="0" smtClean="0">
                <a:latin typeface="Arial" pitchFamily="34" charset="0"/>
                <a:cs typeface="Arial" pitchFamily="34" charset="0"/>
              </a:rPr>
              <a:t>требованиям федеральных государственных образовательных стандартов (далее - ФГОС) дошкольного, общего и среднего профессионального образования;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endParaRPr lang="ru-RU" altLang="ru-RU" sz="16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ru-RU" altLang="ru-RU" sz="1600" dirty="0" smtClean="0">
                <a:latin typeface="Arial" pitchFamily="34" charset="0"/>
                <a:cs typeface="Arial" pitchFamily="34" charset="0"/>
              </a:rPr>
              <a:t>образовательным потребностям участников образовательного процесса в образовательных организациях Санкт-Петербурга через получение полной, достоверной информации и последующей внешней и внутренней оценки.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24744"/>
            <a:ext cx="8892480" cy="1069848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sz="3600" dirty="0" smtClean="0">
                <a:solidFill>
                  <a:schemeClr val="tx1"/>
                </a:solidFill>
                <a:ea typeface="Times New Roman" pitchFamily="18" charset="0"/>
                <a:cs typeface="Arial" pitchFamily="34" charset="0"/>
              </a:rPr>
              <a:t>Приоритеты задач</a:t>
            </a:r>
            <a:br>
              <a:rPr lang="ru-RU" sz="3600" dirty="0" smtClean="0">
                <a:solidFill>
                  <a:schemeClr val="tx1"/>
                </a:solidFill>
                <a:ea typeface="Times New Roman" pitchFamily="18" charset="0"/>
                <a:cs typeface="Arial" pitchFamily="34" charset="0"/>
              </a:rPr>
            </a:br>
            <a:r>
              <a:rPr lang="ru-RU" sz="3600" dirty="0" smtClean="0">
                <a:solidFill>
                  <a:schemeClr val="tx1"/>
                </a:solidFill>
                <a:ea typeface="Times New Roman" pitchFamily="18" charset="0"/>
                <a:cs typeface="Arial" pitchFamily="34" charset="0"/>
              </a:rPr>
              <a:t> современного образования</a:t>
            </a:r>
            <a:r>
              <a:rPr lang="ru-RU" sz="3600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sz="3600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lang="ru-RU" dirty="0"/>
          </a:p>
        </p:txBody>
      </p:sp>
      <p:sp>
        <p:nvSpPr>
          <p:cNvPr id="40971" name="Rectangle 11"/>
          <p:cNvSpPr>
            <a:spLocks noChangeArrowheads="1"/>
          </p:cNvSpPr>
          <p:nvPr/>
        </p:nvSpPr>
        <p:spPr bwMode="auto">
          <a:xfrm>
            <a:off x="1331640" y="2492896"/>
            <a:ext cx="444576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89050" algn="l"/>
                <a:tab pos="5537200" algn="l"/>
              </a:tabLst>
            </a:pPr>
            <a:r>
              <a:rPr kumimoji="0" lang="ru-RU" sz="1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ШКОЛА  </a:t>
            </a:r>
            <a:r>
              <a:rPr kumimoji="0" lang="ru-RU" sz="14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    </a:t>
            </a:r>
            <a:r>
              <a:rPr kumimoji="0" lang="ru-RU" sz="1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</a:t>
            </a:r>
            <a:endParaRPr kumimoji="0" lang="ru-RU" sz="12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89050" algn="l"/>
                <a:tab pos="55372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972" name="Rectangle 12"/>
          <p:cNvSpPr>
            <a:spLocks noChangeArrowheads="1"/>
          </p:cNvSpPr>
          <p:nvPr/>
        </p:nvSpPr>
        <p:spPr bwMode="auto">
          <a:xfrm>
            <a:off x="971600" y="3140968"/>
            <a:ext cx="662473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89050" algn="l"/>
                <a:tab pos="3335338" algn="ctr"/>
                <a:tab pos="42799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Образование	                                Воспитание         Развитие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89050" algn="l"/>
                <a:tab pos="3335338" algn="ctr"/>
                <a:tab pos="42799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973" name="Rectangle 13"/>
          <p:cNvSpPr>
            <a:spLocks noChangeArrowheads="1"/>
          </p:cNvSpPr>
          <p:nvPr/>
        </p:nvSpPr>
        <p:spPr bwMode="auto">
          <a:xfrm>
            <a:off x="395536" y="3861048"/>
            <a:ext cx="633670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66800" algn="l"/>
                <a:tab pos="1968500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Воспитание      Развитие                                       Образование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66800" algn="l"/>
                <a:tab pos="19685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974" name="Rectangle 14"/>
          <p:cNvSpPr>
            <a:spLocks noChangeArrowheads="1"/>
          </p:cNvSpPr>
          <p:nvPr/>
        </p:nvSpPr>
        <p:spPr bwMode="auto">
          <a:xfrm>
            <a:off x="5148064" y="4102804"/>
            <a:ext cx="122413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66800" algn="l"/>
                <a:tab pos="19685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                                                                              Р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азвитие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66800" algn="l"/>
                <a:tab pos="19685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975" name="Rectangle 15"/>
          <p:cNvSpPr>
            <a:spLocks noChangeArrowheads="1"/>
          </p:cNvSpPr>
          <p:nvPr/>
        </p:nvSpPr>
        <p:spPr bwMode="auto">
          <a:xfrm>
            <a:off x="4572000" y="5301208"/>
            <a:ext cx="280831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66800" algn="l"/>
                <a:tab pos="1968500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                           Воспитание    Образование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66800" algn="l"/>
                <a:tab pos="1968500" algn="l"/>
              </a:tabLst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66800" algn="l"/>
                <a:tab pos="1968500" algn="l"/>
              </a:tabLst>
            </a:pPr>
            <a:endParaRPr lang="ru-RU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19" name="Равнобедренный треугольник 18"/>
          <p:cNvSpPr/>
          <p:nvPr/>
        </p:nvSpPr>
        <p:spPr>
          <a:xfrm>
            <a:off x="1259632" y="3501008"/>
            <a:ext cx="792088" cy="43204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Равнобедренный треугольник 19"/>
          <p:cNvSpPr/>
          <p:nvPr/>
        </p:nvSpPr>
        <p:spPr>
          <a:xfrm flipV="1">
            <a:off x="4788024" y="3429000"/>
            <a:ext cx="936104" cy="504056"/>
          </a:xfrm>
          <a:prstGeom prst="triangle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5076056" y="5013176"/>
            <a:ext cx="981823" cy="50405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7787208" cy="106984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РЕЗУЛЬТАТ и РЕЗУЛЬТАТИВНОСТЬ</a:t>
            </a:r>
            <a:endParaRPr lang="ru-RU" dirty="0"/>
          </a:p>
        </p:txBody>
      </p:sp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179512" y="3624699"/>
            <a:ext cx="8496944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	</a:t>
            </a: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latin typeface="Calibri" pitchFamily="34" charset="0"/>
                <a:ea typeface="Times New Roman" pitchFamily="18" charset="0"/>
                <a:cs typeface="Arial" pitchFamily="34" charset="0"/>
              </a:rPr>
              <a:t>	</a:t>
            </a: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Результативность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– это степень соответствия ожидаемых и полученных результатов.</a:t>
            </a: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</a:t>
            </a: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latin typeface="Calibri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2060848"/>
            <a:ext cx="8784976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 smtClean="0"/>
          </a:p>
          <a:p>
            <a:r>
              <a:rPr lang="ru-RU" b="1" dirty="0" smtClean="0"/>
              <a:t> 	</a:t>
            </a:r>
            <a:r>
              <a:rPr lang="ru-RU" sz="2000" b="1" dirty="0" smtClean="0">
                <a:latin typeface="Calibri" pitchFamily="34" charset="0"/>
              </a:rPr>
              <a:t>Результат  -  объективные изменения, </a:t>
            </a:r>
            <a:r>
              <a:rPr lang="ru-RU" sz="2000" dirty="0" smtClean="0">
                <a:latin typeface="Calibri" pitchFamily="34" charset="0"/>
              </a:rPr>
              <a:t>проявляющиеся на уровнях: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latin typeface="Calibri" pitchFamily="34" charset="0"/>
              </a:rPr>
              <a:t> личности ребенка </a:t>
            </a:r>
            <a:r>
              <a:rPr lang="ru-RU" sz="2000" dirty="0" smtClean="0">
                <a:latin typeface="Calibri" pitchFamily="34" charset="0"/>
              </a:rPr>
              <a:t>и педагога, системы отношений, 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Calibri" pitchFamily="34" charset="0"/>
              </a:rPr>
              <a:t>«</a:t>
            </a:r>
            <a:r>
              <a:rPr lang="ru-RU" sz="2000" b="1" dirty="0" smtClean="0">
                <a:latin typeface="Calibri" pitchFamily="34" charset="0"/>
              </a:rPr>
              <a:t>продуктов»</a:t>
            </a:r>
            <a:r>
              <a:rPr lang="ru-RU" sz="2000" dirty="0" smtClean="0">
                <a:latin typeface="Calibri" pitchFamily="34" charset="0"/>
              </a:rPr>
              <a:t> педагогической деятельности и деятельности ребенка в образовательном процессе.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Результат в дополнительном образовании  это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755576" y="2780928"/>
            <a:ext cx="8108310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Получение знаний умений и навыков</a:t>
            </a:r>
          </a:p>
          <a:p>
            <a:pPr>
              <a:buFont typeface="Wingdings" pitchFamily="2" charset="2"/>
              <a:buChar char="Ø"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Приобретение опыта конкретной деятельности</a:t>
            </a:r>
          </a:p>
          <a:p>
            <a:pPr>
              <a:buFont typeface="Wingdings" pitchFamily="2" charset="2"/>
              <a:buChar char="Ø"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Личностное развитие</a:t>
            </a:r>
          </a:p>
          <a:p>
            <a:pPr>
              <a:buFont typeface="Wingdings" pitchFamily="2" charset="2"/>
              <a:buChar char="Ø"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Удовлетворение образовательных потребностей и культурное развитие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Для чего?</a:t>
            </a:r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39552" y="2276872"/>
            <a:ext cx="8424936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Для чего педагогу необходимо  отслеживать результат свей деятельности в образовательном пространстве ОДОД?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228600" algn="l"/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Для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аттестации учреждения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необходимо предъявлять результат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(полноту реализации программ)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228600" algn="l"/>
                <a:tab pos="457200" algn="l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228600" algn="l"/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Необходимо предъявлять  результат в процессе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аттестации педагога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228600" algn="l"/>
                <a:tab pos="457200" algn="l"/>
              </a:tabLst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228600" algn="l"/>
                <a:tab pos="457200" algn="l"/>
              </a:tabLst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Для предъявления  знаний ребенка </a:t>
            </a:r>
            <a:r>
              <a:rPr lang="ru-RU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в профессиональные учреждения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228600" algn="l"/>
                <a:tab pos="457200" algn="l"/>
              </a:tabLst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228600" algn="l"/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Необходимо демонстрировать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родителям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достижения учащихся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228600" algn="l"/>
                <a:tab pos="457200" algn="l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228600" algn="l"/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Доступность достижений учащихся </a:t>
            </a:r>
            <a:r>
              <a:rPr lang="ru-RU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на сайте </a:t>
            </a: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учреждения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  <a:tab pos="457200" algn="l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228600" algn="l"/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Отсутствует  государственный образовательный стандарт для 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Этапы диагностики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2132856"/>
            <a:ext cx="784887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+mj-lt"/>
              </a:rPr>
              <a:t>	</a:t>
            </a:r>
            <a:r>
              <a:rPr lang="ru-RU" sz="2000" b="1" dirty="0" smtClean="0">
                <a:latin typeface="+mj-lt"/>
              </a:rPr>
              <a:t>Цель первичного этапа: </a:t>
            </a:r>
            <a:r>
              <a:rPr lang="ru-RU" sz="2000" dirty="0" smtClean="0">
                <a:latin typeface="+mj-lt"/>
              </a:rPr>
              <a:t>определить  </a:t>
            </a:r>
            <a:r>
              <a:rPr lang="ru-RU" sz="2000" dirty="0" err="1" smtClean="0">
                <a:latin typeface="+mj-lt"/>
              </a:rPr>
              <a:t>уровнь</a:t>
            </a:r>
            <a:r>
              <a:rPr lang="ru-RU" sz="2000" dirty="0" smtClean="0">
                <a:latin typeface="+mj-lt"/>
              </a:rPr>
              <a:t> мотивации, подготовленности и развитости детей в начале цикла обучения</a:t>
            </a:r>
            <a:endParaRPr lang="ru-RU" sz="2000" dirty="0">
              <a:latin typeface="+mj-lt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539552" y="3212976"/>
            <a:ext cx="770485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	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Цель промежуточного диагностирования: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определить степень усвоения детьми учебного материала, оценить динамику развития и рост мастерства учащихся на данном этапе.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683567" y="4781518"/>
            <a:ext cx="8136905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	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Цель  итогового этапа диагностики: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определить степень достижения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результатов обучения, закрепления знаний, ориентация учащихся на дальнейшее самостоятельное обучение и т.д.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548680"/>
            <a:ext cx="8856984" cy="137613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Методы и формы отслеживания результатов</a:t>
            </a:r>
            <a:endParaRPr lang="ru-RU" sz="3200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67544" y="1687884"/>
            <a:ext cx="7632848" cy="5293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Устный опрос</a:t>
            </a: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ru-RU" sz="2000" dirty="0" smtClean="0">
                <a:latin typeface="Calibri" pitchFamily="34" charset="0"/>
                <a:ea typeface="Times New Roman" pitchFamily="18" charset="0"/>
                <a:cs typeface="Arial" pitchFamily="34" charset="0"/>
              </a:rPr>
              <a:t> Беседы</a:t>
            </a: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ru-RU" sz="2000" dirty="0" smtClean="0">
                <a:latin typeface="Calibri" pitchFamily="34" charset="0"/>
                <a:ea typeface="Times New Roman" pitchFamily="18" charset="0"/>
                <a:cs typeface="Arial" pitchFamily="34" charset="0"/>
              </a:rPr>
              <a:t> Наблюдение </a:t>
            </a:r>
          </a:p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Анкетирование</a:t>
            </a:r>
            <a:r>
              <a:rPr lang="ru-RU" sz="2000" dirty="0" smtClean="0">
                <a:latin typeface="Calibri" pitchFamily="34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Защита творческих работ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Портфолио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Игры. Соревнования. Конкурсы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Тестирование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Экзамен. Зачет.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Конференция </a:t>
            </a:r>
            <a:endParaRPr lang="ru-RU" sz="2000" dirty="0" smtClean="0"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Семинар </a:t>
            </a:r>
          </a:p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000" dirty="0" smtClean="0">
                <a:latin typeface="Calibri" pitchFamily="34" charset="0"/>
                <a:ea typeface="Times New Roman" pitchFamily="18" charset="0"/>
                <a:cs typeface="Arial" pitchFamily="34" charset="0"/>
              </a:rPr>
              <a:t>Анализ </a:t>
            </a:r>
          </a:p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ru-RU" sz="2000" dirty="0" smtClean="0">
                <a:latin typeface="Calibri" pitchFamily="34" charset="0"/>
                <a:ea typeface="Times New Roman" pitchFamily="18" charset="0"/>
                <a:cs typeface="Arial" pitchFamily="34" charset="0"/>
              </a:rPr>
              <a:t>Анализ проблемной ситуации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Анализ психологической атмосферы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в коллективе</a:t>
            </a: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ru-RU" sz="2000" dirty="0" smtClean="0">
                <a:latin typeface="Calibri" pitchFamily="34" charset="0"/>
                <a:ea typeface="Times New Roman" pitchFamily="18" charset="0"/>
                <a:cs typeface="Arial" pitchFamily="34" charset="0"/>
              </a:rPr>
              <a:t>Информационная карта освоения учащимися образовательной программы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491</TotalTime>
  <Words>431</Words>
  <Application>Microsoft Office PowerPoint</Application>
  <PresentationFormat>Экран (4:3)</PresentationFormat>
  <Paragraphs>110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Городская</vt:lpstr>
      <vt:lpstr>Диагностика</vt:lpstr>
      <vt:lpstr>Нормативный документ</vt:lpstr>
      <vt:lpstr>РСОКО это</vt:lpstr>
      <vt:lpstr>Приоритеты задач  современного образования </vt:lpstr>
      <vt:lpstr>РЕЗУЛЬТАТ и РЕЗУЛЬТАТИВНОСТЬ</vt:lpstr>
      <vt:lpstr>Результат в дополнительном образовании  это</vt:lpstr>
      <vt:lpstr>Для чего?</vt:lpstr>
      <vt:lpstr>Этапы диагностики</vt:lpstr>
      <vt:lpstr>Методы и формы отслеживания результатов</vt:lpstr>
      <vt:lpstr>Компаненты диагностики</vt:lpstr>
      <vt:lpstr>Педагогическая диагностика</vt:lpstr>
      <vt:lpstr>Предметная диагностика</vt:lpstr>
      <vt:lpstr>Уровни освоения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Диагностика</dc:title>
  <dc:creator>305-1</dc:creator>
  <cp:lastModifiedBy>305-1</cp:lastModifiedBy>
  <cp:revision>49</cp:revision>
  <dcterms:created xsi:type="dcterms:W3CDTF">2016-10-10T12:01:46Z</dcterms:created>
  <dcterms:modified xsi:type="dcterms:W3CDTF">2017-01-10T12:00:30Z</dcterms:modified>
</cp:coreProperties>
</file>