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78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75" r:id="rId12"/>
    <p:sldId id="276" r:id="rId13"/>
    <p:sldId id="266" r:id="rId14"/>
    <p:sldId id="267" r:id="rId15"/>
    <p:sldId id="268" r:id="rId16"/>
    <p:sldId id="269" r:id="rId17"/>
    <p:sldId id="270" r:id="rId18"/>
    <p:sldId id="272" r:id="rId19"/>
    <p:sldId id="279" r:id="rId20"/>
    <p:sldId id="280" r:id="rId21"/>
    <p:sldId id="273" r:id="rId22"/>
    <p:sldId id="281" r:id="rId23"/>
    <p:sldId id="28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5" autoAdjust="0"/>
    <p:restoredTop sz="94660"/>
  </p:normalViewPr>
  <p:slideViewPr>
    <p:cSldViewPr>
      <p:cViewPr varScale="1">
        <p:scale>
          <a:sx n="58" d="100"/>
          <a:sy n="58" d="100"/>
        </p:scale>
        <p:origin x="-15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8C8DEC-F4BB-4981-9D5B-BFA2E2C79EA7}" type="datetimeFigureOut">
              <a:rPr lang="ru-RU" smtClean="0"/>
              <a:pPr/>
              <a:t>26.08.2016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6ADF74-6E61-4836-8341-2D2EB320B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ADF74-6E61-4836-8341-2D2EB320BF50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ADF74-6E61-4836-8341-2D2EB320BF50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ADF74-6E61-4836-8341-2D2EB320BF50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7859B-BE3A-4903-AE31-1D91F5D30FA3}" type="datetimeFigureOut">
              <a:rPr lang="ru-RU" smtClean="0"/>
              <a:pPr/>
              <a:t>26.08.2016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AE39-3788-4475-9CCA-00E482ADC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7859B-BE3A-4903-AE31-1D91F5D30FA3}" type="datetimeFigureOut">
              <a:rPr lang="ru-RU" smtClean="0"/>
              <a:pPr/>
              <a:t>26.08.2016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AE39-3788-4475-9CCA-00E482ADC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7859B-BE3A-4903-AE31-1D91F5D30FA3}" type="datetimeFigureOut">
              <a:rPr lang="ru-RU" smtClean="0"/>
              <a:pPr/>
              <a:t>26.08.2016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AE39-3788-4475-9CCA-00E482ADC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7859B-BE3A-4903-AE31-1D91F5D30FA3}" type="datetimeFigureOut">
              <a:rPr lang="ru-RU" smtClean="0"/>
              <a:pPr/>
              <a:t>26.08.2016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AE39-3788-4475-9CCA-00E482ADC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7859B-BE3A-4903-AE31-1D91F5D30FA3}" type="datetimeFigureOut">
              <a:rPr lang="ru-RU" smtClean="0"/>
              <a:pPr/>
              <a:t>26.08.2016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AE39-3788-4475-9CCA-00E482ADC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7859B-BE3A-4903-AE31-1D91F5D30FA3}" type="datetimeFigureOut">
              <a:rPr lang="ru-RU" smtClean="0"/>
              <a:pPr/>
              <a:t>26.08.2016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AE39-3788-4475-9CCA-00E482ADC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7859B-BE3A-4903-AE31-1D91F5D30FA3}" type="datetimeFigureOut">
              <a:rPr lang="ru-RU" smtClean="0"/>
              <a:pPr/>
              <a:t>26.08.2016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AE39-3788-4475-9CCA-00E482ADC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7859B-BE3A-4903-AE31-1D91F5D30FA3}" type="datetimeFigureOut">
              <a:rPr lang="ru-RU" smtClean="0"/>
              <a:pPr/>
              <a:t>26.08.2016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AE39-3788-4475-9CCA-00E482ADC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7859B-BE3A-4903-AE31-1D91F5D30FA3}" type="datetimeFigureOut">
              <a:rPr lang="ru-RU" smtClean="0"/>
              <a:pPr/>
              <a:t>26.08.2016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AE39-3788-4475-9CCA-00E482ADC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7859B-BE3A-4903-AE31-1D91F5D30FA3}" type="datetimeFigureOut">
              <a:rPr lang="ru-RU" smtClean="0"/>
              <a:pPr/>
              <a:t>26.08.2016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AE39-3788-4475-9CCA-00E482ADC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7859B-BE3A-4903-AE31-1D91F5D30FA3}" type="datetimeFigureOut">
              <a:rPr lang="ru-RU" smtClean="0"/>
              <a:pPr/>
              <a:t>26.08.2016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AE39-3788-4475-9CCA-00E482ADC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xy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7859B-BE3A-4903-AE31-1D91F5D30FA3}" type="datetimeFigureOut">
              <a:rPr lang="ru-RU" smtClean="0"/>
              <a:pPr/>
              <a:t>26.08.2016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6AE39-3788-4475-9CCA-00E482ADC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3600401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4000" b="1" dirty="0" smtClean="0">
                <a:latin typeface="Cassandr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Cassandra" pitchFamily="66" charset="0"/>
                <a:ea typeface="Calibri" pitchFamily="34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7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ssandra" pitchFamily="66" charset="0"/>
                <a:ea typeface="Calibri" pitchFamily="34" charset="0"/>
                <a:cs typeface="Times New Roman" pitchFamily="18" charset="0"/>
              </a:rPr>
              <a:t> МОУ «Гимназия № 4» </a:t>
            </a:r>
            <a:br>
              <a:rPr kumimoji="0" lang="ru-RU" sz="27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ssandr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7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ssandra" pitchFamily="66" charset="0"/>
                <a:ea typeface="Calibri" pitchFamily="34" charset="0"/>
                <a:cs typeface="Times New Roman" pitchFamily="18" charset="0"/>
              </a:rPr>
              <a:t>г.о. Электросталь </a:t>
            </a:r>
            <a:r>
              <a:rPr lang="ru-RU" sz="2700" b="1" dirty="0" smtClean="0">
                <a:solidFill>
                  <a:schemeClr val="tx2"/>
                </a:solidFill>
                <a:latin typeface="Cassandra" pitchFamily="66" charset="0"/>
                <a:ea typeface="Calibri" pitchFamily="34" charset="0"/>
                <a:cs typeface="Times New Roman" pitchFamily="18" charset="0"/>
              </a:rPr>
              <a:t>Московской области </a:t>
            </a:r>
            <a:br>
              <a:rPr lang="ru-RU" sz="2700" b="1" dirty="0" smtClean="0">
                <a:solidFill>
                  <a:schemeClr val="tx2"/>
                </a:solidFill>
                <a:latin typeface="Cassandra" pitchFamily="66" charset="0"/>
                <a:ea typeface="Calibri" pitchFamily="34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67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ssandra" pitchFamily="66" charset="0"/>
                <a:ea typeface="Calibri" pitchFamily="34" charset="0"/>
                <a:cs typeface="Times New Roman" pitchFamily="18" charset="0"/>
              </a:rPr>
              <a:t>Игровые</a:t>
            </a:r>
            <a:r>
              <a:rPr kumimoji="0" lang="ru-RU" sz="67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ssandr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67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ssandra" pitchFamily="66" charset="0"/>
                <a:ea typeface="Calibri" pitchFamily="34" charset="0"/>
                <a:cs typeface="Times New Roman" pitchFamily="18" charset="0"/>
              </a:rPr>
              <a:t>технологии</a:t>
            </a:r>
            <a:r>
              <a:rPr kumimoji="0" lang="ru-RU" sz="67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ssandr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67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ssandra" pitchFamily="66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67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ssandr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67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ssandra" pitchFamily="66" charset="0"/>
                <a:ea typeface="Calibri" pitchFamily="34" charset="0"/>
                <a:cs typeface="Times New Roman" pitchFamily="18" charset="0"/>
              </a:rPr>
              <a:t>образовательном</a:t>
            </a:r>
            <a:r>
              <a:rPr kumimoji="0" lang="ru-RU" sz="67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ssandr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6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ssandra" pitchFamily="66" charset="0"/>
                <a:ea typeface="Calibri" pitchFamily="34" charset="0"/>
                <a:cs typeface="Times New Roman" pitchFamily="18" charset="0"/>
              </a:rPr>
              <a:t>процессе</a:t>
            </a:r>
            <a:r>
              <a:rPr kumimoji="0" lang="ru-RU" sz="8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ssandra" pitchFamily="66" charset="0"/>
                <a:cs typeface="Arial" pitchFamily="34" charset="0"/>
              </a:rPr>
              <a:t/>
            </a:r>
            <a:br>
              <a:rPr kumimoji="0" lang="ru-RU" sz="8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ssandra" pitchFamily="66" charset="0"/>
                <a:cs typeface="Arial" pitchFamily="34" charset="0"/>
              </a:rPr>
            </a:b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5373216"/>
            <a:ext cx="5112568" cy="1152128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ru-RU" b="1" dirty="0" smtClean="0">
                <a:solidFill>
                  <a:schemeClr val="tx2"/>
                </a:solidFill>
                <a:latin typeface="Cassandra" pitchFamily="66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ssandra" pitchFamily="66" charset="0"/>
                <a:ea typeface="Calibri" pitchFamily="34" charset="0"/>
                <a:cs typeface="Times New Roman" pitchFamily="18" charset="0"/>
              </a:rPr>
              <a:t>одготовила: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ssandra" pitchFamily="66" charset="0"/>
                <a:cs typeface="Arial" pitchFamily="34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ssandra" pitchFamily="66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ssandra" pitchFamily="66" charset="0"/>
                <a:ea typeface="Calibri" pitchFamily="34" charset="0"/>
                <a:cs typeface="Times New Roman" pitchFamily="18" charset="0"/>
              </a:rPr>
              <a:t>учитель начальных классов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ssandra" pitchFamily="66" charset="0"/>
                <a:cs typeface="Arial" pitchFamily="34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ssandra" pitchFamily="66" charset="0"/>
                <a:cs typeface="Arial" pitchFamily="34" charset="0"/>
              </a:rPr>
            </a:br>
            <a:r>
              <a:rPr lang="ru-RU" b="1" dirty="0" err="1" smtClean="0">
                <a:solidFill>
                  <a:schemeClr val="tx2"/>
                </a:solidFill>
                <a:latin typeface="Cassandra" pitchFamily="66" charset="0"/>
                <a:cs typeface="Times New Roman" pitchFamily="18" charset="0"/>
              </a:rPr>
              <a:t>Кузнечихина</a:t>
            </a:r>
            <a:r>
              <a:rPr lang="ru-RU" b="1" dirty="0" smtClean="0">
                <a:solidFill>
                  <a:schemeClr val="tx2"/>
                </a:solidFill>
                <a:latin typeface="Cassandra" pitchFamily="66" charset="0"/>
                <a:cs typeface="Times New Roman" pitchFamily="18" charset="0"/>
              </a:rPr>
              <a:t> Галина Сергеевна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ssandra" pitchFamily="66" charset="0"/>
                <a:ea typeface="Calibri" pitchFamily="34" charset="0"/>
                <a:cs typeface="Times New Roman" pitchFamily="18" charset="0"/>
              </a:rPr>
              <a:t> 2016 г.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ssandra" pitchFamily="66" charset="0"/>
                <a:cs typeface="Arial" pitchFamily="34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ssandra" pitchFamily="66" charset="0"/>
                <a:cs typeface="Arial" pitchFamily="34" charset="0"/>
              </a:rPr>
            </a:b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Картинка 13 из 206"/>
          <p:cNvPicPr>
            <a:picLocks noChangeAspect="1" noChangeArrowheads="1"/>
          </p:cNvPicPr>
          <p:nvPr/>
        </p:nvPicPr>
        <p:blipFill>
          <a:blip r:embed="rId2" cstate="print"/>
          <a:srcRect b="23250"/>
          <a:stretch>
            <a:fillRect/>
          </a:stretch>
        </p:blipFill>
        <p:spPr bwMode="auto">
          <a:xfrm>
            <a:off x="683568" y="1412776"/>
            <a:ext cx="2852514" cy="3960440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635896" y="908720"/>
            <a:ext cx="50405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Monotype Corsiva" pitchFamily="66" charset="0"/>
              </a:rPr>
              <a:t>«Игра – это огромное светлое окно, через которое в духовный мир ребенка вливается живительный поток представлений, понятий об окружающем мире. Игра – это искра, зажигающая огонек пытливости и любознательности.»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5661248"/>
            <a:ext cx="31162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/>
              <a:t>В.А. Сухомлинский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36104"/>
          </a:xfrm>
        </p:spPr>
        <p:txBody>
          <a:bodyPr>
            <a:normAutofit/>
          </a:bodyPr>
          <a:lstStyle/>
          <a:p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АНКЕТА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980729"/>
            <a:ext cx="8064896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i="1" dirty="0" smtClean="0">
                <a:latin typeface="Monotype Corsiva" pitchFamily="66" charset="0"/>
              </a:rPr>
              <a:t/>
            </a:r>
            <a:br>
              <a:rPr lang="ru-RU" sz="4000" b="1" i="1" dirty="0" smtClean="0">
                <a:latin typeface="Monotype Corsiva" pitchFamily="66" charset="0"/>
              </a:rPr>
            </a:br>
            <a:r>
              <a:rPr lang="ru-RU" sz="4000" b="1" i="1" dirty="0" smtClean="0">
                <a:latin typeface="Monotype Corsiva" pitchFamily="66" charset="0"/>
              </a:rPr>
              <a:t> – Нравится ли тебе играть на уроке?</a:t>
            </a:r>
            <a:br>
              <a:rPr lang="ru-RU" sz="4000" b="1" i="1" dirty="0" smtClean="0">
                <a:latin typeface="Monotype Corsiva" pitchFamily="66" charset="0"/>
              </a:rPr>
            </a:br>
            <a:r>
              <a:rPr lang="ru-RU" sz="4000" b="1" i="1" dirty="0" smtClean="0">
                <a:latin typeface="Monotype Corsiva" pitchFamily="66" charset="0"/>
              </a:rPr>
              <a:t>  – На каких уроках тебе хотелось бы играть?</a:t>
            </a:r>
            <a:br>
              <a:rPr lang="ru-RU" sz="4000" b="1" i="1" dirty="0" smtClean="0">
                <a:latin typeface="Monotype Corsiva" pitchFamily="66" charset="0"/>
              </a:rPr>
            </a:br>
            <a:r>
              <a:rPr lang="ru-RU" sz="4000" b="1" i="1" dirty="0" smtClean="0">
                <a:latin typeface="Monotype Corsiva" pitchFamily="66" charset="0"/>
              </a:rPr>
              <a:t>  – Как ты любишь больше</a:t>
            </a:r>
            <a:br>
              <a:rPr lang="ru-RU" sz="4000" b="1" i="1" dirty="0" smtClean="0">
                <a:latin typeface="Monotype Corsiva" pitchFamily="66" charset="0"/>
              </a:rPr>
            </a:br>
            <a:r>
              <a:rPr lang="ru-RU" sz="4000" b="1" i="1" dirty="0" smtClean="0">
                <a:latin typeface="Monotype Corsiva" pitchFamily="66" charset="0"/>
              </a:rPr>
              <a:t>играть один или с друзьями?</a:t>
            </a:r>
          </a:p>
          <a:p>
            <a:pPr algn="just"/>
            <a:r>
              <a:rPr lang="ru-RU" sz="4000" b="1" i="1" dirty="0" smtClean="0">
                <a:latin typeface="Monotype Corsiva" pitchFamily="66" charset="0"/>
              </a:rPr>
              <a:t>  – Хочешь ли ты всегда побеждать в игре?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764704"/>
            <a:ext cx="799288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u="sng" dirty="0" smtClean="0">
                <a:latin typeface="Monotype Corsiva" pitchFamily="66" charset="0"/>
              </a:rPr>
              <a:t>Анализ анкет показал</a:t>
            </a:r>
            <a:r>
              <a:rPr lang="ru-RU" sz="4000" u="sng" dirty="0" smtClean="0">
                <a:latin typeface="Monotype Corsiva" pitchFamily="66" charset="0"/>
              </a:rPr>
              <a:t>:</a:t>
            </a:r>
            <a:r>
              <a:rPr lang="ru-RU" sz="3200" u="sng" dirty="0" smtClean="0">
                <a:latin typeface="Monotype Corsiva" pitchFamily="66" charset="0"/>
              </a:rPr>
              <a:t/>
            </a:r>
            <a:br>
              <a:rPr lang="ru-RU" sz="3200" u="sng" dirty="0" smtClean="0">
                <a:latin typeface="Monotype Corsiva" pitchFamily="66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-Игры на уроках нравятся всем учащимся без исключения. (28 из 29)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-Большинство учащихся хотели бы играть на каждом уроке, но если только эта  игра им интересна. (25 из 29)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-Более предпочтительна для детей групповая форма игр. (27)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-Большинство учащихся хотят в игре побеждать. (26)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32856"/>
            <a:ext cx="8229600" cy="288032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ИГРЫ И ИГРОВЫЕ </a:t>
            </a:r>
            <a:b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УПРАЖНЕНИЯ </a:t>
            </a:r>
            <a:b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УРОКАХ</a:t>
            </a:r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620688"/>
            <a:ext cx="3960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Monotype Corsiva" pitchFamily="66" charset="0"/>
                <a:cs typeface="Times New Roman" pitchFamily="18" charset="0"/>
              </a:rPr>
              <a:t>Расставьте карточки,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Monotype Corsiva" pitchFamily="66" charset="0"/>
                <a:cs typeface="Times New Roman" pitchFamily="18" charset="0"/>
              </a:rPr>
              <a:t> начиная с самой большой. </a:t>
            </a:r>
            <a:endParaRPr lang="ru-RU" sz="3200" b="1" dirty="0" smtClean="0"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620688"/>
            <a:ext cx="4572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Monotype Corsiva" pitchFamily="66" charset="0"/>
                <a:cs typeface="Times New Roman" pitchFamily="18" charset="0"/>
              </a:rPr>
              <a:t>Постройте </a:t>
            </a:r>
          </a:p>
          <a:p>
            <a:pPr algn="ctr"/>
            <a:r>
              <a:rPr lang="ru-RU" sz="3200" b="1" dirty="0" smtClean="0">
                <a:latin typeface="Monotype Corsiva" pitchFamily="66" charset="0"/>
                <a:cs typeface="Times New Roman" pitchFamily="18" charset="0"/>
              </a:rPr>
              <a:t>пирамидку.</a:t>
            </a:r>
          </a:p>
        </p:txBody>
      </p:sp>
      <p:pic>
        <p:nvPicPr>
          <p:cNvPr id="5" name="Рисунок 4" descr="C:\Documents and Settings\UserXP\Мои документы\Мои рисунки\1ясчи.bmp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204864"/>
            <a:ext cx="3960439" cy="41764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Documents and Settings\UserXP\Мои документы\Мои рисунки\1ясчичяИСМсчисмт.bmp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204864"/>
            <a:ext cx="3888432" cy="41764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4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Игра «Домино»</a:t>
            </a:r>
            <a:br>
              <a:rPr lang="ru-RU" sz="4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ru-RU" sz="4900" dirty="0"/>
          </a:p>
        </p:txBody>
      </p:sp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060848"/>
            <a:ext cx="6264696" cy="3744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itchFamily="66" charset="0"/>
              </a:rPr>
              <a:t>Игровое упражнение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 «Реши правильно и прочти»</a:t>
            </a:r>
            <a:endParaRPr lang="ru-RU" b="1" dirty="0">
              <a:latin typeface="Monotype Corsiva" pitchFamily="66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47664" y="1628800"/>
          <a:ext cx="2592288" cy="4716020"/>
        </p:xfrm>
        <a:graphic>
          <a:graphicData uri="http://schemas.openxmlformats.org/drawingml/2006/table">
            <a:tbl>
              <a:tblPr/>
              <a:tblGrid>
                <a:gridCol w="1296144"/>
                <a:gridCol w="1296144"/>
              </a:tblGrid>
              <a:tr h="4716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+mn-lt"/>
                        </a:rPr>
                        <a:t>И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16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2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Л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16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3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Д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16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4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16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5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М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16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6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К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16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7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16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8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Р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16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9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Е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16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10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Ц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788024" y="1700808"/>
          <a:ext cx="3024336" cy="4608512"/>
        </p:xfrm>
        <a:graphic>
          <a:graphicData uri="http://schemas.openxmlformats.org/drawingml/2006/table">
            <a:tbl>
              <a:tblPr/>
              <a:tblGrid>
                <a:gridCol w="1658352"/>
                <a:gridCol w="1365984"/>
              </a:tblGrid>
              <a:tr h="46085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6 – 1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5 + 2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10 – 8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3 + 4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7 – 4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6 + 3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5 + 5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53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Игра «Кто больше?»</a:t>
            </a:r>
            <a:br>
              <a:rPr lang="ru-RU" sz="53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ru-RU" sz="5300" dirty="0"/>
          </a:p>
        </p:txBody>
      </p:sp>
      <p:pic>
        <p:nvPicPr>
          <p:cNvPr id="3" name="Рисунок 2" descr="C:\Documents and Settings\UserXP\Мои документы\Загрузки\f_49e3c0c8a84a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268760"/>
            <a:ext cx="7560840" cy="4896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sz="53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53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Реши ребусы</a:t>
            </a: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ru-RU" dirty="0"/>
          </a:p>
        </p:txBody>
      </p:sp>
      <p:pic>
        <p:nvPicPr>
          <p:cNvPr id="3" name="Picture 2" descr="C:\Users\1\Downloads\12894433901897_Igry_rebusy_zagadki_dlya_doshkolnik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56792"/>
            <a:ext cx="3096344" cy="309634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4" name="Picture 3" descr="C:\Users\1\Downloads\fe12a1cba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556793"/>
            <a:ext cx="3600400" cy="210437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5" name="Picture 4" descr="C:\Users\1\Downloads\rebus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861048"/>
            <a:ext cx="3900432" cy="18002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6" name="Picture 5" descr="C:\Users\1\Downloads\2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4797152"/>
            <a:ext cx="4140460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</a:b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cs typeface="Times New Roman" pitchFamily="18" charset="0"/>
              </a:rPr>
              <a:t>«Анаграммы».</a:t>
            </a:r>
            <a:r>
              <a:rPr lang="ru-RU" sz="40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Решите анаграммы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844824"/>
            <a:ext cx="67687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НИАВД - ДИВАН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СЕОТТ - ТЕСТО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СЛОТ - СТОЛ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РАКЫШ - КРЫША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ГИАР - ИГРА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КООН - ОКНО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07904" y="1412776"/>
            <a:ext cx="4752528" cy="2088232"/>
          </a:xfrm>
        </p:spPr>
        <p:txBody>
          <a:bodyPr/>
          <a:lstStyle/>
          <a:p>
            <a:pPr algn="r">
              <a:buNone/>
            </a:pPr>
            <a:r>
              <a:rPr lang="ru-RU" b="1" i="1" dirty="0">
                <a:solidFill>
                  <a:schemeClr val="tx2"/>
                </a:solidFill>
                <a:latin typeface="Monotype Corsiva" pitchFamily="66" charset="0"/>
              </a:rPr>
              <a:t>«…ребенок должен играть, даже когда делает </a:t>
            </a:r>
            <a:r>
              <a:rPr lang="ru-RU" b="1" i="1" dirty="0" smtClean="0">
                <a:solidFill>
                  <a:schemeClr val="tx2"/>
                </a:solidFill>
                <a:latin typeface="Monotype Corsiva" pitchFamily="66" charset="0"/>
              </a:rPr>
              <a:t>серьезное дело</a:t>
            </a:r>
            <a:r>
              <a:rPr lang="ru-RU" b="1" i="1" dirty="0">
                <a:solidFill>
                  <a:schemeClr val="tx2"/>
                </a:solidFill>
                <a:latin typeface="Monotype Corsiva" pitchFamily="66" charset="0"/>
              </a:rPr>
              <a:t>. </a:t>
            </a:r>
            <a:r>
              <a:rPr lang="ru-RU" b="1" i="1" dirty="0" smtClean="0">
                <a:solidFill>
                  <a:schemeClr val="tx2"/>
                </a:solidFill>
                <a:latin typeface="Monotype Corsiva" pitchFamily="66" charset="0"/>
              </a:rPr>
              <a:t> Вся </a:t>
            </a:r>
            <a:r>
              <a:rPr lang="ru-RU" b="1" i="1" dirty="0">
                <a:solidFill>
                  <a:schemeClr val="tx2"/>
                </a:solidFill>
                <a:latin typeface="Monotype Corsiva" pitchFamily="66" charset="0"/>
              </a:rPr>
              <a:t>его жизнь – это </a:t>
            </a:r>
            <a:r>
              <a:rPr lang="ru-RU" b="1" i="1" dirty="0" smtClean="0">
                <a:solidFill>
                  <a:schemeClr val="tx2"/>
                </a:solidFill>
                <a:latin typeface="Monotype Corsiva" pitchFamily="66" charset="0"/>
              </a:rPr>
              <a:t>игра»</a:t>
            </a:r>
            <a:endParaRPr lang="ru-RU" b="1" i="1" dirty="0">
              <a:solidFill>
                <a:schemeClr val="tx2"/>
              </a:solidFill>
              <a:latin typeface="Monotype Corsiva" pitchFamily="66" charset="0"/>
            </a:endParaRPr>
          </a:p>
          <a:p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" name="Picture 2" descr="http://nkozlov.ru/upload/images/0408/0408141727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40768"/>
            <a:ext cx="3728440" cy="4536504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868144" y="4077072"/>
            <a:ext cx="28423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</a:rPr>
              <a:t>А.С. МАКАРЕНКО</a:t>
            </a:r>
            <a:endParaRPr lang="ru-RU" sz="28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«Пятый лишний»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268760"/>
            <a:ext cx="8712968" cy="437042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Тюльпан, лилия, фасоль, ромашка, фиалка.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Река, озеро, море, мост, болото.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Кукла, медвежонок, песок, мяч, лопата и т.д.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«Назови одним словом»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Метла, лопата… Июнь, июль …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Дерево, цветок… Окунь, карась… и т.д.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332657"/>
            <a:ext cx="165618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n w="12700">
                  <a:solidFill>
                    <a:schemeClr val="tx1"/>
                  </a:solidFill>
                </a:ln>
                <a:solidFill>
                  <a:srgbClr val="002060"/>
                </a:solidFill>
              </a:rPr>
              <a:t>ЗА</a:t>
            </a:r>
            <a:endParaRPr lang="ru-RU" sz="6000" b="1" dirty="0">
              <a:ln w="12700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20072" y="260648"/>
            <a:ext cx="293529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spc="50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ПРОТИВ</a:t>
            </a:r>
            <a:endParaRPr lang="ru-RU" sz="6000" b="1" spc="5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196752"/>
            <a:ext cx="33843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способствует повышению </a:t>
            </a:r>
          </a:p>
          <a:p>
            <a:r>
              <a:rPr lang="ru-RU" dirty="0" smtClean="0"/>
              <a:t>    интереса, активизации и    </a:t>
            </a:r>
          </a:p>
          <a:p>
            <a:r>
              <a:rPr lang="ru-RU" dirty="0" smtClean="0"/>
              <a:t>    развитию мышления;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2132856"/>
            <a:ext cx="37444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несет </a:t>
            </a:r>
            <a:r>
              <a:rPr lang="ru-RU" dirty="0" err="1" smtClean="0"/>
              <a:t>здоровьесберегающий</a:t>
            </a:r>
            <a:r>
              <a:rPr lang="ru-RU" dirty="0" smtClean="0"/>
              <a:t>    </a:t>
            </a:r>
          </a:p>
          <a:p>
            <a:r>
              <a:rPr lang="ru-RU" dirty="0" smtClean="0"/>
              <a:t>    фактор в развитии и обучении;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2852936"/>
            <a:ext cx="3744416" cy="6463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 идет передача опыта старших </a:t>
            </a:r>
          </a:p>
          <a:p>
            <a:r>
              <a:rPr lang="ru-RU" dirty="0" smtClean="0"/>
              <a:t>    поколений младшим;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 способствует использованию     </a:t>
            </a:r>
          </a:p>
          <a:p>
            <a:r>
              <a:rPr lang="ru-RU" dirty="0" smtClean="0"/>
              <a:t>     знаний в новой ситуации;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4149080"/>
            <a:ext cx="36724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является естественной формой </a:t>
            </a:r>
          </a:p>
          <a:p>
            <a:r>
              <a:rPr lang="ru-RU" dirty="0" smtClean="0"/>
              <a:t>    труда ребенка, приготовлением </a:t>
            </a:r>
          </a:p>
          <a:p>
            <a:r>
              <a:rPr lang="ru-RU" dirty="0" smtClean="0"/>
              <a:t>     к   будущей жизни;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5157192"/>
            <a:ext cx="3888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способствует объединению </a:t>
            </a:r>
          </a:p>
          <a:p>
            <a:r>
              <a:rPr lang="ru-RU" dirty="0" smtClean="0"/>
              <a:t>    коллектива и формированию </a:t>
            </a:r>
          </a:p>
          <a:p>
            <a:r>
              <a:rPr lang="ru-RU" dirty="0" smtClean="0"/>
              <a:t>    ответственности.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3968" y="1196752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 сложность в организации и проблемы с  </a:t>
            </a:r>
          </a:p>
          <a:p>
            <a:r>
              <a:rPr lang="ru-RU" dirty="0" smtClean="0"/>
              <a:t>    дисциплиной;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283968" y="1916832"/>
            <a:ext cx="4860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подготовка требует больших затрат </a:t>
            </a:r>
          </a:p>
          <a:p>
            <a:r>
              <a:rPr lang="ru-RU" dirty="0" smtClean="0"/>
              <a:t>    времени, нежели ее проведение;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283968" y="2708920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 увлекаясь игровой оболочкой, можно  </a:t>
            </a:r>
          </a:p>
          <a:p>
            <a:r>
              <a:rPr lang="ru-RU" dirty="0" smtClean="0"/>
              <a:t>     потерять образовательное содержание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355976" y="3501008"/>
            <a:ext cx="4427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 невозможность использования на </a:t>
            </a:r>
          </a:p>
          <a:p>
            <a:r>
              <a:rPr lang="ru-RU" dirty="0" smtClean="0"/>
              <a:t>    любом материале;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355976" y="4293096"/>
            <a:ext cx="34422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сложность в оценке учащихся.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430665">
            <a:off x="449559" y="954901"/>
            <a:ext cx="7698375" cy="5192569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  <a:b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внимание!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3" descr="H:\Documents and Settings\Aida\Рабочий стол\МОИ шаблоны ЭКСПЕРИМЕНТы\300408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620688"/>
            <a:ext cx="2309996" cy="2570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H:\Documents and Settings\Aida\Рабочий стол\НОвая ГРАФИКА сборник\КАРТИНКИ СБОРНИК_ школьные\6319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2852936"/>
            <a:ext cx="2088232" cy="352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Источники: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980728"/>
            <a:ext cx="7632848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 </a:t>
            </a:r>
            <a:r>
              <a:rPr lang="ru-RU" sz="1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Азаров Ю.П. 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и труд. - М., 1973.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2. </a:t>
            </a:r>
            <a:r>
              <a:rPr lang="ru-RU" sz="1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Азаров Ю.П. 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Искусство воспитывать. -М., 1979.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3. </a:t>
            </a:r>
            <a:r>
              <a:rPr lang="ru-RU" sz="1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Аникеева Н.П. 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Воспитание игрой. - М., 1987.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4. </a:t>
            </a:r>
            <a:r>
              <a:rPr lang="ru-RU" sz="1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Баев ИМ. 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Играем на уроках русского языка. - М., 1989.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5. </a:t>
            </a:r>
            <a:r>
              <a:rPr lang="ru-RU" sz="1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Берн Э. 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Игры, в которые играют люди. - М., 1988.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6. </a:t>
            </a:r>
            <a:r>
              <a:rPr lang="ru-RU" sz="1600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Газман</a:t>
            </a:r>
            <a:r>
              <a:rPr lang="ru-RU" sz="1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О.С. и др. 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школу - с игрой. - М., 1991.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7. </a:t>
            </a:r>
            <a:r>
              <a:rPr lang="ru-RU" sz="1600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Добринская</a:t>
            </a:r>
            <a:r>
              <a:rPr lang="ru-RU" sz="1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Е.И., Соколов Э.В. 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Свободное время и развитие личности. - Л., 1983.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8. </a:t>
            </a:r>
            <a:r>
              <a:rPr lang="ru-RU" sz="1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Журавлев А.П. 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Языковые игры на компьютере. - М., 1988.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9.  </a:t>
            </a:r>
            <a:r>
              <a:rPr lang="ru-RU" sz="1600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Занъко</a:t>
            </a:r>
            <a:r>
              <a:rPr lang="ru-RU" sz="1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С.Ф. и др. 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и ученье. - М., 1992.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 Игры - обучение, тренинг, досуг... / Под ред. 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В.В.Петрусинского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- М., 1994.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11. </a:t>
            </a:r>
            <a:r>
              <a:rPr lang="ru-RU" sz="1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Коваленко В.Г. 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Дидактические игры на уроках математики. - М., 1990.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12. </a:t>
            </a:r>
            <a:r>
              <a:rPr lang="ru-RU" sz="1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Кэрролл Л. 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Логическая игра. - М., 1991.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13. </a:t>
            </a:r>
            <a:r>
              <a:rPr lang="ru-RU" sz="1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Макаренко А.С. 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Некоторые выводы из педагогического опыта. Соч. т.У. - М., 1958.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14. </a:t>
            </a:r>
            <a:r>
              <a:rPr lang="ru-RU" sz="1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Минкин Е.М. 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игры к знаниям. - М., 1983.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15.  </a:t>
            </a:r>
            <a:r>
              <a:rPr lang="ru-RU" sz="1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Никитин Б.П. 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Ступеньки творчества, или развивающие игры. - М., 1990.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16.  </a:t>
            </a:r>
            <a:r>
              <a:rPr lang="ru-RU" sz="1600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Пидкасистый</a:t>
            </a:r>
            <a:r>
              <a:rPr lang="ru-RU" sz="1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П.И., </a:t>
            </a:r>
            <a:r>
              <a:rPr lang="ru-RU" sz="1600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Хайдаров</a:t>
            </a:r>
            <a:r>
              <a:rPr lang="ru-RU" sz="1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Ж.С. 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Технология игры в обучении и развитии. - М.: РПА, 1996.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17. </a:t>
            </a:r>
            <a:r>
              <a:rPr lang="ru-RU" sz="16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600" i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Самоукина</a:t>
            </a:r>
            <a:r>
              <a:rPr lang="ru-RU" sz="1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Н.В. 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Организационно-обучаюшие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игры в образовании. - М.: Народное образование, 1996.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548680"/>
            <a:ext cx="7931224" cy="557748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b="1" u="sng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2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1. Педагогические игры достаточно разнообразны по: </a:t>
            </a:r>
          </a:p>
          <a:p>
            <a:pPr eaLnBrk="0" hangingPunct="0">
              <a:buNone/>
            </a:pPr>
            <a:r>
              <a:rPr lang="ru-RU" sz="7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дидактическим целям; </a:t>
            </a:r>
          </a:p>
          <a:p>
            <a:pPr eaLnBrk="0" hangingPunct="0">
              <a:buNone/>
            </a:pPr>
            <a:r>
              <a:rPr lang="ru-RU" sz="7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организационной структуре; </a:t>
            </a:r>
          </a:p>
          <a:p>
            <a:pPr eaLnBrk="0" hangingPunct="0">
              <a:buNone/>
            </a:pPr>
            <a:r>
              <a:rPr lang="ru-RU" sz="7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возрастным возможностям их использования; </a:t>
            </a:r>
          </a:p>
          <a:p>
            <a:pPr eaLnBrk="0" hangingPunct="0">
              <a:buFontTx/>
              <a:buChar char="-"/>
            </a:pPr>
            <a:r>
              <a:rPr lang="ru-RU" sz="7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специфике содержания. </a:t>
            </a:r>
          </a:p>
          <a:p>
            <a:pPr eaLnBrk="0" hangingPunct="0">
              <a:buFontTx/>
              <a:buChar char="-"/>
            </a:pPr>
            <a:endParaRPr lang="ru-RU" sz="72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None/>
            </a:pPr>
            <a:r>
              <a:rPr lang="ru-RU" sz="72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 По характеру педагогического процесса бывают: </a:t>
            </a:r>
          </a:p>
          <a:p>
            <a:pPr eaLnBrk="0" hangingPunct="0">
              <a:buNone/>
            </a:pPr>
            <a:r>
              <a:rPr lang="ru-RU" sz="7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обучающие, тренировочные, контролирующие, обобщающие; </a:t>
            </a:r>
          </a:p>
          <a:p>
            <a:pPr eaLnBrk="0" hangingPunct="0">
              <a:buNone/>
            </a:pPr>
            <a:r>
              <a:rPr lang="ru-RU" sz="7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познавательные, воспитательные, развивающие; </a:t>
            </a:r>
          </a:p>
          <a:p>
            <a:pPr eaLnBrk="0" hangingPunct="0">
              <a:buNone/>
            </a:pPr>
            <a:r>
              <a:rPr lang="ru-RU" sz="7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репродуктивные, продуктивные, творческие; </a:t>
            </a:r>
          </a:p>
          <a:p>
            <a:pPr eaLnBrk="0" hangingPunct="0">
              <a:buFontTx/>
              <a:buChar char="-"/>
            </a:pPr>
            <a:r>
              <a:rPr lang="ru-RU" sz="7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коммуникативные, диагностические и другие. </a:t>
            </a:r>
          </a:p>
          <a:p>
            <a:pPr eaLnBrk="0" hangingPunct="0">
              <a:buFontTx/>
              <a:buChar char="-"/>
            </a:pPr>
            <a:endParaRPr lang="ru-RU" sz="72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None/>
            </a:pPr>
            <a:r>
              <a:rPr lang="ru-RU" sz="72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3. По характеру игровой методики делятся на: </a:t>
            </a:r>
          </a:p>
          <a:p>
            <a:pPr eaLnBrk="0" hangingPunct="0">
              <a:buFontTx/>
              <a:buChar char="-"/>
            </a:pPr>
            <a:r>
              <a:rPr lang="ru-RU" sz="7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предметные, сюжетные, ролевые, деловые, имитационные, игры -драматизации. </a:t>
            </a:r>
          </a:p>
          <a:p>
            <a:pPr eaLnBrk="0" hangingPunct="0">
              <a:buNone/>
            </a:pPr>
            <a:endParaRPr lang="ru-RU" sz="9600" b="1" u="sng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None/>
            </a:pPr>
            <a:r>
              <a:rPr lang="ru-RU" sz="72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4. По предметной области выделяют игры по всем школьным циклам.</a:t>
            </a:r>
            <a:endParaRPr lang="ru-RU" sz="7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ЦЕЛЬ </a:t>
            </a: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ИГРОВЫХ ТЕХНОЛОГИЙ-</a:t>
            </a:r>
            <a:b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sz="4000" b="1" i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>
              <a:buNone/>
            </a:pPr>
            <a:r>
              <a:rPr lang="ru-RU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пробудить интерес </a:t>
            </a:r>
          </a:p>
          <a:p>
            <a:pPr algn="ctr">
              <a:buNone/>
            </a:pPr>
            <a:r>
              <a:rPr lang="ru-RU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к познанию, </a:t>
            </a:r>
            <a:r>
              <a:rPr lang="ru-RU" sz="5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науке, книге, учению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4690864" cy="5112569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    </a:t>
            </a:r>
            <a:r>
              <a:rPr lang="ru-RU" dirty="0" smtClean="0">
                <a:solidFill>
                  <a:schemeClr val="tx2"/>
                </a:solidFill>
                <a:latin typeface="Monotype Corsiva" pitchFamily="66" charset="0"/>
              </a:rPr>
              <a:t>«</a:t>
            </a:r>
            <a:r>
              <a:rPr lang="ru-RU" b="1" dirty="0" smtClean="0">
                <a:solidFill>
                  <a:schemeClr val="tx2"/>
                </a:solidFill>
                <a:latin typeface="Monotype Corsiva" pitchFamily="66" charset="0"/>
              </a:rPr>
              <a:t>Для дитяти игра – действительность, и действительность гораздо более интересная, чем та, которая его окружает. Интереснее она для ребенка именно потому, что отчасти есть его собственное создание… в игре же дитя, уже зреющий человек пробует свои силы и самостоятельно распоряжается своими же созданиями.»</a:t>
            </a:r>
          </a:p>
          <a:p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4" name="Picture 2" descr="Файл:Ushinsky.jp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5220072" y="1268760"/>
            <a:ext cx="3249188" cy="4320479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483768" y="5733256"/>
            <a:ext cx="24602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</a:rPr>
              <a:t>К.Д. Ушинский</a:t>
            </a:r>
            <a:endParaRPr lang="ru-RU" sz="28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0"/>
            <a:ext cx="4114800" cy="2520280"/>
          </a:xfrm>
          <a:prstGeom prst="cloud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>
              <a:buNone/>
            </a:pPr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Сущность</a:t>
            </a:r>
          </a:p>
          <a:p>
            <a:pPr algn="ctr">
              <a:buNone/>
            </a:pPr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игровых </a:t>
            </a:r>
          </a:p>
          <a:p>
            <a:pPr algn="ctr">
              <a:buNone/>
            </a:pPr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технологий</a:t>
            </a:r>
          </a:p>
        </p:txBody>
      </p:sp>
      <p:grpSp>
        <p:nvGrpSpPr>
          <p:cNvPr id="5" name="Группа 4"/>
          <p:cNvGrpSpPr/>
          <p:nvPr/>
        </p:nvGrpSpPr>
        <p:grpSpPr>
          <a:xfrm rot="1304411">
            <a:off x="511593" y="3557212"/>
            <a:ext cx="2028089" cy="2031603"/>
            <a:chOff x="772204" y="3321593"/>
            <a:chExt cx="1779839" cy="1679891"/>
          </a:xfrm>
        </p:grpSpPr>
        <p:sp>
          <p:nvSpPr>
            <p:cNvPr id="6" name="Капля 5"/>
            <p:cNvSpPr/>
            <p:nvPr/>
          </p:nvSpPr>
          <p:spPr>
            <a:xfrm rot="17393224">
              <a:off x="822178" y="3271619"/>
              <a:ext cx="1679891" cy="1779839"/>
            </a:xfrm>
            <a:prstGeom prst="teardrop">
              <a:avLst>
                <a:gd name="adj" fmla="val 125442"/>
              </a:avLst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" name="Прямоугольник 6"/>
            <p:cNvSpPr/>
            <p:nvPr/>
          </p:nvSpPr>
          <p:spPr>
            <a:xfrm rot="20295589">
              <a:off x="899592" y="3717032"/>
              <a:ext cx="149271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dirty="0" smtClean="0">
                  <a:latin typeface="Arial Black" pitchFamily="34" charset="0"/>
                </a:rPr>
                <a:t>мотива-</a:t>
              </a:r>
            </a:p>
            <a:p>
              <a:r>
                <a:rPr lang="ru-RU" sz="2000" dirty="0" err="1" smtClean="0">
                  <a:latin typeface="Arial Black" pitchFamily="34" charset="0"/>
                </a:rPr>
                <a:t>ционный</a:t>
              </a:r>
              <a:endParaRPr lang="ru-RU" sz="2000" dirty="0">
                <a:latin typeface="Arial Black" pitchFamily="34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3851920" y="2636912"/>
            <a:ext cx="2304256" cy="2160240"/>
            <a:chOff x="4035886" y="2480013"/>
            <a:chExt cx="1779839" cy="1679891"/>
          </a:xfrm>
        </p:grpSpPr>
        <p:sp>
          <p:nvSpPr>
            <p:cNvPr id="9" name="Капля 8"/>
            <p:cNvSpPr/>
            <p:nvPr/>
          </p:nvSpPr>
          <p:spPr>
            <a:xfrm rot="16759935">
              <a:off x="4085860" y="2430039"/>
              <a:ext cx="1679891" cy="1779839"/>
            </a:xfrm>
            <a:prstGeom prst="teardrop">
              <a:avLst>
                <a:gd name="adj" fmla="val 125442"/>
              </a:avLst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067944" y="2564904"/>
              <a:ext cx="1561646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dirty="0" smtClean="0">
                  <a:latin typeface="Arial Black" pitchFamily="34" charset="0"/>
                </a:rPr>
                <a:t>содержа-</a:t>
              </a:r>
            </a:p>
            <a:p>
              <a:r>
                <a:rPr lang="ru-RU" sz="2000" dirty="0" err="1" smtClean="0">
                  <a:latin typeface="Arial Black" pitchFamily="34" charset="0"/>
                </a:rPr>
                <a:t>тельно</a:t>
              </a:r>
              <a:r>
                <a:rPr lang="ru-RU" sz="2000" dirty="0" smtClean="0">
                  <a:latin typeface="Arial Black" pitchFamily="34" charset="0"/>
                </a:rPr>
                <a:t>-</a:t>
              </a:r>
            </a:p>
            <a:p>
              <a:r>
                <a:rPr lang="ru-RU" sz="2000" dirty="0" err="1" smtClean="0">
                  <a:latin typeface="Arial Black" pitchFamily="34" charset="0"/>
                </a:rPr>
                <a:t>операци</a:t>
              </a:r>
              <a:r>
                <a:rPr lang="ru-RU" sz="2000" dirty="0" smtClean="0">
                  <a:latin typeface="Arial Black" pitchFamily="34" charset="0"/>
                </a:rPr>
                <a:t>-</a:t>
              </a:r>
            </a:p>
            <a:p>
              <a:r>
                <a:rPr lang="ru-RU" sz="2000" dirty="0" err="1" smtClean="0">
                  <a:latin typeface="Arial Black" pitchFamily="34" charset="0"/>
                </a:rPr>
                <a:t>онный</a:t>
              </a:r>
              <a:endParaRPr lang="ru-RU" sz="2000" dirty="0" smtClean="0">
                <a:latin typeface="Arial Black" pitchFamily="34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 rot="20611146">
            <a:off x="5326183" y="796373"/>
            <a:ext cx="1866050" cy="1679891"/>
            <a:chOff x="5326898" y="801312"/>
            <a:chExt cx="1866050" cy="1679891"/>
          </a:xfrm>
        </p:grpSpPr>
        <p:sp>
          <p:nvSpPr>
            <p:cNvPr id="12" name="Капля 11"/>
            <p:cNvSpPr/>
            <p:nvPr/>
          </p:nvSpPr>
          <p:spPr>
            <a:xfrm rot="15685185">
              <a:off x="5463083" y="751338"/>
              <a:ext cx="1679891" cy="1779839"/>
            </a:xfrm>
            <a:prstGeom prst="teardrop">
              <a:avLst>
                <a:gd name="adj" fmla="val 125442"/>
              </a:avLst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 rot="988854">
              <a:off x="5326898" y="1103829"/>
              <a:ext cx="1800187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000" dirty="0" err="1" smtClean="0">
                  <a:latin typeface="Arial Black" pitchFamily="34" charset="0"/>
                </a:rPr>
                <a:t>ценностно</a:t>
              </a:r>
              <a:r>
                <a:rPr lang="ru-RU" sz="2000" dirty="0" smtClean="0">
                  <a:latin typeface="Arial Black" pitchFamily="34" charset="0"/>
                </a:rPr>
                <a:t>-</a:t>
              </a:r>
            </a:p>
            <a:p>
              <a:r>
                <a:rPr lang="ru-RU" sz="2000" dirty="0" smtClean="0">
                  <a:latin typeface="Arial Black" pitchFamily="34" charset="0"/>
                </a:rPr>
                <a:t>  волевой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2699793" y="4509120"/>
            <a:ext cx="2016224" cy="1944216"/>
            <a:chOff x="2919549" y="4232781"/>
            <a:chExt cx="1779839" cy="1679891"/>
          </a:xfrm>
        </p:grpSpPr>
        <p:sp>
          <p:nvSpPr>
            <p:cNvPr id="15" name="Капля 14"/>
            <p:cNvSpPr/>
            <p:nvPr/>
          </p:nvSpPr>
          <p:spPr>
            <a:xfrm rot="17393224">
              <a:off x="2969523" y="4182807"/>
              <a:ext cx="1679891" cy="1779839"/>
            </a:xfrm>
            <a:prstGeom prst="teardrop">
              <a:avLst>
                <a:gd name="adj" fmla="val 125442"/>
              </a:avLst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3059832" y="4509120"/>
              <a:ext cx="1449436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dirty="0" err="1" smtClean="0">
                  <a:latin typeface="Arial Black" pitchFamily="34" charset="0"/>
                </a:rPr>
                <a:t>ориента</a:t>
              </a:r>
              <a:r>
                <a:rPr lang="ru-RU" sz="2000" dirty="0" smtClean="0">
                  <a:latin typeface="Arial Black" pitchFamily="34" charset="0"/>
                </a:rPr>
                <a:t>-</a:t>
              </a:r>
            </a:p>
            <a:p>
              <a:r>
                <a:rPr lang="ru-RU" sz="2000" dirty="0" err="1" smtClean="0">
                  <a:latin typeface="Arial Black" pitchFamily="34" charset="0"/>
                </a:rPr>
                <a:t>ционно</a:t>
              </a:r>
              <a:r>
                <a:rPr lang="ru-RU" sz="2000" dirty="0" smtClean="0">
                  <a:latin typeface="Arial Black" pitchFamily="34" charset="0"/>
                </a:rPr>
                <a:t>-</a:t>
              </a:r>
            </a:p>
            <a:p>
              <a:r>
                <a:rPr lang="ru-RU" sz="2000" dirty="0" smtClean="0">
                  <a:latin typeface="Arial Black" pitchFamily="34" charset="0"/>
                </a:rPr>
                <a:t>целевой</a:t>
              </a: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660232" y="2852936"/>
            <a:ext cx="1853198" cy="1679891"/>
            <a:chOff x="6419870" y="2993890"/>
            <a:chExt cx="1853198" cy="1679891"/>
          </a:xfrm>
        </p:grpSpPr>
        <p:sp>
          <p:nvSpPr>
            <p:cNvPr id="18" name="Капля 17"/>
            <p:cNvSpPr/>
            <p:nvPr/>
          </p:nvSpPr>
          <p:spPr>
            <a:xfrm rot="15685185">
              <a:off x="6543203" y="2943916"/>
              <a:ext cx="1679891" cy="1779839"/>
            </a:xfrm>
            <a:prstGeom prst="teardrop">
              <a:avLst>
                <a:gd name="adj" fmla="val 125442"/>
              </a:avLst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6419870" y="3532946"/>
              <a:ext cx="182453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dirty="0" smtClean="0">
                  <a:latin typeface="Arial Black" pitchFamily="34" charset="0"/>
                </a:rPr>
                <a:t>оценочный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3"/>
            <a:ext cx="586408" cy="144015"/>
          </a:xfrm>
        </p:spPr>
        <p:txBody>
          <a:bodyPr>
            <a:normAutofit fontScale="25000" lnSpcReduction="20000"/>
          </a:bodyPr>
          <a:lstStyle/>
          <a:p>
            <a:endParaRPr lang="ru-RU" i="1" dirty="0">
              <a:solidFill>
                <a:schemeClr val="dk1"/>
              </a:solidFill>
            </a:endParaRP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71600" y="908720"/>
          <a:ext cx="7416824" cy="5256583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773473"/>
                <a:gridCol w="3643351"/>
              </a:tblGrid>
              <a:tr h="727000"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Компонент</a:t>
                      </a:r>
                      <a:r>
                        <a:rPr lang="ru-RU" sz="2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Black" pitchFamily="34" charset="0"/>
                        </a:rPr>
                        <a:t> игровой технологии</a:t>
                      </a:r>
                      <a:endParaRPr lang="ru-RU" sz="2000" dirty="0">
                        <a:solidFill>
                          <a:schemeClr val="tx2">
                            <a:lumMod val="75000"/>
                          </a:schemeClr>
                        </a:solidFill>
                        <a:latin typeface="Arial Black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Структурные элементы игры</a:t>
                      </a:r>
                    </a:p>
                  </a:txBody>
                  <a:tcPr anchor="ctr"/>
                </a:tc>
              </a:tr>
              <a:tr h="1386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0" i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Мотивационный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800" b="0" i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Установочный момент, игровая ситуация</a:t>
                      </a:r>
                    </a:p>
                  </a:txBody>
                  <a:tcPr marL="28575" marR="28575" marT="28575" marB="28575"/>
                </a:tc>
              </a:tr>
              <a:tr h="94431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800" b="0" i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Ориентационно-целевой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800" b="0" i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Задачи игры</a:t>
                      </a:r>
                    </a:p>
                  </a:txBody>
                  <a:tcPr marL="28575" marR="28575" marT="28575" marB="28575"/>
                </a:tc>
              </a:tr>
              <a:tr h="94431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800" b="0" i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Содержательно-операционный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800" b="0" i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Правила игры, игровое действие</a:t>
                      </a:r>
                    </a:p>
                  </a:txBody>
                  <a:tcPr marL="28575" marR="28575" marT="28575" marB="28575"/>
                </a:tc>
              </a:tr>
              <a:tr h="62706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800" b="0" i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Ценностно-волевой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0" i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Игровое состояние</a:t>
                      </a:r>
                    </a:p>
                  </a:txBody>
                  <a:tcPr marL="28575" marR="28575" marT="28575" marB="28575"/>
                </a:tc>
              </a:tr>
              <a:tr h="62706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800" b="0" i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Оценочный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800" b="0" i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Результат игры</a:t>
                      </a:r>
                    </a:p>
                  </a:txBody>
                  <a:tcPr marL="28575" marR="28575" marT="28575" marB="2857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3 из 23564"/>
          <p:cNvPicPr>
            <a:picLocks noChangeAspect="1" noChangeArrowheads="1"/>
          </p:cNvPicPr>
          <p:nvPr/>
        </p:nvPicPr>
        <p:blipFill>
          <a:blip r:embed="rId2" cstate="print"/>
          <a:srcRect l="9980" r="18347"/>
          <a:stretch>
            <a:fillRect/>
          </a:stretch>
        </p:blipFill>
        <p:spPr bwMode="auto">
          <a:xfrm>
            <a:off x="3491880" y="2162934"/>
            <a:ext cx="5099792" cy="4002369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211960" y="5589240"/>
            <a:ext cx="24132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</a:rPr>
              <a:t>игра-забава</a:t>
            </a:r>
            <a:endParaRPr lang="ru-RU" sz="2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29233" y="5016090"/>
            <a:ext cx="28188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</a:rPr>
              <a:t>игра-увлечение</a:t>
            </a:r>
            <a:endParaRPr lang="ru-RU" sz="2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31332" y="4547579"/>
            <a:ext cx="35217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</a:rPr>
              <a:t>игра-творчество</a:t>
            </a:r>
            <a:endParaRPr lang="ru-RU" sz="2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Облако 2"/>
          <p:cNvSpPr/>
          <p:nvPr/>
        </p:nvSpPr>
        <p:spPr>
          <a:xfrm>
            <a:off x="395536" y="404664"/>
            <a:ext cx="4896544" cy="3672408"/>
          </a:xfrm>
          <a:prstGeom prst="cloud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Сущность</a:t>
            </a:r>
          </a:p>
          <a:p>
            <a:pPr algn="ctr"/>
            <a:r>
              <a:rPr 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игровых </a:t>
            </a:r>
          </a:p>
          <a:p>
            <a:pPr algn="ctr"/>
            <a:r>
              <a:rPr 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технологий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РЕЗУЛЬТАТ </a:t>
            </a:r>
            <a:br>
              <a:rPr lang="ru-RU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</a:br>
            <a:r>
              <a:rPr lang="ru-RU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ИГРОВЫХ ТЕХНОЛОГИЙ:</a:t>
            </a:r>
            <a:br>
              <a:rPr lang="ru-RU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484785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i="1" dirty="0" smtClean="0">
                <a:latin typeface="Monotype Corsiva" pitchFamily="66" charset="0"/>
              </a:rPr>
              <a:t>  </a:t>
            </a:r>
            <a:r>
              <a:rPr lang="ru-RU" sz="2800" i="1" dirty="0" smtClean="0">
                <a:latin typeface="Monotype Corsiva" pitchFamily="66" charset="0"/>
              </a:rPr>
              <a:t>эффективное средство воспитания познавательных интересов и    активизации деятельности учащихся;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492896"/>
            <a:ext cx="8424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i="1" dirty="0" smtClean="0">
                <a:latin typeface="Monotype Corsiva" pitchFamily="66" charset="0"/>
              </a:rPr>
              <a:t>тренировка памяти, помогающая учащимся выработать речевые умения и навыки;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3429000"/>
            <a:ext cx="8352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i="1" dirty="0" smtClean="0">
                <a:latin typeface="Monotype Corsiva" pitchFamily="66" charset="0"/>
              </a:rPr>
              <a:t>стимулирует умственную деятельность учащихся, развивает внимание и познавательный интерес к предмету;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4725144"/>
            <a:ext cx="80648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i="1" dirty="0" smtClean="0">
                <a:latin typeface="Monotype Corsiva" pitchFamily="66" charset="0"/>
              </a:rPr>
              <a:t>способствует преодолению пассивности учеников</a:t>
            </a:r>
            <a:r>
              <a:rPr lang="ru-RU" sz="2800" i="1" dirty="0" smtClean="0"/>
              <a:t>;</a:t>
            </a:r>
            <a:endParaRPr lang="ru-RU" sz="2800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5661248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i="1" dirty="0" smtClean="0">
                <a:latin typeface="Monotype Corsiva" pitchFamily="66" charset="0"/>
              </a:rPr>
              <a:t>способствует усилению работоспособности учащихся.</a:t>
            </a:r>
            <a:endParaRPr lang="ru-RU" sz="2800" i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531</Words>
  <Application>Microsoft Office PowerPoint</Application>
  <PresentationFormat>Экран (4:3)</PresentationFormat>
  <Paragraphs>170</Paragraphs>
  <Slides>23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      МОУ «Гимназия № 4»  г.о. Электросталь Московской области   Игровые технологии в образовательном процессе     </vt:lpstr>
      <vt:lpstr>Слайд 2</vt:lpstr>
      <vt:lpstr>Слайд 3</vt:lpstr>
      <vt:lpstr> ЦЕЛЬ ИГРОВЫХ ТЕХНОЛОГИЙ- </vt:lpstr>
      <vt:lpstr>Слайд 5</vt:lpstr>
      <vt:lpstr>Слайд 6</vt:lpstr>
      <vt:lpstr>Слайд 7</vt:lpstr>
      <vt:lpstr>Слайд 8</vt:lpstr>
      <vt:lpstr>РЕЗУЛЬТАТ  ИГРОВЫХ ТЕХНОЛОГИЙ: </vt:lpstr>
      <vt:lpstr>Слайд 10</vt:lpstr>
      <vt:lpstr>АНКЕТА</vt:lpstr>
      <vt:lpstr>Слайд 12</vt:lpstr>
      <vt:lpstr>ИГРЫ И ИГРОВЫЕ  УПРАЖНЕНИЯ  НА УРОКАХ </vt:lpstr>
      <vt:lpstr>Слайд 14</vt:lpstr>
      <vt:lpstr> Игра «Домино» </vt:lpstr>
      <vt:lpstr>Игровое упражнение  «Реши правильно и прочти»</vt:lpstr>
      <vt:lpstr> Игра «Кто больше?» </vt:lpstr>
      <vt:lpstr> Реши ребусы </vt:lpstr>
      <vt:lpstr> «Анаграммы». Решите анаграммы</vt:lpstr>
      <vt:lpstr> «Пятый лишний»</vt:lpstr>
      <vt:lpstr>Слайд 21</vt:lpstr>
      <vt:lpstr>Спасибо  за внимание!</vt:lpstr>
      <vt:lpstr>Источники: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МАОУ Ильинская СОШ Домодедовского района Московской области  Игровые технологии в образовательном процессе.</dc:title>
  <dc:creator>Белозёрова</dc:creator>
  <cp:lastModifiedBy>Пользователь</cp:lastModifiedBy>
  <cp:revision>22</cp:revision>
  <dcterms:created xsi:type="dcterms:W3CDTF">2012-04-03T12:41:25Z</dcterms:created>
  <dcterms:modified xsi:type="dcterms:W3CDTF">2016-08-26T06:12:17Z</dcterms:modified>
</cp:coreProperties>
</file>