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2"/>
  </p:notesMasterIdLst>
  <p:sldIdLst>
    <p:sldId id="256" r:id="rId2"/>
    <p:sldId id="257" r:id="rId3"/>
    <p:sldId id="265" r:id="rId4"/>
    <p:sldId id="274" r:id="rId5"/>
    <p:sldId id="275" r:id="rId6"/>
    <p:sldId id="266" r:id="rId7"/>
    <p:sldId id="276" r:id="rId8"/>
    <p:sldId id="26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8" r:id="rId17"/>
    <p:sldId id="273" r:id="rId18"/>
    <p:sldId id="269" r:id="rId19"/>
    <p:sldId id="272" r:id="rId20"/>
    <p:sldId id="27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24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310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07AB52-4CDC-43AD-806C-5FA421BA63A7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89B87F-CA63-46D0-B226-8A029563D7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9B87F-CA63-46D0-B226-8A029563D75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circle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/>
              <a:t>Метод ЗСП</a:t>
            </a: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2408264"/>
          </a:xfrm>
        </p:spPr>
        <p:txBody>
          <a:bodyPr>
            <a:normAutofit/>
          </a:bodyPr>
          <a:lstStyle/>
          <a:p>
            <a:r>
              <a:rPr lang="ru-RU" sz="6000" dirty="0" smtClean="0"/>
              <a:t>Словарная </a:t>
            </a:r>
            <a:r>
              <a:rPr lang="ru-RU" sz="6000" dirty="0" smtClean="0"/>
              <a:t>работа</a:t>
            </a:r>
          </a:p>
          <a:p>
            <a:r>
              <a:rPr lang="ru-RU" dirty="0" err="1" smtClean="0"/>
              <a:t>Кутергина</a:t>
            </a:r>
            <a:r>
              <a:rPr lang="ru-RU" dirty="0" smtClean="0"/>
              <a:t> С.П.,</a:t>
            </a:r>
          </a:p>
          <a:p>
            <a:r>
              <a:rPr lang="ru-RU" dirty="0" smtClean="0"/>
              <a:t> учитель русского языка и литературы </a:t>
            </a:r>
          </a:p>
          <a:p>
            <a:r>
              <a:rPr lang="ru-RU" dirty="0" smtClean="0"/>
              <a:t>КОГОБУ ШИ ОВЗ  №1 г. Нолинска Кировской области  </a:t>
            </a:r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429264"/>
            <a:ext cx="8258204" cy="60577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Упр</a:t>
            </a:r>
            <a:r>
              <a:rPr lang="ru-RU" sz="2800" u="sng" dirty="0" smtClean="0"/>
              <a:t>а</a:t>
            </a:r>
            <a:r>
              <a:rPr lang="ru-RU" sz="2800" dirty="0" smtClean="0"/>
              <a:t>жнение -упр</a:t>
            </a:r>
            <a:r>
              <a:rPr lang="ru-RU" sz="2800" u="sng" dirty="0" smtClean="0"/>
              <a:t>а</a:t>
            </a:r>
            <a:r>
              <a:rPr lang="ru-RU" sz="2800" dirty="0" smtClean="0"/>
              <a:t>жняться. Почему же  в корне А ? 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30352"/>
            <a:ext cx="8186766" cy="3327276"/>
          </a:xfrm>
        </p:spPr>
        <p:txBody>
          <a:bodyPr/>
          <a:lstStyle/>
          <a:p>
            <a:r>
              <a:rPr lang="ru-RU" dirty="0" smtClean="0"/>
              <a:t>Возьмём слово УПР..ЖНЕНИЕ ?</a:t>
            </a:r>
          </a:p>
          <a:p>
            <a:r>
              <a:rPr lang="ru-RU" dirty="0" smtClean="0"/>
              <a:t>Заглянем в </a:t>
            </a:r>
            <a:r>
              <a:rPr lang="ru-RU" b="1" dirty="0" smtClean="0"/>
              <a:t>толковый словарь</a:t>
            </a:r>
            <a:r>
              <a:rPr lang="ru-RU" dirty="0" smtClean="0"/>
              <a:t>.</a:t>
            </a:r>
          </a:p>
          <a:p>
            <a:r>
              <a:rPr lang="ru-RU" dirty="0" smtClean="0"/>
              <a:t>Упражнение – это…</a:t>
            </a:r>
          </a:p>
        </p:txBody>
      </p:sp>
      <p:pic>
        <p:nvPicPr>
          <p:cNvPr id="1027" name="Picture 3" descr="C:\Program Files\Microsoft Office\MEDIA\CAGCAT10\j0195384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2786058"/>
            <a:ext cx="1795882" cy="1833372"/>
          </a:xfrm>
          <a:prstGeom prst="rect">
            <a:avLst/>
          </a:prstGeom>
          <a:noFill/>
        </p:spPr>
      </p:pic>
      <p:pic>
        <p:nvPicPr>
          <p:cNvPr id="1032" name="Picture 8" descr="C:\Program Files\Microsoft Office\MEDIA\CAGCAT10\j0305257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2714620"/>
            <a:ext cx="1138428" cy="1828800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14818"/>
            <a:ext cx="8258204" cy="1820222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Упр</a:t>
            </a:r>
            <a:r>
              <a:rPr lang="ru-RU" sz="4800" u="sng" dirty="0" smtClean="0"/>
              <a:t>а</a:t>
            </a:r>
            <a:r>
              <a:rPr lang="ru-RU" sz="4800" dirty="0" smtClean="0"/>
              <a:t>жнение - праздный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30352"/>
            <a:ext cx="8186766" cy="368446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Объяснить написание </a:t>
            </a:r>
            <a:r>
              <a:rPr lang="ru-RU" b="1" dirty="0" smtClean="0"/>
              <a:t>А</a:t>
            </a:r>
            <a:r>
              <a:rPr lang="ru-RU" dirty="0" smtClean="0"/>
              <a:t> поможет </a:t>
            </a:r>
            <a:r>
              <a:rPr lang="ru-RU" b="1" dirty="0" smtClean="0"/>
              <a:t>этимологический словарь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Слово </a:t>
            </a:r>
            <a:r>
              <a:rPr lang="ru-RU" b="1" dirty="0" smtClean="0"/>
              <a:t>УПРАЖНЕНИЕ</a:t>
            </a:r>
            <a:r>
              <a:rPr lang="ru-RU" dirty="0" smtClean="0"/>
              <a:t> произошло от древнерусского слова </a:t>
            </a:r>
            <a:r>
              <a:rPr lang="ru-RU" b="1" dirty="0" smtClean="0"/>
              <a:t>ПРАЗДЬ</a:t>
            </a:r>
            <a:r>
              <a:rPr lang="ru-RU" dirty="0" smtClean="0"/>
              <a:t> (пр</a:t>
            </a:r>
            <a:r>
              <a:rPr lang="ru-RU" b="1" dirty="0" smtClean="0"/>
              <a:t>а</a:t>
            </a:r>
            <a:r>
              <a:rPr lang="ru-RU" dirty="0" smtClean="0"/>
              <a:t>здник, пр</a:t>
            </a:r>
            <a:r>
              <a:rPr lang="ru-RU" b="1" dirty="0" smtClean="0"/>
              <a:t>а</a:t>
            </a:r>
            <a:r>
              <a:rPr lang="ru-RU" dirty="0" smtClean="0"/>
              <a:t>здный).</a:t>
            </a:r>
          </a:p>
          <a:p>
            <a:r>
              <a:rPr lang="ru-RU" dirty="0" smtClean="0"/>
              <a:t>У=НЕ</a:t>
            </a:r>
          </a:p>
          <a:p>
            <a:r>
              <a:rPr lang="ru-RU" dirty="0" smtClean="0"/>
              <a:t>Упр</a:t>
            </a:r>
            <a:r>
              <a:rPr lang="ru-RU" u="sng" dirty="0" smtClean="0"/>
              <a:t>..</a:t>
            </a:r>
            <a:r>
              <a:rPr lang="ru-RU" dirty="0" err="1" smtClean="0"/>
              <a:t>жняться</a:t>
            </a:r>
            <a:r>
              <a:rPr lang="ru-RU" dirty="0" smtClean="0"/>
              <a:t> –не быть </a:t>
            </a:r>
          </a:p>
          <a:p>
            <a:pPr>
              <a:buNone/>
            </a:pPr>
            <a:r>
              <a:rPr lang="ru-RU" dirty="0" smtClean="0"/>
              <a:t>    пр</a:t>
            </a:r>
            <a:r>
              <a:rPr lang="ru-RU" b="1" dirty="0" smtClean="0"/>
              <a:t>а</a:t>
            </a:r>
            <a:r>
              <a:rPr lang="ru-RU" dirty="0" smtClean="0"/>
              <a:t>здным, работать.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1" name="Picture 3" descr="C:\Program Files\Microsoft Office\MEDIA\CAGCAT10\j0233018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2357430"/>
            <a:ext cx="2500330" cy="2539902"/>
          </a:xfrm>
          <a:prstGeom prst="rect">
            <a:avLst/>
          </a:prstGeom>
          <a:noFill/>
        </p:spPr>
      </p:pic>
      <p:sp>
        <p:nvSpPr>
          <p:cNvPr id="16" name="Арка 15"/>
          <p:cNvSpPr/>
          <p:nvPr/>
        </p:nvSpPr>
        <p:spPr>
          <a:xfrm>
            <a:off x="5214942" y="5143512"/>
            <a:ext cx="1714512" cy="71438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Диагональная полоса 16"/>
          <p:cNvSpPr/>
          <p:nvPr/>
        </p:nvSpPr>
        <p:spPr>
          <a:xfrm>
            <a:off x="5929322" y="5357826"/>
            <a:ext cx="71438" cy="142876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636"/>
            <a:ext cx="8329642" cy="10344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Родственные слова:</a:t>
            </a:r>
            <a:br>
              <a:rPr lang="ru-RU" dirty="0" smtClean="0"/>
            </a:br>
            <a:r>
              <a:rPr lang="ru-RU" b="0" dirty="0" smtClean="0"/>
              <a:t>упражняться, </a:t>
            </a:r>
            <a:r>
              <a:rPr lang="ru-RU" b="0" dirty="0" err="1" smtClean="0"/>
              <a:t>упражненьице</a:t>
            </a:r>
            <a:r>
              <a:rPr lang="ru-RU" b="0" dirty="0" smtClean="0"/>
              <a:t>.</a:t>
            </a:r>
            <a:endParaRPr lang="ru-RU" b="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0042"/>
            <a:ext cx="8186766" cy="4041656"/>
          </a:xfrm>
        </p:spPr>
        <p:txBody>
          <a:bodyPr/>
          <a:lstStyle/>
          <a:p>
            <a:pPr algn="ctr"/>
            <a:r>
              <a:rPr lang="ru-RU" sz="4800" dirty="0" smtClean="0"/>
              <a:t>2) Структура (разбор слова по составу)</a:t>
            </a:r>
          </a:p>
          <a:p>
            <a:endParaRPr lang="ru-RU" sz="4800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6600" dirty="0" err="1" smtClean="0"/>
              <a:t>Упражнени</a:t>
            </a:r>
            <a:r>
              <a:rPr lang="ru-RU" sz="6600" dirty="0" smtClean="0"/>
              <a:t> е</a:t>
            </a:r>
          </a:p>
          <a:p>
            <a:endParaRPr lang="ru-RU" dirty="0"/>
          </a:p>
        </p:txBody>
      </p:sp>
      <p:sp>
        <p:nvSpPr>
          <p:cNvPr id="8" name="Арка 7"/>
          <p:cNvSpPr/>
          <p:nvPr/>
        </p:nvSpPr>
        <p:spPr>
          <a:xfrm>
            <a:off x="2071670" y="3071810"/>
            <a:ext cx="2857520" cy="857256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Рамка 9"/>
          <p:cNvSpPr/>
          <p:nvPr/>
        </p:nvSpPr>
        <p:spPr>
          <a:xfrm>
            <a:off x="6500826" y="3357562"/>
            <a:ext cx="1000132" cy="1143008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Фигура, имеющая форму буквы L 23"/>
          <p:cNvSpPr/>
          <p:nvPr/>
        </p:nvSpPr>
        <p:spPr>
          <a:xfrm>
            <a:off x="1928794" y="4214818"/>
            <a:ext cx="4429156" cy="35719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Фигура, имеющая форму буквы L 25"/>
          <p:cNvSpPr/>
          <p:nvPr/>
        </p:nvSpPr>
        <p:spPr>
          <a:xfrm rot="16200000">
            <a:off x="6068163" y="4218853"/>
            <a:ext cx="357190" cy="34912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оловина рамки 10"/>
          <p:cNvSpPr/>
          <p:nvPr/>
        </p:nvSpPr>
        <p:spPr>
          <a:xfrm rot="2686591">
            <a:off x="5321043" y="3106473"/>
            <a:ext cx="857256" cy="857256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929330"/>
            <a:ext cx="8186766" cy="105710"/>
          </a:xfrm>
        </p:spPr>
        <p:txBody>
          <a:bodyPr>
            <a:normAutofit fontScale="90000"/>
          </a:bodyPr>
          <a:lstStyle/>
          <a:p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30352"/>
            <a:ext cx="8186766" cy="5327540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7200" dirty="0" err="1" smtClean="0"/>
              <a:t>Упражня</a:t>
            </a:r>
            <a:r>
              <a:rPr lang="ru-RU" sz="7200" dirty="0" smtClean="0"/>
              <a:t>  </a:t>
            </a:r>
            <a:r>
              <a:rPr lang="ru-RU" sz="7200" dirty="0" err="1" smtClean="0"/>
              <a:t>ть</a:t>
            </a:r>
            <a:r>
              <a:rPr lang="ru-RU" sz="7200" dirty="0" smtClean="0"/>
              <a:t> </a:t>
            </a:r>
            <a:r>
              <a:rPr lang="ru-RU" sz="7200" dirty="0" err="1" smtClean="0"/>
              <a:t>ся</a:t>
            </a:r>
            <a:endParaRPr lang="ru-RU" sz="7200" dirty="0" smtClean="0"/>
          </a:p>
          <a:p>
            <a:pPr>
              <a:buNone/>
            </a:pPr>
            <a:endParaRPr lang="ru-RU" sz="7200" dirty="0" smtClean="0"/>
          </a:p>
        </p:txBody>
      </p:sp>
      <p:sp>
        <p:nvSpPr>
          <p:cNvPr id="5" name="Арка 4"/>
          <p:cNvSpPr/>
          <p:nvPr/>
        </p:nvSpPr>
        <p:spPr>
          <a:xfrm>
            <a:off x="1000100" y="1214422"/>
            <a:ext cx="3286148" cy="785818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Половина рамки 12"/>
          <p:cNvSpPr/>
          <p:nvPr/>
        </p:nvSpPr>
        <p:spPr>
          <a:xfrm rot="2807767">
            <a:off x="4287573" y="1607072"/>
            <a:ext cx="571504" cy="642942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Половина рамки 13"/>
          <p:cNvSpPr/>
          <p:nvPr/>
        </p:nvSpPr>
        <p:spPr>
          <a:xfrm rot="2589181">
            <a:off x="6406775" y="1587273"/>
            <a:ext cx="714380" cy="634176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4" name="Фигура, имеющая форму буквы L 33"/>
          <p:cNvSpPr/>
          <p:nvPr/>
        </p:nvSpPr>
        <p:spPr>
          <a:xfrm>
            <a:off x="928662" y="2500306"/>
            <a:ext cx="3929090" cy="285752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Минус 39"/>
          <p:cNvSpPr/>
          <p:nvPr/>
        </p:nvSpPr>
        <p:spPr>
          <a:xfrm>
            <a:off x="6215074" y="2428868"/>
            <a:ext cx="1071570" cy="57150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Минус 46"/>
          <p:cNvSpPr/>
          <p:nvPr/>
        </p:nvSpPr>
        <p:spPr>
          <a:xfrm>
            <a:off x="7072330" y="2285992"/>
            <a:ext cx="71438" cy="57150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мка 18"/>
          <p:cNvSpPr/>
          <p:nvPr/>
        </p:nvSpPr>
        <p:spPr>
          <a:xfrm>
            <a:off x="5000628" y="1785926"/>
            <a:ext cx="1214446" cy="1000132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929066"/>
            <a:ext cx="8186766" cy="2105974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Составить словосочетания, предложения, микротекст    </a:t>
            </a:r>
            <a:br>
              <a:rPr lang="ru-RU" sz="4000" dirty="0" smtClean="0"/>
            </a:br>
            <a:r>
              <a:rPr lang="ru-RU" sz="4000" dirty="0" smtClean="0"/>
              <a:t>(2-3 предложения).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30352"/>
            <a:ext cx="8258204" cy="3327276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3) Запоминание, введение в речь.</a:t>
            </a:r>
          </a:p>
          <a:p>
            <a:pPr algn="ctr">
              <a:buNone/>
            </a:pPr>
            <a:r>
              <a:rPr lang="ru-RU" sz="6600" dirty="0" smtClean="0"/>
              <a:t> Как? 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857892"/>
            <a:ext cx="8258204" cy="177148"/>
          </a:xfrm>
        </p:spPr>
        <p:txBody>
          <a:bodyPr>
            <a:normAutofit fontScale="90000"/>
          </a:bodyPr>
          <a:lstStyle/>
          <a:p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00042"/>
            <a:ext cx="8183880" cy="418795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1)Простое </a:t>
            </a:r>
            <a:r>
              <a:rPr lang="ru-RU" i="1" dirty="0" smtClean="0"/>
              <a:t>упражнение</a:t>
            </a:r>
            <a:r>
              <a:rPr lang="ru-RU" dirty="0" smtClean="0"/>
              <a:t>, </a:t>
            </a:r>
          </a:p>
          <a:p>
            <a:pPr>
              <a:buNone/>
            </a:pPr>
            <a:r>
              <a:rPr lang="ru-RU" dirty="0" smtClean="0"/>
              <a:t>  выполнить </a:t>
            </a:r>
            <a:r>
              <a:rPr lang="ru-RU" i="1" dirty="0" smtClean="0"/>
              <a:t>упражнение</a:t>
            </a:r>
            <a:r>
              <a:rPr lang="ru-RU" dirty="0" smtClean="0"/>
              <a:t>,    </a:t>
            </a:r>
          </a:p>
          <a:p>
            <a:pPr>
              <a:buNone/>
            </a:pPr>
            <a:r>
              <a:rPr lang="ru-RU" dirty="0" smtClean="0"/>
              <a:t>  </a:t>
            </a:r>
            <a:r>
              <a:rPr lang="ru-RU" i="1" dirty="0" smtClean="0"/>
              <a:t>упражнение</a:t>
            </a:r>
            <a:r>
              <a:rPr lang="ru-RU" dirty="0" smtClean="0"/>
              <a:t> по русскому языку.</a:t>
            </a:r>
          </a:p>
          <a:p>
            <a:pPr>
              <a:buNone/>
            </a:pPr>
            <a:r>
              <a:rPr lang="ru-RU" dirty="0" smtClean="0"/>
              <a:t> 2) На уроке физкультуры мы разучиваем разные </a:t>
            </a:r>
            <a:r>
              <a:rPr lang="ru-RU" i="1" dirty="0" smtClean="0"/>
              <a:t>упражнения</a:t>
            </a:r>
            <a:r>
              <a:rPr lang="ru-RU" dirty="0" smtClean="0"/>
              <a:t>: прыжки через коня, стойку на лопатках, метание мяча. Особенно мне нравится </a:t>
            </a:r>
            <a:r>
              <a:rPr lang="ru-RU" i="1" dirty="0" smtClean="0"/>
              <a:t>упражняться</a:t>
            </a:r>
            <a:r>
              <a:rPr lang="ru-RU" dirty="0" smtClean="0"/>
              <a:t> в прыжках в длину.</a:t>
            </a:r>
            <a:endParaRPr lang="ru-RU" dirty="0"/>
          </a:p>
        </p:txBody>
      </p:sp>
      <p:pic>
        <p:nvPicPr>
          <p:cNvPr id="1030" name="Picture 6" descr="C:\Program Files\Microsoft Office\MEDIA\CAGCAT10\j0199661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3929066"/>
            <a:ext cx="2286016" cy="2209816"/>
          </a:xfrm>
          <a:prstGeom prst="rect">
            <a:avLst/>
          </a:prstGeom>
          <a:noFill/>
        </p:spPr>
      </p:pic>
      <p:pic>
        <p:nvPicPr>
          <p:cNvPr id="1032" name="Picture 8" descr="C:\Program Files\Microsoft Office\MEDIA\CAGCAT10\j0285698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4214818"/>
            <a:ext cx="1707185" cy="1824228"/>
          </a:xfrm>
          <a:prstGeom prst="rect">
            <a:avLst/>
          </a:prstGeom>
          <a:noFill/>
        </p:spPr>
      </p:pic>
      <p:sp>
        <p:nvSpPr>
          <p:cNvPr id="1034" name="Music"/>
          <p:cNvSpPr>
            <a:spLocks noEditPoints="1" noChangeArrowheads="1"/>
          </p:cNvSpPr>
          <p:nvPr/>
        </p:nvSpPr>
        <p:spPr bwMode="auto">
          <a:xfrm>
            <a:off x="6215074" y="4000504"/>
            <a:ext cx="1809750" cy="1809750"/>
          </a:xfrm>
          <a:custGeom>
            <a:avLst/>
            <a:gdLst>
              <a:gd name="T0" fmla="*/ 7352 w 21600"/>
              <a:gd name="T1" fmla="*/ 46 h 21600"/>
              <a:gd name="T2" fmla="*/ 7373 w 21600"/>
              <a:gd name="T3" fmla="*/ 9900 h 21600"/>
              <a:gd name="T4" fmla="*/ 21683 w 21600"/>
              <a:gd name="T5" fmla="*/ 10061 h 21600"/>
              <a:gd name="T6" fmla="*/ 7352 w 21600"/>
              <a:gd name="T7" fmla="*/ 46 h 21600"/>
              <a:gd name="T8" fmla="*/ 21600 w 21600"/>
              <a:gd name="T9" fmla="*/ 0 h 21600"/>
              <a:gd name="T10" fmla="*/ 7975 w 21600"/>
              <a:gd name="T11" fmla="*/ 923 h 21600"/>
              <a:gd name="T12" fmla="*/ 20935 w 21600"/>
              <a:gd name="T13" fmla="*/ 535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21600" h="21600">
                <a:moveTo>
                  <a:pt x="7352" y="46"/>
                </a:moveTo>
                <a:lnTo>
                  <a:pt x="7373" y="9900"/>
                </a:lnTo>
                <a:lnTo>
                  <a:pt x="7352" y="16107"/>
                </a:lnTo>
                <a:lnTo>
                  <a:pt x="7103" y="15969"/>
                </a:lnTo>
                <a:lnTo>
                  <a:pt x="6729" y="15692"/>
                </a:lnTo>
                <a:lnTo>
                  <a:pt x="6355" y="15553"/>
                </a:lnTo>
                <a:lnTo>
                  <a:pt x="5981" y="15415"/>
                </a:lnTo>
                <a:lnTo>
                  <a:pt x="5607" y="15276"/>
                </a:lnTo>
                <a:lnTo>
                  <a:pt x="5109" y="15138"/>
                </a:lnTo>
                <a:lnTo>
                  <a:pt x="4735" y="15138"/>
                </a:lnTo>
                <a:lnTo>
                  <a:pt x="4236" y="15138"/>
                </a:lnTo>
                <a:lnTo>
                  <a:pt x="3364" y="15138"/>
                </a:lnTo>
                <a:lnTo>
                  <a:pt x="2616" y="15276"/>
                </a:lnTo>
                <a:lnTo>
                  <a:pt x="1869" y="15692"/>
                </a:lnTo>
                <a:lnTo>
                  <a:pt x="1246" y="15969"/>
                </a:lnTo>
                <a:lnTo>
                  <a:pt x="747" y="16523"/>
                </a:lnTo>
                <a:lnTo>
                  <a:pt x="373" y="17076"/>
                </a:lnTo>
                <a:lnTo>
                  <a:pt x="124" y="17630"/>
                </a:lnTo>
                <a:lnTo>
                  <a:pt x="0" y="18323"/>
                </a:lnTo>
                <a:lnTo>
                  <a:pt x="124" y="19015"/>
                </a:lnTo>
                <a:lnTo>
                  <a:pt x="373" y="19569"/>
                </a:lnTo>
                <a:lnTo>
                  <a:pt x="747" y="20123"/>
                </a:lnTo>
                <a:lnTo>
                  <a:pt x="1246" y="20676"/>
                </a:lnTo>
                <a:lnTo>
                  <a:pt x="1869" y="21092"/>
                </a:lnTo>
                <a:lnTo>
                  <a:pt x="2616" y="21369"/>
                </a:lnTo>
                <a:lnTo>
                  <a:pt x="3364" y="21507"/>
                </a:lnTo>
                <a:lnTo>
                  <a:pt x="4236" y="21646"/>
                </a:lnTo>
                <a:lnTo>
                  <a:pt x="5109" y="21507"/>
                </a:lnTo>
                <a:lnTo>
                  <a:pt x="5856" y="21369"/>
                </a:lnTo>
                <a:lnTo>
                  <a:pt x="6604" y="21092"/>
                </a:lnTo>
                <a:lnTo>
                  <a:pt x="7227" y="20676"/>
                </a:lnTo>
                <a:lnTo>
                  <a:pt x="7726" y="20123"/>
                </a:lnTo>
                <a:lnTo>
                  <a:pt x="8100" y="19569"/>
                </a:lnTo>
                <a:lnTo>
                  <a:pt x="8349" y="19015"/>
                </a:lnTo>
                <a:lnTo>
                  <a:pt x="8473" y="18323"/>
                </a:lnTo>
                <a:lnTo>
                  <a:pt x="8473" y="6276"/>
                </a:lnTo>
                <a:lnTo>
                  <a:pt x="20561" y="6276"/>
                </a:lnTo>
                <a:lnTo>
                  <a:pt x="20561" y="16107"/>
                </a:lnTo>
                <a:lnTo>
                  <a:pt x="20187" y="15830"/>
                </a:lnTo>
                <a:lnTo>
                  <a:pt x="19938" y="15692"/>
                </a:lnTo>
                <a:lnTo>
                  <a:pt x="19564" y="15553"/>
                </a:lnTo>
                <a:lnTo>
                  <a:pt x="19190" y="15415"/>
                </a:lnTo>
                <a:lnTo>
                  <a:pt x="18692" y="15276"/>
                </a:lnTo>
                <a:lnTo>
                  <a:pt x="18318" y="15138"/>
                </a:lnTo>
                <a:lnTo>
                  <a:pt x="17944" y="15138"/>
                </a:lnTo>
                <a:lnTo>
                  <a:pt x="17446" y="15138"/>
                </a:lnTo>
                <a:lnTo>
                  <a:pt x="16573" y="15138"/>
                </a:lnTo>
                <a:lnTo>
                  <a:pt x="15826" y="15276"/>
                </a:lnTo>
                <a:lnTo>
                  <a:pt x="15078" y="15692"/>
                </a:lnTo>
                <a:lnTo>
                  <a:pt x="14455" y="15969"/>
                </a:lnTo>
                <a:lnTo>
                  <a:pt x="13956" y="16523"/>
                </a:lnTo>
                <a:lnTo>
                  <a:pt x="13583" y="17076"/>
                </a:lnTo>
                <a:lnTo>
                  <a:pt x="13333" y="17630"/>
                </a:lnTo>
                <a:lnTo>
                  <a:pt x="13209" y="18323"/>
                </a:lnTo>
                <a:lnTo>
                  <a:pt x="13333" y="19015"/>
                </a:lnTo>
                <a:lnTo>
                  <a:pt x="13583" y="19569"/>
                </a:lnTo>
                <a:lnTo>
                  <a:pt x="13956" y="20123"/>
                </a:lnTo>
                <a:lnTo>
                  <a:pt x="14455" y="20676"/>
                </a:lnTo>
                <a:lnTo>
                  <a:pt x="15078" y="21092"/>
                </a:lnTo>
                <a:lnTo>
                  <a:pt x="15826" y="21369"/>
                </a:lnTo>
                <a:lnTo>
                  <a:pt x="16573" y="21507"/>
                </a:lnTo>
                <a:lnTo>
                  <a:pt x="17446" y="21646"/>
                </a:lnTo>
                <a:lnTo>
                  <a:pt x="18318" y="21507"/>
                </a:lnTo>
                <a:lnTo>
                  <a:pt x="19066" y="21369"/>
                </a:lnTo>
                <a:lnTo>
                  <a:pt x="19813" y="21092"/>
                </a:lnTo>
                <a:lnTo>
                  <a:pt x="20436" y="20676"/>
                </a:lnTo>
                <a:lnTo>
                  <a:pt x="20935" y="20123"/>
                </a:lnTo>
                <a:lnTo>
                  <a:pt x="21309" y="19569"/>
                </a:lnTo>
                <a:lnTo>
                  <a:pt x="21558" y="19015"/>
                </a:lnTo>
                <a:lnTo>
                  <a:pt x="21683" y="18323"/>
                </a:lnTo>
                <a:lnTo>
                  <a:pt x="21683" y="10061"/>
                </a:lnTo>
                <a:lnTo>
                  <a:pt x="21683" y="46"/>
                </a:lnTo>
                <a:lnTo>
                  <a:pt x="7352" y="46"/>
                </a:ln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>Разделитесь на 3 команды, распределите вопросы (каждой команде по одному вопросу). </a:t>
            </a:r>
            <a:r>
              <a:rPr lang="ru-RU" sz="3200" dirty="0" smtClean="0"/>
              <a:t>Дерзайте!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Возьмём слово </a:t>
            </a:r>
            <a:r>
              <a:rPr lang="ru-RU" b="1" dirty="0" smtClean="0"/>
              <a:t>ОБЛ..КО</a:t>
            </a:r>
            <a:r>
              <a:rPr lang="ru-RU" dirty="0" smtClean="0"/>
              <a:t>, определим его </a:t>
            </a:r>
          </a:p>
          <a:p>
            <a:pPr algn="ctr">
              <a:buNone/>
            </a:pPr>
            <a:r>
              <a:rPr lang="ru-RU" dirty="0" smtClean="0"/>
              <a:t>          </a:t>
            </a:r>
            <a:r>
              <a:rPr lang="ru-RU" sz="2400" b="1" dirty="0" smtClean="0"/>
              <a:t>1)лексическое значение </a:t>
            </a:r>
            <a:r>
              <a:rPr lang="ru-RU" sz="2400" dirty="0" smtClean="0"/>
              <a:t>(используйте толковый и этимологический словари),</a:t>
            </a:r>
          </a:p>
          <a:p>
            <a:pPr algn="ctr">
              <a:buNone/>
            </a:pPr>
            <a:r>
              <a:rPr lang="ru-RU" sz="2400" dirty="0" smtClean="0"/>
              <a:t>          </a:t>
            </a:r>
            <a:r>
              <a:rPr lang="ru-RU" sz="2400" b="1" dirty="0" smtClean="0"/>
              <a:t>2)структуру</a:t>
            </a:r>
            <a:r>
              <a:rPr lang="ru-RU" sz="2400" dirty="0" smtClean="0"/>
              <a:t> (подобрать однокоренные слова, выполнить разбор слов по составу поможет словообразовательный словарь)</a:t>
            </a:r>
          </a:p>
          <a:p>
            <a:pPr algn="ctr">
              <a:buNone/>
            </a:pPr>
            <a:r>
              <a:rPr lang="ru-RU" sz="2400" dirty="0" smtClean="0"/>
              <a:t>          </a:t>
            </a:r>
            <a:r>
              <a:rPr lang="ru-RU" sz="2400" b="1" dirty="0" smtClean="0"/>
              <a:t>3)</a:t>
            </a:r>
            <a:r>
              <a:rPr lang="ru-RU" sz="2400" dirty="0" smtClean="0"/>
              <a:t> </a:t>
            </a:r>
            <a:r>
              <a:rPr lang="ru-RU" sz="2400" b="1" dirty="0" smtClean="0"/>
              <a:t>использование в речи</a:t>
            </a:r>
            <a:r>
              <a:rPr lang="ru-RU" sz="2400" dirty="0" smtClean="0"/>
              <a:t> (составление словосочетаний, предложений, микротекста) </a:t>
            </a:r>
            <a:endParaRPr lang="ru-RU" sz="2400" dirty="0"/>
          </a:p>
        </p:txBody>
      </p:sp>
      <p:sp>
        <p:nvSpPr>
          <p:cNvPr id="1026" name="Cloud"/>
          <p:cNvSpPr>
            <a:spLocks noChangeAspect="1" noEditPoints="1" noChangeArrowheads="1"/>
          </p:cNvSpPr>
          <p:nvPr/>
        </p:nvSpPr>
        <p:spPr bwMode="auto">
          <a:xfrm>
            <a:off x="857224" y="3857628"/>
            <a:ext cx="1781563" cy="1193894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bg1">
              <a:lumMod val="6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7" name="Cloud"/>
          <p:cNvSpPr>
            <a:spLocks noChangeAspect="1" noEditPoints="1" noChangeArrowheads="1"/>
          </p:cNvSpPr>
          <p:nvPr/>
        </p:nvSpPr>
        <p:spPr bwMode="auto">
          <a:xfrm>
            <a:off x="4000496" y="4000504"/>
            <a:ext cx="1355156" cy="908143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Cloud"/>
          <p:cNvSpPr>
            <a:spLocks noChangeAspect="1" noEditPoints="1" noChangeArrowheads="1"/>
          </p:cNvSpPr>
          <p:nvPr/>
        </p:nvSpPr>
        <p:spPr bwMode="auto">
          <a:xfrm>
            <a:off x="6786578" y="3883424"/>
            <a:ext cx="1800228" cy="1206403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86454"/>
            <a:ext cx="8186766" cy="248586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30352"/>
            <a:ext cx="8186766" cy="5113226"/>
          </a:xfrm>
        </p:spPr>
        <p:txBody>
          <a:bodyPr/>
          <a:lstStyle/>
          <a:p>
            <a:r>
              <a:rPr lang="ru-RU" dirty="0" smtClean="0"/>
              <a:t>Проверьте себя.</a:t>
            </a:r>
          </a:p>
          <a:p>
            <a:r>
              <a:rPr lang="ru-RU" dirty="0" smtClean="0"/>
              <a:t>1) Облако – это…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2) </a:t>
            </a:r>
            <a:r>
              <a:rPr lang="ru-RU" dirty="0" err="1" smtClean="0"/>
              <a:t>облак</a:t>
            </a:r>
            <a:r>
              <a:rPr lang="ru-RU" dirty="0" smtClean="0"/>
              <a:t> о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3)Лёгкое облако, белое облако.</a:t>
            </a:r>
          </a:p>
          <a:p>
            <a:pPr>
              <a:buNone/>
            </a:pPr>
            <a:r>
              <a:rPr lang="ru-RU" dirty="0" smtClean="0"/>
              <a:t>        По небу плывут лёгкие облака. Они похожи на мягкие полупрозрачные клоки ваты.</a:t>
            </a:r>
          </a:p>
        </p:txBody>
      </p:sp>
      <p:sp>
        <p:nvSpPr>
          <p:cNvPr id="5" name="Арка 4"/>
          <p:cNvSpPr/>
          <p:nvPr/>
        </p:nvSpPr>
        <p:spPr>
          <a:xfrm>
            <a:off x="1357290" y="2357430"/>
            <a:ext cx="928694" cy="500066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Рамка 8"/>
          <p:cNvSpPr/>
          <p:nvPr/>
        </p:nvSpPr>
        <p:spPr>
          <a:xfrm>
            <a:off x="2357422" y="2571744"/>
            <a:ext cx="214314" cy="35719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Фигура, имеющая форму буквы L 12"/>
          <p:cNvSpPr/>
          <p:nvPr/>
        </p:nvSpPr>
        <p:spPr>
          <a:xfrm>
            <a:off x="1214414" y="2928934"/>
            <a:ext cx="1071570" cy="142876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Минус 15"/>
          <p:cNvSpPr/>
          <p:nvPr/>
        </p:nvSpPr>
        <p:spPr>
          <a:xfrm>
            <a:off x="2214546" y="2857496"/>
            <a:ext cx="71438" cy="21431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50" name="Cloud"/>
          <p:cNvSpPr>
            <a:spLocks noChangeAspect="1" noEditPoints="1" noChangeArrowheads="1"/>
          </p:cNvSpPr>
          <p:nvPr/>
        </p:nvSpPr>
        <p:spPr bwMode="auto">
          <a:xfrm>
            <a:off x="4357686" y="714356"/>
            <a:ext cx="2011211" cy="1347791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1" name="Cloud"/>
          <p:cNvSpPr>
            <a:spLocks noChangeAspect="1" noEditPoints="1" noChangeArrowheads="1"/>
          </p:cNvSpPr>
          <p:nvPr/>
        </p:nvSpPr>
        <p:spPr bwMode="auto">
          <a:xfrm>
            <a:off x="6858016" y="1071546"/>
            <a:ext cx="1463979" cy="981069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Cloud"/>
          <p:cNvSpPr>
            <a:spLocks noChangeAspect="1" noEditPoints="1" noChangeArrowheads="1"/>
          </p:cNvSpPr>
          <p:nvPr/>
        </p:nvSpPr>
        <p:spPr bwMode="auto">
          <a:xfrm>
            <a:off x="4426903" y="2500306"/>
            <a:ext cx="1584804" cy="1062039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pPr algn="ctr"/>
            <a:r>
              <a:rPr lang="ru-RU" dirty="0" smtClean="0"/>
              <a:t>Работайте со словарями.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3200" b="1" dirty="0" smtClean="0"/>
              <a:t>А теперь каждой команде </a:t>
            </a:r>
          </a:p>
          <a:p>
            <a:pPr algn="ctr">
              <a:buNone/>
            </a:pPr>
            <a:r>
              <a:rPr lang="ru-RU" sz="3200" b="1" dirty="0" smtClean="0"/>
              <a:t>по одному слову</a:t>
            </a:r>
            <a:r>
              <a:rPr lang="ru-RU" b="1" dirty="0" smtClean="0"/>
              <a:t>:</a:t>
            </a:r>
          </a:p>
          <a:p>
            <a:pPr algn="ctr">
              <a:buNone/>
            </a:pPr>
            <a:endParaRPr lang="ru-RU" dirty="0" smtClean="0"/>
          </a:p>
          <a:p>
            <a:pPr marL="514350" indent="-514350" algn="ctr">
              <a:buNone/>
            </a:pPr>
            <a:r>
              <a:rPr lang="ru-RU" dirty="0" smtClean="0"/>
              <a:t>1)к..</a:t>
            </a:r>
            <a:r>
              <a:rPr lang="ru-RU" dirty="0" err="1" smtClean="0"/>
              <a:t>шевар</a:t>
            </a:r>
            <a:r>
              <a:rPr lang="ru-RU" dirty="0" smtClean="0"/>
              <a:t>,</a:t>
            </a:r>
          </a:p>
          <a:p>
            <a:pPr marL="514350" indent="-514350" algn="ctr">
              <a:buNone/>
            </a:pPr>
            <a:r>
              <a:rPr lang="ru-RU" dirty="0" smtClean="0"/>
              <a:t>2) м..</a:t>
            </a:r>
            <a:r>
              <a:rPr lang="ru-RU" dirty="0" err="1" smtClean="0"/>
              <a:t>теж</a:t>
            </a:r>
            <a:r>
              <a:rPr lang="ru-RU" dirty="0" smtClean="0"/>
              <a:t>,</a:t>
            </a:r>
          </a:p>
          <a:p>
            <a:pPr algn="ctr">
              <a:buNone/>
            </a:pPr>
            <a:r>
              <a:rPr lang="ru-RU" dirty="0" smtClean="0"/>
              <a:t>3) гр..</a:t>
            </a:r>
            <a:r>
              <a:rPr lang="ru-RU" dirty="0" err="1" smtClean="0"/>
              <a:t>ница</a:t>
            </a:r>
            <a:r>
              <a:rPr lang="ru-RU" dirty="0" smtClean="0"/>
              <a:t>.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256"/>
            <a:ext cx="8186766" cy="174878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При выполнении задания учтите, что слово ПОЛОТЁР образовано методом сложения основ.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30352"/>
            <a:ext cx="8258204" cy="4184532"/>
          </a:xfrm>
        </p:spPr>
        <p:txBody>
          <a:bodyPr/>
          <a:lstStyle/>
          <a:p>
            <a:pPr algn="ctr"/>
            <a:r>
              <a:rPr lang="ru-RU" b="1" dirty="0" smtClean="0"/>
              <a:t>Домашнее задание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    	Выполнить разбор слова ПОЛОТЁР  или ПРАЗДНИК по методу ЗСП, используя толковый словарь учебника.</a:t>
            </a:r>
            <a:endParaRPr lang="en-US" dirty="0" smtClean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20040"/>
            <a:ext cx="7267604" cy="303752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</a:t>
            </a:r>
            <a:r>
              <a:rPr lang="ru-RU" sz="8800" dirty="0" smtClean="0"/>
              <a:t>ЗСП</a:t>
            </a:r>
            <a:r>
              <a:rPr lang="ru-RU" sz="5400" dirty="0" smtClean="0"/>
              <a:t> – </a:t>
            </a:r>
            <a:r>
              <a:rPr lang="ru-RU" sz="5400" u="sng" dirty="0" smtClean="0"/>
              <a:t>з</a:t>
            </a:r>
            <a:r>
              <a:rPr lang="ru-RU" sz="5400" dirty="0" smtClean="0"/>
              <a:t>начение,</a:t>
            </a:r>
            <a:br>
              <a:rPr lang="ru-RU" sz="5400" dirty="0" smtClean="0"/>
            </a:br>
            <a:r>
              <a:rPr lang="ru-RU" sz="5400" dirty="0" smtClean="0"/>
              <a:t>           </a:t>
            </a:r>
            <a:r>
              <a:rPr lang="ru-RU" sz="5400" u="sng" dirty="0" smtClean="0"/>
              <a:t>с</a:t>
            </a:r>
            <a:r>
              <a:rPr lang="ru-RU" sz="5400" dirty="0" smtClean="0"/>
              <a:t>труктура, </a:t>
            </a:r>
            <a:br>
              <a:rPr lang="ru-RU" sz="5400" dirty="0" smtClean="0"/>
            </a:br>
            <a:r>
              <a:rPr lang="ru-RU" sz="5400" dirty="0" smtClean="0"/>
              <a:t>       за</a:t>
            </a:r>
            <a:r>
              <a:rPr lang="ru-RU" sz="5400" u="sng" dirty="0" smtClean="0"/>
              <a:t>п</a:t>
            </a:r>
            <a:r>
              <a:rPr lang="ru-RU" sz="5400" dirty="0" smtClean="0"/>
              <a:t>оминание. 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000504"/>
            <a:ext cx="7215238" cy="242889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Всегда ли вы правильно пишете слова с безударной гласной в корне?</a:t>
            </a:r>
          </a:p>
          <a:p>
            <a:pPr>
              <a:buNone/>
            </a:pPr>
            <a:r>
              <a:rPr lang="ru-RU" b="1" dirty="0" smtClean="0"/>
              <a:t>   с(</a:t>
            </a:r>
            <a:r>
              <a:rPr lang="ru-RU" b="1" u="sng" dirty="0" smtClean="0"/>
              <a:t>О</a:t>
            </a:r>
            <a:r>
              <a:rPr lang="ru-RU" b="1" dirty="0" smtClean="0"/>
              <a:t>,А)бака</a:t>
            </a:r>
            <a:r>
              <a:rPr lang="ru-RU" dirty="0" smtClean="0"/>
              <a:t>,</a:t>
            </a:r>
            <a:r>
              <a:rPr lang="ru-RU" b="1" dirty="0" smtClean="0"/>
              <a:t>  </a:t>
            </a:r>
            <a:r>
              <a:rPr lang="ru-RU" b="1" dirty="0" err="1" smtClean="0"/>
              <a:t>ск</a:t>
            </a:r>
            <a:r>
              <a:rPr lang="ru-RU" b="1" dirty="0" smtClean="0"/>
              <a:t>(</a:t>
            </a:r>
            <a:r>
              <a:rPr lang="ru-RU" b="1" u="sng" dirty="0" smtClean="0"/>
              <a:t>А</a:t>
            </a:r>
            <a:r>
              <a:rPr lang="ru-RU" b="1" dirty="0" smtClean="0"/>
              <a:t>,О)</a:t>
            </a:r>
            <a:r>
              <a:rPr lang="ru-RU" b="1" dirty="0" err="1" smtClean="0"/>
              <a:t>ла</a:t>
            </a:r>
            <a:r>
              <a:rPr lang="ru-RU" b="1" dirty="0" smtClean="0"/>
              <a:t>,   м(</a:t>
            </a:r>
            <a:r>
              <a:rPr lang="ru-RU" b="1" u="sng" dirty="0" smtClean="0"/>
              <a:t>А</a:t>
            </a:r>
            <a:r>
              <a:rPr lang="ru-RU" b="1" dirty="0" smtClean="0"/>
              <a:t>,О)</a:t>
            </a:r>
            <a:r>
              <a:rPr lang="ru-RU" b="1" dirty="0" err="1" smtClean="0"/>
              <a:t>лыш</a:t>
            </a:r>
            <a:r>
              <a:rPr lang="ru-RU" b="1" dirty="0" smtClean="0"/>
              <a:t>.</a:t>
            </a:r>
            <a:endParaRPr lang="ru-RU" sz="2800" b="1" dirty="0" smtClean="0"/>
          </a:p>
          <a:p>
            <a:r>
              <a:rPr lang="ru-RU" sz="2800" dirty="0" smtClean="0"/>
              <a:t>Метод ЗСП поможет вам избежать ошибок, развить грамотность.</a:t>
            </a:r>
            <a:endParaRPr lang="ru-RU" sz="2800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Презентацию подготовила </a:t>
            </a:r>
            <a:r>
              <a:rPr lang="ru-RU" dirty="0" err="1" smtClean="0"/>
              <a:t>Кутергина</a:t>
            </a:r>
            <a:r>
              <a:rPr lang="ru-RU" dirty="0" smtClean="0"/>
              <a:t> Светлана Павловна, учитель русского языка и литературы коррекционной школы – интерната </a:t>
            </a:r>
            <a:r>
              <a:rPr lang="en-US" dirty="0" smtClean="0"/>
              <a:t>V</a:t>
            </a:r>
            <a:r>
              <a:rPr lang="ru-RU" dirty="0" smtClean="0"/>
              <a:t> вида г. Нолинска Кировской области.</a:t>
            </a:r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143512"/>
            <a:ext cx="8183880" cy="89363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Вставьте пропущенные буквы. В каком столбике это сделать проще? Почему?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ln>
            <a:solidFill>
              <a:srgbClr val="C00000"/>
            </a:solidFill>
          </a:ln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Проверяемые безударные гласные   в корне: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Б..р..</a:t>
            </a:r>
            <a:r>
              <a:rPr lang="ru-RU" dirty="0" err="1" smtClean="0"/>
              <a:t>датый</a:t>
            </a:r>
            <a:endParaRPr lang="ru-RU" dirty="0" smtClean="0"/>
          </a:p>
          <a:p>
            <a:pPr algn="ctr"/>
            <a:r>
              <a:rPr lang="ru-RU" dirty="0" smtClean="0"/>
              <a:t>л..</a:t>
            </a:r>
            <a:r>
              <a:rPr lang="ru-RU" dirty="0" err="1" smtClean="0"/>
              <a:t>дяной</a:t>
            </a:r>
            <a:endParaRPr lang="ru-RU" dirty="0" smtClean="0"/>
          </a:p>
          <a:p>
            <a:pPr algn="ctr"/>
            <a:r>
              <a:rPr lang="ru-RU" dirty="0" smtClean="0"/>
              <a:t>п..</a:t>
            </a:r>
            <a:r>
              <a:rPr lang="ru-RU" dirty="0" err="1" smtClean="0"/>
              <a:t>лезный</a:t>
            </a:r>
            <a:endParaRPr lang="ru-RU" dirty="0" smtClean="0"/>
          </a:p>
          <a:p>
            <a:pPr algn="ctr"/>
            <a:r>
              <a:rPr lang="ru-RU" dirty="0" smtClean="0"/>
              <a:t>под..рила </a:t>
            </a:r>
          </a:p>
          <a:p>
            <a:pPr algn="ctr"/>
            <a:r>
              <a:rPr lang="ru-RU" dirty="0" smtClean="0"/>
              <a:t>з..</a:t>
            </a:r>
            <a:r>
              <a:rPr lang="ru-RU" dirty="0" err="1" smtClean="0"/>
              <a:t>млетр</a:t>
            </a:r>
            <a:r>
              <a:rPr lang="ru-RU" dirty="0" smtClean="0"/>
              <a:t>..</a:t>
            </a:r>
            <a:r>
              <a:rPr lang="ru-RU" dirty="0" err="1" smtClean="0"/>
              <a:t>сение</a:t>
            </a:r>
            <a:endParaRPr lang="ru-RU" dirty="0" smtClean="0"/>
          </a:p>
          <a:p>
            <a:pPr algn="ctr"/>
            <a:r>
              <a:rPr lang="ru-RU" dirty="0" err="1" smtClean="0"/>
              <a:t>зап</a:t>
            </a:r>
            <a:r>
              <a:rPr lang="ru-RU" dirty="0" smtClean="0"/>
              <a:t>..</a:t>
            </a:r>
            <a:r>
              <a:rPr lang="ru-RU" dirty="0" err="1" smtClean="0"/>
              <a:t>х</a:t>
            </a:r>
            <a:endParaRPr lang="ru-RU" dirty="0" smtClean="0"/>
          </a:p>
          <a:p>
            <a:pPr algn="ctr"/>
            <a:r>
              <a:rPr lang="ru-RU" dirty="0" err="1" smtClean="0"/>
              <a:t>з</a:t>
            </a:r>
            <a:r>
              <a:rPr lang="ru-RU" dirty="0" smtClean="0"/>
              <a:t>..</a:t>
            </a:r>
            <a:r>
              <a:rPr lang="ru-RU" dirty="0" err="1" smtClean="0"/>
              <a:t>мородок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ln>
            <a:solidFill>
              <a:srgbClr val="C00000"/>
            </a:solidFill>
          </a:ln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Непроверяемые безударные гласные   в корне:</a:t>
            </a:r>
          </a:p>
          <a:p>
            <a:endParaRPr lang="ru-RU" dirty="0" smtClean="0"/>
          </a:p>
          <a:p>
            <a:pPr algn="ctr"/>
            <a:r>
              <a:rPr lang="ru-RU" dirty="0" smtClean="0"/>
              <a:t>Обл..ко</a:t>
            </a:r>
          </a:p>
          <a:p>
            <a:pPr algn="ctr"/>
            <a:r>
              <a:rPr lang="ru-RU" dirty="0" smtClean="0"/>
              <a:t>к..пуста</a:t>
            </a:r>
          </a:p>
          <a:p>
            <a:pPr algn="ctr"/>
            <a:r>
              <a:rPr lang="ru-RU" dirty="0" smtClean="0"/>
              <a:t>м..</a:t>
            </a:r>
            <a:r>
              <a:rPr lang="ru-RU" dirty="0" err="1" smtClean="0"/>
              <a:t>рковь</a:t>
            </a:r>
            <a:endParaRPr lang="ru-RU" dirty="0" smtClean="0"/>
          </a:p>
          <a:p>
            <a:pPr algn="ctr"/>
            <a:r>
              <a:rPr lang="ru-RU" dirty="0" smtClean="0"/>
              <a:t>к..</a:t>
            </a:r>
            <a:r>
              <a:rPr lang="ru-RU" dirty="0" err="1" smtClean="0"/>
              <a:t>питан</a:t>
            </a:r>
            <a:endParaRPr lang="ru-RU" dirty="0" smtClean="0"/>
          </a:p>
          <a:p>
            <a:pPr algn="ctr"/>
            <a:r>
              <a:rPr lang="ru-RU" dirty="0" smtClean="0"/>
              <a:t>к..</a:t>
            </a:r>
            <a:r>
              <a:rPr lang="ru-RU" dirty="0" err="1" smtClean="0"/>
              <a:t>мандир</a:t>
            </a:r>
            <a:endParaRPr lang="ru-RU" dirty="0" smtClean="0"/>
          </a:p>
          <a:p>
            <a:pPr algn="ctr"/>
            <a:r>
              <a:rPr lang="ru-RU" dirty="0" smtClean="0"/>
              <a:t>к..</a:t>
            </a:r>
            <a:r>
              <a:rPr lang="ru-RU" dirty="0" err="1" smtClean="0"/>
              <a:t>рабль</a:t>
            </a:r>
            <a:endParaRPr lang="ru-RU" dirty="0" smtClean="0"/>
          </a:p>
          <a:p>
            <a:pPr algn="ctr"/>
            <a:r>
              <a:rPr lang="ru-RU" dirty="0" smtClean="0"/>
              <a:t>м..трос</a:t>
            </a:r>
          </a:p>
          <a:p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143512"/>
            <a:ext cx="8183880" cy="89363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Землетрясение – земли - тряска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ln>
            <a:solidFill>
              <a:srgbClr val="C00000"/>
            </a:solidFill>
          </a:ln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Проверяемые безударные гласные   в корне: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Б</a:t>
            </a:r>
            <a:r>
              <a:rPr lang="ru-RU" dirty="0" smtClean="0">
                <a:solidFill>
                  <a:schemeClr val="accent1"/>
                </a:solidFill>
              </a:rPr>
              <a:t>о</a:t>
            </a:r>
            <a:r>
              <a:rPr lang="ru-RU" dirty="0" smtClean="0"/>
              <a:t>р</a:t>
            </a:r>
            <a:r>
              <a:rPr lang="ru-RU" dirty="0" smtClean="0">
                <a:solidFill>
                  <a:schemeClr val="accent1"/>
                </a:solidFill>
              </a:rPr>
              <a:t>о</a:t>
            </a:r>
            <a:r>
              <a:rPr lang="ru-RU" dirty="0" smtClean="0"/>
              <a:t>датый</a:t>
            </a:r>
          </a:p>
          <a:p>
            <a:pPr algn="ctr"/>
            <a:r>
              <a:rPr lang="ru-RU" dirty="0" smtClean="0"/>
              <a:t>л</a:t>
            </a:r>
            <a:r>
              <a:rPr lang="ru-RU" dirty="0" smtClean="0">
                <a:solidFill>
                  <a:schemeClr val="accent1"/>
                </a:solidFill>
              </a:rPr>
              <a:t>е</a:t>
            </a:r>
            <a:r>
              <a:rPr lang="ru-RU" dirty="0" smtClean="0"/>
              <a:t>дяной</a:t>
            </a:r>
          </a:p>
          <a:p>
            <a:pPr algn="ctr"/>
            <a:r>
              <a:rPr lang="ru-RU" dirty="0" smtClean="0"/>
              <a:t>п</a:t>
            </a:r>
            <a:r>
              <a:rPr lang="ru-RU" dirty="0" smtClean="0">
                <a:solidFill>
                  <a:schemeClr val="accent1"/>
                </a:solidFill>
              </a:rPr>
              <a:t>о</a:t>
            </a:r>
            <a:r>
              <a:rPr lang="ru-RU" dirty="0" smtClean="0"/>
              <a:t>лезный</a:t>
            </a:r>
          </a:p>
          <a:p>
            <a:pPr algn="ctr"/>
            <a:r>
              <a:rPr lang="ru-RU" dirty="0" smtClean="0"/>
              <a:t>под</a:t>
            </a:r>
            <a:r>
              <a:rPr lang="ru-RU" dirty="0" smtClean="0">
                <a:solidFill>
                  <a:schemeClr val="accent1"/>
                </a:solidFill>
              </a:rPr>
              <a:t>а</a:t>
            </a:r>
            <a:r>
              <a:rPr lang="ru-RU" dirty="0" smtClean="0"/>
              <a:t>рила </a:t>
            </a:r>
          </a:p>
          <a:p>
            <a:pPr algn="ctr"/>
            <a:r>
              <a:rPr lang="ru-RU" dirty="0" smtClean="0"/>
              <a:t>з</a:t>
            </a:r>
            <a:r>
              <a:rPr lang="ru-RU" dirty="0" smtClean="0">
                <a:solidFill>
                  <a:schemeClr val="accent1"/>
                </a:solidFill>
              </a:rPr>
              <a:t>е</a:t>
            </a:r>
            <a:r>
              <a:rPr lang="ru-RU" dirty="0" smtClean="0"/>
              <a:t>млетр</a:t>
            </a:r>
            <a:r>
              <a:rPr lang="ru-RU" dirty="0" smtClean="0">
                <a:solidFill>
                  <a:schemeClr val="accent1"/>
                </a:solidFill>
              </a:rPr>
              <a:t>я</a:t>
            </a:r>
            <a:r>
              <a:rPr lang="ru-RU" dirty="0" smtClean="0"/>
              <a:t>сение</a:t>
            </a:r>
          </a:p>
          <a:p>
            <a:pPr algn="ctr"/>
            <a:r>
              <a:rPr lang="ru-RU" dirty="0" smtClean="0"/>
              <a:t>зап</a:t>
            </a:r>
            <a:r>
              <a:rPr lang="ru-RU" dirty="0" smtClean="0">
                <a:solidFill>
                  <a:schemeClr val="accent1"/>
                </a:solidFill>
              </a:rPr>
              <a:t>а</a:t>
            </a:r>
            <a:r>
              <a:rPr lang="ru-RU" dirty="0" smtClean="0"/>
              <a:t>х</a:t>
            </a:r>
          </a:p>
          <a:p>
            <a:pPr algn="ctr"/>
            <a:r>
              <a:rPr lang="ru-RU" dirty="0" smtClean="0"/>
              <a:t>з</a:t>
            </a:r>
            <a:r>
              <a:rPr lang="ru-RU" dirty="0" smtClean="0">
                <a:solidFill>
                  <a:schemeClr val="accent1"/>
                </a:solidFill>
              </a:rPr>
              <a:t>и</a:t>
            </a:r>
            <a:r>
              <a:rPr lang="ru-RU" dirty="0" smtClean="0"/>
              <a:t>мородок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ln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Непроверяемые безударные гласные   в корне:</a:t>
            </a:r>
          </a:p>
          <a:p>
            <a:endParaRPr lang="ru-RU" dirty="0" smtClean="0"/>
          </a:p>
          <a:p>
            <a:pPr algn="ctr"/>
            <a:r>
              <a:rPr lang="ru-RU" dirty="0" smtClean="0"/>
              <a:t>Обл..ко</a:t>
            </a:r>
          </a:p>
          <a:p>
            <a:pPr algn="ctr"/>
            <a:r>
              <a:rPr lang="ru-RU" dirty="0" smtClean="0"/>
              <a:t>к..пуста</a:t>
            </a:r>
          </a:p>
          <a:p>
            <a:pPr algn="ctr"/>
            <a:r>
              <a:rPr lang="ru-RU" dirty="0" smtClean="0"/>
              <a:t>м..</a:t>
            </a:r>
            <a:r>
              <a:rPr lang="ru-RU" dirty="0" err="1" smtClean="0"/>
              <a:t>рковь</a:t>
            </a:r>
            <a:endParaRPr lang="ru-RU" dirty="0" smtClean="0"/>
          </a:p>
          <a:p>
            <a:pPr algn="ctr"/>
            <a:r>
              <a:rPr lang="ru-RU" dirty="0" smtClean="0"/>
              <a:t>к..</a:t>
            </a:r>
            <a:r>
              <a:rPr lang="ru-RU" dirty="0" err="1" smtClean="0"/>
              <a:t>питан</a:t>
            </a:r>
            <a:endParaRPr lang="ru-RU" dirty="0" smtClean="0"/>
          </a:p>
          <a:p>
            <a:pPr algn="ctr"/>
            <a:r>
              <a:rPr lang="ru-RU" dirty="0" smtClean="0"/>
              <a:t>к..</a:t>
            </a:r>
            <a:r>
              <a:rPr lang="ru-RU" dirty="0" err="1" smtClean="0"/>
              <a:t>мандир</a:t>
            </a:r>
            <a:endParaRPr lang="ru-RU" dirty="0" smtClean="0"/>
          </a:p>
          <a:p>
            <a:pPr algn="ctr"/>
            <a:r>
              <a:rPr lang="ru-RU" dirty="0" smtClean="0"/>
              <a:t>к..</a:t>
            </a:r>
            <a:r>
              <a:rPr lang="ru-RU" dirty="0" err="1" smtClean="0"/>
              <a:t>рабль</a:t>
            </a:r>
            <a:endParaRPr lang="ru-RU" dirty="0" smtClean="0"/>
          </a:p>
          <a:p>
            <a:pPr algn="ctr"/>
            <a:r>
              <a:rPr lang="ru-RU" dirty="0" smtClean="0"/>
              <a:t>м..трос</a:t>
            </a:r>
          </a:p>
          <a:p>
            <a:endParaRPr lang="ru-RU" dirty="0"/>
          </a:p>
        </p:txBody>
      </p:sp>
      <p:sp>
        <p:nvSpPr>
          <p:cNvPr id="23" name="Арка 22"/>
          <p:cNvSpPr/>
          <p:nvPr/>
        </p:nvSpPr>
        <p:spPr>
          <a:xfrm>
            <a:off x="1357290" y="5357826"/>
            <a:ext cx="1071570" cy="285752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Арка 23"/>
          <p:cNvSpPr/>
          <p:nvPr/>
        </p:nvSpPr>
        <p:spPr>
          <a:xfrm>
            <a:off x="2714612" y="5357826"/>
            <a:ext cx="785818" cy="285752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Арка 24"/>
          <p:cNvSpPr/>
          <p:nvPr/>
        </p:nvSpPr>
        <p:spPr>
          <a:xfrm>
            <a:off x="4857752" y="5357826"/>
            <a:ext cx="1000132" cy="285752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Арка 25"/>
          <p:cNvSpPr/>
          <p:nvPr/>
        </p:nvSpPr>
        <p:spPr>
          <a:xfrm>
            <a:off x="6500826" y="5357826"/>
            <a:ext cx="785818" cy="285752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7" name="Диагональная полоса 26"/>
          <p:cNvSpPr/>
          <p:nvPr/>
        </p:nvSpPr>
        <p:spPr>
          <a:xfrm>
            <a:off x="5286380" y="5500702"/>
            <a:ext cx="45719" cy="71438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Диагональная полоса 27"/>
          <p:cNvSpPr/>
          <p:nvPr/>
        </p:nvSpPr>
        <p:spPr>
          <a:xfrm>
            <a:off x="7072330" y="5500702"/>
            <a:ext cx="45719" cy="71438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Минус 28"/>
          <p:cNvSpPr/>
          <p:nvPr/>
        </p:nvSpPr>
        <p:spPr>
          <a:xfrm>
            <a:off x="1714480" y="6000768"/>
            <a:ext cx="142876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Минус 29"/>
          <p:cNvSpPr/>
          <p:nvPr/>
        </p:nvSpPr>
        <p:spPr>
          <a:xfrm>
            <a:off x="3143240" y="6000768"/>
            <a:ext cx="142876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Равно 30"/>
          <p:cNvSpPr/>
          <p:nvPr/>
        </p:nvSpPr>
        <p:spPr>
          <a:xfrm>
            <a:off x="5143504" y="6000768"/>
            <a:ext cx="142876" cy="45719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2" name="Равно 31"/>
          <p:cNvSpPr/>
          <p:nvPr/>
        </p:nvSpPr>
        <p:spPr>
          <a:xfrm>
            <a:off x="5143504" y="6143644"/>
            <a:ext cx="142876" cy="45719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3" name="Равно 32"/>
          <p:cNvSpPr/>
          <p:nvPr/>
        </p:nvSpPr>
        <p:spPr>
          <a:xfrm>
            <a:off x="6929454" y="6000768"/>
            <a:ext cx="214314" cy="45719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4" name="Равно 33"/>
          <p:cNvSpPr/>
          <p:nvPr/>
        </p:nvSpPr>
        <p:spPr>
          <a:xfrm>
            <a:off x="6929454" y="6143644"/>
            <a:ext cx="214314" cy="45719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143512"/>
            <a:ext cx="8183880" cy="89363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Что поможет вам узнать, правильно ли вы написали непроверяемую безударную гласную в корне?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ln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Проверяемые безударные гласные   в корне: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Б</a:t>
            </a:r>
            <a:r>
              <a:rPr lang="ru-RU" dirty="0" smtClean="0">
                <a:solidFill>
                  <a:schemeClr val="accent1"/>
                </a:solidFill>
              </a:rPr>
              <a:t>о</a:t>
            </a:r>
            <a:r>
              <a:rPr lang="ru-RU" dirty="0" smtClean="0"/>
              <a:t>р</a:t>
            </a:r>
            <a:r>
              <a:rPr lang="ru-RU" dirty="0" smtClean="0">
                <a:solidFill>
                  <a:schemeClr val="accent1"/>
                </a:solidFill>
              </a:rPr>
              <a:t>о</a:t>
            </a:r>
            <a:r>
              <a:rPr lang="ru-RU" dirty="0" smtClean="0"/>
              <a:t>датый</a:t>
            </a:r>
          </a:p>
          <a:p>
            <a:pPr algn="ctr"/>
            <a:r>
              <a:rPr lang="ru-RU" dirty="0" smtClean="0"/>
              <a:t>л</a:t>
            </a:r>
            <a:r>
              <a:rPr lang="ru-RU" dirty="0" smtClean="0">
                <a:solidFill>
                  <a:schemeClr val="accent1"/>
                </a:solidFill>
              </a:rPr>
              <a:t>е</a:t>
            </a:r>
            <a:r>
              <a:rPr lang="ru-RU" dirty="0" smtClean="0"/>
              <a:t>дяной</a:t>
            </a:r>
          </a:p>
          <a:p>
            <a:pPr algn="ctr"/>
            <a:r>
              <a:rPr lang="ru-RU" dirty="0" smtClean="0"/>
              <a:t>п</a:t>
            </a:r>
            <a:r>
              <a:rPr lang="ru-RU" dirty="0" smtClean="0">
                <a:solidFill>
                  <a:schemeClr val="accent1"/>
                </a:solidFill>
              </a:rPr>
              <a:t>о</a:t>
            </a:r>
            <a:r>
              <a:rPr lang="ru-RU" dirty="0" smtClean="0"/>
              <a:t>лезный</a:t>
            </a:r>
          </a:p>
          <a:p>
            <a:pPr algn="ctr"/>
            <a:r>
              <a:rPr lang="ru-RU" dirty="0" smtClean="0"/>
              <a:t>под</a:t>
            </a:r>
            <a:r>
              <a:rPr lang="ru-RU" dirty="0" smtClean="0">
                <a:solidFill>
                  <a:schemeClr val="accent1"/>
                </a:solidFill>
              </a:rPr>
              <a:t>а</a:t>
            </a:r>
            <a:r>
              <a:rPr lang="ru-RU" dirty="0" smtClean="0"/>
              <a:t>рила </a:t>
            </a:r>
          </a:p>
          <a:p>
            <a:pPr algn="ctr"/>
            <a:r>
              <a:rPr lang="ru-RU" dirty="0" smtClean="0"/>
              <a:t>з</a:t>
            </a:r>
            <a:r>
              <a:rPr lang="ru-RU" dirty="0" smtClean="0">
                <a:solidFill>
                  <a:schemeClr val="accent1"/>
                </a:solidFill>
              </a:rPr>
              <a:t>е</a:t>
            </a:r>
            <a:r>
              <a:rPr lang="ru-RU" dirty="0" smtClean="0"/>
              <a:t>млетр</a:t>
            </a:r>
            <a:r>
              <a:rPr lang="ru-RU" dirty="0" smtClean="0">
                <a:solidFill>
                  <a:schemeClr val="accent1"/>
                </a:solidFill>
              </a:rPr>
              <a:t>я</a:t>
            </a:r>
            <a:r>
              <a:rPr lang="ru-RU" dirty="0" smtClean="0"/>
              <a:t>сение</a:t>
            </a:r>
          </a:p>
          <a:p>
            <a:pPr algn="ctr"/>
            <a:r>
              <a:rPr lang="ru-RU" dirty="0" smtClean="0"/>
              <a:t>зап</a:t>
            </a:r>
            <a:r>
              <a:rPr lang="ru-RU" dirty="0" smtClean="0">
                <a:solidFill>
                  <a:schemeClr val="accent1"/>
                </a:solidFill>
              </a:rPr>
              <a:t>а</a:t>
            </a:r>
            <a:r>
              <a:rPr lang="ru-RU" dirty="0" smtClean="0"/>
              <a:t>х</a:t>
            </a:r>
          </a:p>
          <a:p>
            <a:pPr algn="ctr"/>
            <a:r>
              <a:rPr lang="ru-RU" dirty="0" smtClean="0"/>
              <a:t>з</a:t>
            </a:r>
            <a:r>
              <a:rPr lang="ru-RU" dirty="0" smtClean="0">
                <a:solidFill>
                  <a:schemeClr val="accent1"/>
                </a:solidFill>
              </a:rPr>
              <a:t>и</a:t>
            </a:r>
            <a:r>
              <a:rPr lang="ru-RU" dirty="0" smtClean="0"/>
              <a:t>мородок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ln>
            <a:solidFill>
              <a:srgbClr val="C00000"/>
            </a:solidFill>
          </a:ln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Непроверяемые безударные гласные   в корне:</a:t>
            </a:r>
          </a:p>
          <a:p>
            <a:endParaRPr lang="ru-RU" dirty="0" smtClean="0"/>
          </a:p>
          <a:p>
            <a:pPr algn="ctr"/>
            <a:r>
              <a:rPr lang="ru-RU" dirty="0" smtClean="0"/>
              <a:t>Обл</a:t>
            </a:r>
            <a:r>
              <a:rPr lang="ru-RU" dirty="0" smtClean="0">
                <a:solidFill>
                  <a:schemeClr val="accent1"/>
                </a:solidFill>
              </a:rPr>
              <a:t>а</a:t>
            </a:r>
            <a:r>
              <a:rPr lang="ru-RU" dirty="0" smtClean="0"/>
              <a:t>ко</a:t>
            </a:r>
          </a:p>
          <a:p>
            <a:pPr algn="ctr"/>
            <a:r>
              <a:rPr lang="ru-RU" dirty="0" smtClean="0"/>
              <a:t>к</a:t>
            </a:r>
            <a:r>
              <a:rPr lang="ru-RU" dirty="0" smtClean="0">
                <a:solidFill>
                  <a:schemeClr val="accent1"/>
                </a:solidFill>
              </a:rPr>
              <a:t>а</a:t>
            </a:r>
            <a:r>
              <a:rPr lang="ru-RU" dirty="0" smtClean="0"/>
              <a:t>пуста</a:t>
            </a:r>
          </a:p>
          <a:p>
            <a:pPr algn="ctr"/>
            <a:r>
              <a:rPr lang="ru-RU" dirty="0" smtClean="0"/>
              <a:t>м</a:t>
            </a:r>
            <a:r>
              <a:rPr lang="ru-RU" dirty="0" smtClean="0">
                <a:solidFill>
                  <a:schemeClr val="accent1"/>
                </a:solidFill>
              </a:rPr>
              <a:t>о</a:t>
            </a:r>
            <a:r>
              <a:rPr lang="ru-RU" dirty="0" smtClean="0"/>
              <a:t>рковь</a:t>
            </a:r>
          </a:p>
          <a:p>
            <a:pPr algn="ctr"/>
            <a:r>
              <a:rPr lang="ru-RU" dirty="0" smtClean="0"/>
              <a:t>к</a:t>
            </a:r>
            <a:r>
              <a:rPr lang="ru-RU" dirty="0" smtClean="0">
                <a:solidFill>
                  <a:schemeClr val="accent1"/>
                </a:solidFill>
              </a:rPr>
              <a:t>а</a:t>
            </a:r>
            <a:r>
              <a:rPr lang="ru-RU" dirty="0" smtClean="0"/>
              <a:t>питан</a:t>
            </a:r>
          </a:p>
          <a:p>
            <a:pPr algn="ctr"/>
            <a:r>
              <a:rPr lang="ru-RU" dirty="0" smtClean="0"/>
              <a:t>к</a:t>
            </a:r>
            <a:r>
              <a:rPr lang="ru-RU" dirty="0" smtClean="0">
                <a:solidFill>
                  <a:schemeClr val="accent1"/>
                </a:solidFill>
              </a:rPr>
              <a:t>о</a:t>
            </a:r>
            <a:r>
              <a:rPr lang="ru-RU" dirty="0" smtClean="0"/>
              <a:t>мандир</a:t>
            </a:r>
          </a:p>
          <a:p>
            <a:pPr algn="ctr"/>
            <a:r>
              <a:rPr lang="ru-RU" dirty="0" smtClean="0"/>
              <a:t>к</a:t>
            </a:r>
            <a:r>
              <a:rPr lang="ru-RU" dirty="0" smtClean="0">
                <a:solidFill>
                  <a:schemeClr val="accent1"/>
                </a:solidFill>
              </a:rPr>
              <a:t>о</a:t>
            </a:r>
            <a:r>
              <a:rPr lang="ru-RU" dirty="0" smtClean="0"/>
              <a:t>рабль</a:t>
            </a:r>
          </a:p>
          <a:p>
            <a:pPr algn="ctr"/>
            <a:r>
              <a:rPr lang="ru-RU" dirty="0" smtClean="0"/>
              <a:t>м</a:t>
            </a:r>
            <a:r>
              <a:rPr lang="ru-RU" dirty="0" smtClean="0">
                <a:solidFill>
                  <a:schemeClr val="accent1"/>
                </a:solidFill>
              </a:rPr>
              <a:t>а</a:t>
            </a:r>
            <a:r>
              <a:rPr lang="ru-RU" dirty="0" smtClean="0"/>
              <a:t>трос</a:t>
            </a:r>
          </a:p>
          <a:p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857892"/>
            <a:ext cx="8258204" cy="179258"/>
          </a:xfrm>
        </p:spPr>
        <p:txBody>
          <a:bodyPr>
            <a:normAutofit fontScale="90000"/>
          </a:bodyPr>
          <a:lstStyle/>
          <a:p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530352"/>
            <a:ext cx="3946238" cy="5256102"/>
          </a:xfrm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Б</a:t>
            </a:r>
            <a:r>
              <a:rPr lang="ru-RU" b="1" dirty="0" smtClean="0"/>
              <a:t>о</a:t>
            </a:r>
            <a:r>
              <a:rPr lang="ru-RU" dirty="0" smtClean="0"/>
              <a:t>р</a:t>
            </a:r>
            <a:r>
              <a:rPr lang="ru-RU" b="1" dirty="0" smtClean="0"/>
              <a:t>о</a:t>
            </a:r>
            <a:r>
              <a:rPr lang="ru-RU" dirty="0" smtClean="0"/>
              <a:t>датый – б</a:t>
            </a:r>
            <a:r>
              <a:rPr lang="ru-RU" b="1" dirty="0" smtClean="0"/>
              <a:t>о</a:t>
            </a:r>
            <a:r>
              <a:rPr lang="ru-RU" dirty="0" smtClean="0"/>
              <a:t>роды, </a:t>
            </a:r>
          </a:p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dirty="0" smtClean="0"/>
              <a:t>                                бор</a:t>
            </a:r>
            <a:r>
              <a:rPr lang="ru-RU" b="1" dirty="0" smtClean="0"/>
              <a:t>о</a:t>
            </a:r>
            <a:r>
              <a:rPr lang="ru-RU" dirty="0" smtClean="0"/>
              <a:t>дка.</a:t>
            </a: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Проверить просто: </a:t>
            </a:r>
          </a:p>
          <a:p>
            <a:pPr algn="ctr">
              <a:buNone/>
            </a:pPr>
            <a:r>
              <a:rPr lang="ru-RU" dirty="0" smtClean="0"/>
              <a:t>надо подобрать однокоренное слово так, чтобы безударная гласная стала ударной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4876" y="530352"/>
            <a:ext cx="3972404" cy="5256102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Обл</a:t>
            </a:r>
            <a:r>
              <a:rPr lang="ru-RU" b="1" dirty="0" smtClean="0"/>
              <a:t>а</a:t>
            </a:r>
            <a:r>
              <a:rPr lang="ru-RU" dirty="0" smtClean="0"/>
              <a:t>ко, обл</a:t>
            </a:r>
            <a:r>
              <a:rPr lang="ru-RU" b="1" dirty="0" smtClean="0"/>
              <a:t>а</a:t>
            </a:r>
            <a:r>
              <a:rPr lang="ru-RU" dirty="0" smtClean="0"/>
              <a:t>чный,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обл</a:t>
            </a:r>
            <a:r>
              <a:rPr lang="ru-RU" b="1" dirty="0" smtClean="0"/>
              <a:t>а</a:t>
            </a:r>
            <a:r>
              <a:rPr lang="ru-RU" dirty="0" smtClean="0"/>
              <a:t>чность</a:t>
            </a: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Подобрать проверочное слово невозможно</a:t>
            </a:r>
          </a:p>
          <a:p>
            <a:pPr algn="ctr">
              <a:buNone/>
            </a:pPr>
            <a:r>
              <a:rPr lang="ru-RU" dirty="0" smtClean="0"/>
              <a:t>надо посмотреть в орфографическом  словаре.</a:t>
            </a:r>
            <a:endParaRPr lang="ru-RU" dirty="0"/>
          </a:p>
        </p:txBody>
      </p:sp>
      <p:sp>
        <p:nvSpPr>
          <p:cNvPr id="7" name="Арка 6"/>
          <p:cNvSpPr/>
          <p:nvPr/>
        </p:nvSpPr>
        <p:spPr>
          <a:xfrm>
            <a:off x="2928926" y="857232"/>
            <a:ext cx="928694" cy="428628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Арка 8"/>
          <p:cNvSpPr/>
          <p:nvPr/>
        </p:nvSpPr>
        <p:spPr>
          <a:xfrm>
            <a:off x="928662" y="857232"/>
            <a:ext cx="928694" cy="428628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Арка 9"/>
          <p:cNvSpPr/>
          <p:nvPr/>
        </p:nvSpPr>
        <p:spPr>
          <a:xfrm>
            <a:off x="3000364" y="1714488"/>
            <a:ext cx="928694" cy="428628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Диагональная полоса 10"/>
          <p:cNvSpPr/>
          <p:nvPr/>
        </p:nvSpPr>
        <p:spPr>
          <a:xfrm>
            <a:off x="1928794" y="857232"/>
            <a:ext cx="71438" cy="214314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Диагональная полоса 11"/>
          <p:cNvSpPr/>
          <p:nvPr/>
        </p:nvSpPr>
        <p:spPr>
          <a:xfrm>
            <a:off x="3286116" y="1000108"/>
            <a:ext cx="71438" cy="214314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Диагональная полоса 12"/>
          <p:cNvSpPr/>
          <p:nvPr/>
        </p:nvSpPr>
        <p:spPr>
          <a:xfrm>
            <a:off x="3643306" y="1928802"/>
            <a:ext cx="45719" cy="142876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Минус 14"/>
          <p:cNvSpPr/>
          <p:nvPr/>
        </p:nvSpPr>
        <p:spPr>
          <a:xfrm>
            <a:off x="1142976" y="1500174"/>
            <a:ext cx="142876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Минус 15"/>
          <p:cNvSpPr/>
          <p:nvPr/>
        </p:nvSpPr>
        <p:spPr>
          <a:xfrm>
            <a:off x="1500166" y="1500174"/>
            <a:ext cx="142876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 18"/>
          <p:cNvSpPr/>
          <p:nvPr/>
        </p:nvSpPr>
        <p:spPr>
          <a:xfrm>
            <a:off x="3500430" y="2357430"/>
            <a:ext cx="214314" cy="45719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Равно 19"/>
          <p:cNvSpPr/>
          <p:nvPr/>
        </p:nvSpPr>
        <p:spPr>
          <a:xfrm>
            <a:off x="3500430" y="2500306"/>
            <a:ext cx="214314" cy="45719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Минус 20"/>
          <p:cNvSpPr/>
          <p:nvPr/>
        </p:nvSpPr>
        <p:spPr>
          <a:xfrm>
            <a:off x="3143240" y="1500174"/>
            <a:ext cx="214314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Минус 21"/>
          <p:cNvSpPr/>
          <p:nvPr/>
        </p:nvSpPr>
        <p:spPr>
          <a:xfrm>
            <a:off x="3143240" y="1643050"/>
            <a:ext cx="214314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Диагональная полоса 25"/>
          <p:cNvSpPr/>
          <p:nvPr/>
        </p:nvSpPr>
        <p:spPr>
          <a:xfrm>
            <a:off x="5286380" y="857232"/>
            <a:ext cx="71438" cy="214314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7" name="Диагональная полоса 26"/>
          <p:cNvSpPr/>
          <p:nvPr/>
        </p:nvSpPr>
        <p:spPr>
          <a:xfrm>
            <a:off x="6500826" y="857232"/>
            <a:ext cx="71438" cy="214314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Диагональная полоса 27"/>
          <p:cNvSpPr/>
          <p:nvPr/>
        </p:nvSpPr>
        <p:spPr>
          <a:xfrm>
            <a:off x="5357818" y="1785926"/>
            <a:ext cx="45719" cy="214314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Минус 28"/>
          <p:cNvSpPr/>
          <p:nvPr/>
        </p:nvSpPr>
        <p:spPr>
          <a:xfrm>
            <a:off x="5715008" y="1500174"/>
            <a:ext cx="214314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Умножение 29"/>
          <p:cNvSpPr/>
          <p:nvPr/>
        </p:nvSpPr>
        <p:spPr>
          <a:xfrm>
            <a:off x="6858016" y="1500174"/>
            <a:ext cx="285752" cy="45719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Минус 30"/>
          <p:cNvSpPr/>
          <p:nvPr/>
        </p:nvSpPr>
        <p:spPr>
          <a:xfrm>
            <a:off x="5786446" y="2357430"/>
            <a:ext cx="214314" cy="7143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50" name="Cloud"/>
          <p:cNvSpPr>
            <a:spLocks noChangeAspect="1" noEditPoints="1" noChangeArrowheads="1"/>
          </p:cNvSpPr>
          <p:nvPr/>
        </p:nvSpPr>
        <p:spPr bwMode="auto">
          <a:xfrm rot="21265789">
            <a:off x="7049720" y="1719057"/>
            <a:ext cx="1618858" cy="108486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Picture 2" descr="C:\Program Files\Microsoft Office\MEDIA\CAGCAT10\j0183290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785926"/>
            <a:ext cx="1723644" cy="1848917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643578"/>
            <a:ext cx="8186766" cy="391462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Что же вам поможет?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30352"/>
            <a:ext cx="8186766" cy="497035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Comic Sans MS" pitchFamily="66" charset="0"/>
              </a:rPr>
              <a:t>Легко ли вы запоминаете           написание словарных слов?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chemeClr val="accent1"/>
                </a:solidFill>
                <a:latin typeface="Comic Sans MS" pitchFamily="66" charset="0"/>
              </a:rPr>
              <a:t>Не всегда !</a:t>
            </a:r>
          </a:p>
          <a:p>
            <a:r>
              <a:rPr lang="ru-RU" sz="3600" dirty="0" smtClean="0">
                <a:latin typeface="Comic Sans MS" pitchFamily="66" charset="0"/>
              </a:rPr>
              <a:t>Что вам мешает запомнить?</a:t>
            </a:r>
          </a:p>
          <a:p>
            <a:pPr>
              <a:buNone/>
            </a:pPr>
            <a:endParaRPr lang="ru-RU" sz="3600" dirty="0" smtClean="0">
              <a:latin typeface="Comic Sans MS" pitchFamily="66" charset="0"/>
            </a:endParaRPr>
          </a:p>
          <a:p>
            <a:r>
              <a:rPr lang="ru-RU" sz="3600" dirty="0" smtClean="0">
                <a:latin typeface="Comic Sans MS" pitchFamily="66" charset="0"/>
              </a:rPr>
              <a:t>Вы не понимаете, почему, к примеру, в слове </a:t>
            </a:r>
            <a:r>
              <a:rPr lang="ru-RU" sz="3600" b="1" dirty="0" smtClean="0">
                <a:latin typeface="Comic Sans MS" pitchFamily="66" charset="0"/>
              </a:rPr>
              <a:t>ОБЛ</a:t>
            </a:r>
            <a:r>
              <a:rPr lang="ru-RU" sz="3600" b="1" dirty="0" smtClean="0">
                <a:solidFill>
                  <a:schemeClr val="accent1"/>
                </a:solidFill>
                <a:latin typeface="Comic Sans MS" pitchFamily="66" charset="0"/>
              </a:rPr>
              <a:t>А</a:t>
            </a:r>
            <a:r>
              <a:rPr lang="ru-RU" sz="3600" b="1" dirty="0" smtClean="0">
                <a:latin typeface="Comic Sans MS" pitchFamily="66" charset="0"/>
              </a:rPr>
              <a:t>КО</a:t>
            </a:r>
            <a:r>
              <a:rPr lang="ru-RU" sz="3600" dirty="0" smtClean="0">
                <a:latin typeface="Comic Sans MS" pitchFamily="66" charset="0"/>
              </a:rPr>
              <a:t> во втором слоге пишется </a:t>
            </a:r>
            <a:r>
              <a:rPr lang="ru-RU" sz="3600" b="1" dirty="0" smtClean="0">
                <a:solidFill>
                  <a:schemeClr val="accent1"/>
                </a:solidFill>
                <a:latin typeface="Comic Sans MS" pitchFamily="66" charset="0"/>
              </a:rPr>
              <a:t>А</a:t>
            </a:r>
            <a:r>
              <a:rPr lang="ru-RU" sz="3600" dirty="0" smtClean="0">
                <a:latin typeface="Comic Sans MS" pitchFamily="66" charset="0"/>
              </a:rPr>
              <a:t>, а не </a:t>
            </a:r>
            <a:r>
              <a:rPr lang="ru-RU" sz="3600" b="1" dirty="0" smtClean="0">
                <a:solidFill>
                  <a:schemeClr val="accent1"/>
                </a:solidFill>
                <a:latin typeface="Comic Sans MS" pitchFamily="66" charset="0"/>
              </a:rPr>
              <a:t>О</a:t>
            </a:r>
            <a:r>
              <a:rPr lang="ru-RU" sz="3600" dirty="0" smtClean="0">
                <a:latin typeface="Comic Sans MS" pitchFamily="66" charset="0"/>
              </a:rPr>
              <a:t>.</a:t>
            </a:r>
          </a:p>
          <a:p>
            <a:pPr>
              <a:buNone/>
            </a:pPr>
            <a:endParaRPr lang="ru-RU" sz="36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876"/>
            <a:ext cx="8186766" cy="2463164"/>
          </a:xfrm>
        </p:spPr>
        <p:txBody>
          <a:bodyPr>
            <a:normAutofit/>
          </a:bodyPr>
          <a:lstStyle/>
          <a:p>
            <a:pPr algn="ctr"/>
            <a:r>
              <a:rPr lang="ru-RU" sz="3200" b="0" dirty="0" smtClean="0"/>
              <a:t>Будем использовать                                          </a:t>
            </a:r>
            <a:r>
              <a:rPr lang="ru-RU" sz="3200" dirty="0" smtClean="0"/>
              <a:t>толковый</a:t>
            </a:r>
            <a:r>
              <a:rPr lang="ru-RU" sz="3200" b="0" dirty="0" smtClean="0"/>
              <a:t>,        </a:t>
            </a:r>
            <a:r>
              <a:rPr lang="ru-RU" sz="3200" dirty="0" smtClean="0"/>
              <a:t>этимологический    и словообразовательный  словари</a:t>
            </a:r>
            <a:r>
              <a:rPr lang="ru-RU" sz="3200" b="0" dirty="0" smtClean="0"/>
              <a:t>.</a:t>
            </a:r>
            <a:endParaRPr lang="ru-RU" sz="3200" b="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00042"/>
            <a:ext cx="8183880" cy="307183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Орфографический словарь </a:t>
            </a:r>
            <a:r>
              <a:rPr lang="ru-RU" dirty="0" smtClean="0"/>
              <a:t>лишь </a:t>
            </a:r>
            <a:r>
              <a:rPr lang="ru-RU" b="1" dirty="0" smtClean="0"/>
              <a:t>даёт сведения</a:t>
            </a:r>
            <a:r>
              <a:rPr lang="ru-RU" dirty="0" smtClean="0"/>
              <a:t>, как писать то или иное слово, но </a:t>
            </a:r>
          </a:p>
          <a:p>
            <a:pPr algn="ctr">
              <a:buNone/>
            </a:pPr>
            <a:r>
              <a:rPr lang="ru-RU" dirty="0" smtClean="0"/>
              <a:t>    </a:t>
            </a:r>
            <a:r>
              <a:rPr lang="ru-RU" b="1" dirty="0" smtClean="0"/>
              <a:t>не объясняет </a:t>
            </a:r>
            <a:r>
              <a:rPr lang="ru-RU" dirty="0" smtClean="0"/>
              <a:t>само написание.</a:t>
            </a:r>
          </a:p>
          <a:p>
            <a:pPr algn="ctr">
              <a:buNone/>
            </a:pPr>
            <a:r>
              <a:rPr lang="ru-RU" sz="4000" b="1" dirty="0" smtClean="0"/>
              <a:t>Поможет метод ЗСП </a:t>
            </a:r>
            <a:r>
              <a:rPr lang="ru-RU" dirty="0" smtClean="0"/>
              <a:t>(определение </a:t>
            </a:r>
            <a:r>
              <a:rPr lang="ru-RU" b="1" dirty="0" smtClean="0"/>
              <a:t>значения</a:t>
            </a:r>
            <a:r>
              <a:rPr lang="ru-RU" dirty="0" smtClean="0"/>
              <a:t>, </a:t>
            </a:r>
            <a:r>
              <a:rPr lang="ru-RU" b="1" dirty="0" smtClean="0"/>
              <a:t>структуры</a:t>
            </a:r>
            <a:r>
              <a:rPr lang="ru-RU" dirty="0" smtClean="0"/>
              <a:t> слова, особенностей употребления в речи, </a:t>
            </a:r>
            <a:r>
              <a:rPr lang="ru-RU" b="1" dirty="0" smtClean="0"/>
              <a:t>запоминание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1027" name="Picture 3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429000"/>
            <a:ext cx="1100023" cy="180502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143380"/>
            <a:ext cx="8258204" cy="189166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Используйте толковый словарь, а также этимологический словарь.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530352"/>
            <a:ext cx="8115328" cy="3541590"/>
          </a:xfrm>
        </p:spPr>
        <p:txBody>
          <a:bodyPr/>
          <a:lstStyle/>
          <a:p>
            <a:pPr algn="ctr"/>
            <a:r>
              <a:rPr lang="ru-RU" sz="6000" dirty="0" smtClean="0"/>
              <a:t>1</a:t>
            </a:r>
            <a:r>
              <a:rPr lang="ru-RU" sz="6600" dirty="0" smtClean="0"/>
              <a:t>. </a:t>
            </a:r>
            <a:r>
              <a:rPr lang="ru-RU" sz="6000" dirty="0" smtClean="0"/>
              <a:t>Лексическое </a:t>
            </a:r>
            <a:r>
              <a:rPr lang="ru-RU" sz="6000" b="1" dirty="0" smtClean="0"/>
              <a:t>значение</a:t>
            </a:r>
            <a:r>
              <a:rPr lang="ru-RU" sz="6000" dirty="0" smtClean="0"/>
              <a:t> слова </a:t>
            </a:r>
            <a:r>
              <a:rPr lang="ru-RU" sz="6600" dirty="0" smtClean="0"/>
              <a:t>- </a:t>
            </a:r>
          </a:p>
          <a:p>
            <a:pPr algn="ctr">
              <a:buNone/>
            </a:pPr>
            <a:r>
              <a:rPr lang="ru-RU" sz="6600" dirty="0" smtClean="0"/>
              <a:t> </a:t>
            </a:r>
            <a:r>
              <a:rPr lang="ru-RU" sz="3600" dirty="0" smtClean="0"/>
              <a:t>то, что слово обозначает.</a:t>
            </a:r>
            <a:endParaRPr lang="ru-RU" sz="3600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572</TotalTime>
  <Words>668</Words>
  <Application>Microsoft Office PowerPoint</Application>
  <PresentationFormat>Экран (4:3)</PresentationFormat>
  <Paragraphs>147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Аспект</vt:lpstr>
      <vt:lpstr>Метод ЗСП</vt:lpstr>
      <vt:lpstr>  ЗСП – значение,            структура,         запоминание. </vt:lpstr>
      <vt:lpstr>Вставьте пропущенные буквы. В каком столбике это сделать проще? Почему?</vt:lpstr>
      <vt:lpstr>Землетрясение – земли - тряска</vt:lpstr>
      <vt:lpstr>Что поможет вам узнать, правильно ли вы написали непроверяемую безударную гласную в корне?</vt:lpstr>
      <vt:lpstr>Слайд 6</vt:lpstr>
      <vt:lpstr>Что же вам поможет?</vt:lpstr>
      <vt:lpstr>Будем использовать                                          толковый,        этимологический    и словообразовательный  словари.</vt:lpstr>
      <vt:lpstr>Используйте толковый словарь, а также этимологический словарь.</vt:lpstr>
      <vt:lpstr>Упражнение -упражняться. Почему же  в корне А ?  </vt:lpstr>
      <vt:lpstr>Упражнение - праздный</vt:lpstr>
      <vt:lpstr>Родственные слова: упражняться, упражненьице.</vt:lpstr>
      <vt:lpstr>Слайд 13</vt:lpstr>
      <vt:lpstr>Составить словосочетания, предложения, микротекст     (2-3 предложения).</vt:lpstr>
      <vt:lpstr>Слайд 15</vt:lpstr>
      <vt:lpstr>Разделитесь на 3 команды, распределите вопросы (каждой команде по одному вопросу). Дерзайте!</vt:lpstr>
      <vt:lpstr>Слайд 17</vt:lpstr>
      <vt:lpstr>Работайте со словарями.</vt:lpstr>
      <vt:lpstr>При выполнении задания учтите, что слово ПОЛОТЁР образовано методом сложения основ.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 ЗСП</dc:title>
  <cp:lastModifiedBy>1</cp:lastModifiedBy>
  <cp:revision>69</cp:revision>
  <dcterms:modified xsi:type="dcterms:W3CDTF">2017-01-13T16:00:23Z</dcterms:modified>
</cp:coreProperties>
</file>