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57" r:id="rId6"/>
    <p:sldId id="260" r:id="rId7"/>
    <p:sldId id="263" r:id="rId8"/>
    <p:sldId id="261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CC00FF"/>
    <a:srgbClr val="FF0066"/>
    <a:srgbClr val="99FF66"/>
    <a:srgbClr val="33CC33"/>
    <a:srgbClr val="CC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45DF7-4992-4E35-812B-5414634877C3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63AC7-C73D-4FC7-AFFA-EF920238D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8969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45DF7-4992-4E35-812B-5414634877C3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63AC7-C73D-4FC7-AFFA-EF920238D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44202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45DF7-4992-4E35-812B-5414634877C3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63AC7-C73D-4FC7-AFFA-EF920238D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8293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45DF7-4992-4E35-812B-5414634877C3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63AC7-C73D-4FC7-AFFA-EF920238D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9206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45DF7-4992-4E35-812B-5414634877C3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63AC7-C73D-4FC7-AFFA-EF920238D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79175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45DF7-4992-4E35-812B-5414634877C3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63AC7-C73D-4FC7-AFFA-EF920238D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58570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45DF7-4992-4E35-812B-5414634877C3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63AC7-C73D-4FC7-AFFA-EF920238D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95762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45DF7-4992-4E35-812B-5414634877C3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63AC7-C73D-4FC7-AFFA-EF920238D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1031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45DF7-4992-4E35-812B-5414634877C3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63AC7-C73D-4FC7-AFFA-EF920238D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23184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45DF7-4992-4E35-812B-5414634877C3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63AC7-C73D-4FC7-AFFA-EF920238D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43564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45DF7-4992-4E35-812B-5414634877C3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63AC7-C73D-4FC7-AFFA-EF920238D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73797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45DF7-4992-4E35-812B-5414634877C3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63AC7-C73D-4FC7-AFFA-EF920238D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3670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6716"/>
            <a:ext cx="9248646" cy="694082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475656" y="381382"/>
            <a:ext cx="6857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214678" y="4500570"/>
            <a:ext cx="55721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Выполнила ученица  4  класса :  </a:t>
            </a:r>
            <a:r>
              <a:rPr lang="ru-RU" sz="2800" i="1" dirty="0" err="1" smtClean="0"/>
              <a:t>Пахунова</a:t>
            </a:r>
            <a:r>
              <a:rPr lang="ru-RU" sz="2800" i="1" dirty="0" smtClean="0"/>
              <a:t>  Татьяна                                                 </a:t>
            </a:r>
          </a:p>
          <a:p>
            <a:r>
              <a:rPr lang="ru-RU" sz="2800" i="1" dirty="0" smtClean="0"/>
              <a:t>Классный  руководитель:  </a:t>
            </a:r>
            <a:r>
              <a:rPr lang="ru-RU" sz="2800" i="1" dirty="0" err="1" smtClean="0"/>
              <a:t>Шеманихина</a:t>
            </a:r>
            <a:r>
              <a:rPr lang="ru-RU" sz="2800" i="1" dirty="0"/>
              <a:t> </a:t>
            </a:r>
            <a:r>
              <a:rPr lang="ru-RU" sz="2800" i="1" dirty="0" smtClean="0"/>
              <a:t> С.В</a:t>
            </a:r>
            <a:r>
              <a:rPr lang="ru-RU" i="1" dirty="0" smtClean="0"/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357166"/>
            <a:ext cx="70723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Полх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–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Майданская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средняя школа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»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1285860"/>
            <a:ext cx="821537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Конкурс « Моя профессиональная карьера»</a:t>
            </a:r>
          </a:p>
          <a:p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Номинация « Творческие работы»</a:t>
            </a:r>
          </a:p>
          <a:p>
            <a:endParaRPr lang="ru-RU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4800" b="1" dirty="0" smtClean="0">
                <a:solidFill>
                  <a:srgbClr val="6600FF"/>
                </a:solidFill>
                <a:effectLst/>
                <a:latin typeface="Monotype Corsiva" pitchFamily="66" charset="0"/>
                <a:cs typeface="Times New Roman" pitchFamily="18" charset="0"/>
              </a:rPr>
              <a:t>Презентация </a:t>
            </a:r>
          </a:p>
          <a:p>
            <a:pPr algn="ctr"/>
            <a:r>
              <a:rPr lang="ru-RU" sz="4800" b="1" dirty="0" smtClean="0">
                <a:solidFill>
                  <a:srgbClr val="6600FF"/>
                </a:solidFill>
                <a:effectLst/>
                <a:latin typeface="Monotype Corsiva" pitchFamily="66" charset="0"/>
                <a:cs typeface="Times New Roman" pitchFamily="18" charset="0"/>
              </a:rPr>
              <a:t>«</a:t>
            </a:r>
            <a:r>
              <a:rPr lang="ru-RU" sz="4800" b="1" dirty="0" smtClean="0">
                <a:solidFill>
                  <a:srgbClr val="6600FF"/>
                </a:solidFill>
                <a:effectLst/>
                <a:latin typeface="Monotype Corsiva" pitchFamily="66" charset="0"/>
              </a:rPr>
              <a:t>Арт-директор ресторана</a:t>
            </a:r>
            <a:r>
              <a:rPr lang="ru-RU" sz="4800" b="1" dirty="0" smtClean="0">
                <a:solidFill>
                  <a:srgbClr val="6600FF"/>
                </a:solidFill>
                <a:effectLst/>
                <a:latin typeface="Monotype Corsiva" pitchFamily="66" charset="0"/>
                <a:cs typeface="Times New Roman" pitchFamily="18" charset="0"/>
              </a:rPr>
              <a:t>»</a:t>
            </a:r>
          </a:p>
        </p:txBody>
      </p:sp>
    </p:spTree>
    <p:extLst>
      <p:ext uri="{BB962C8B-B14F-4D97-AF65-F5344CB8AC3E}">
        <p14:creationId xmlns="" xmlns:p14="http://schemas.microsoft.com/office/powerpoint/2010/main" val="1508928792"/>
      </p:ext>
    </p:extLst>
  </p:cSld>
  <p:clrMapOvr>
    <a:masterClrMapping/>
  </p:clrMapOvr>
  <p:transition spd="slow" advClick="0" advTm="5000"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4646" y="-82822"/>
            <a:ext cx="9248646" cy="6940822"/>
          </a:xfrm>
          <a:prstGeom prst="rect">
            <a:avLst/>
          </a:prstGeom>
        </p:spPr>
      </p:pic>
      <p:pic>
        <p:nvPicPr>
          <p:cNvPr id="3" name="Picture 2" descr="http://cs622117.vk.me/v622117448/47efb/03CU_5BI_Ao.jpg"/>
          <p:cNvPicPr>
            <a:picLocks noChangeAspect="1" noChangeArrowheads="1"/>
          </p:cNvPicPr>
          <p:nvPr/>
        </p:nvPicPr>
        <p:blipFill>
          <a:blip r:embed="rId4"/>
          <a:srcRect l="8278" t="18626" r="56953"/>
          <a:stretch>
            <a:fillRect/>
          </a:stretch>
        </p:blipFill>
        <p:spPr bwMode="auto">
          <a:xfrm>
            <a:off x="1214414" y="1285860"/>
            <a:ext cx="1500198" cy="46815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643042" y="428604"/>
            <a:ext cx="645401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6600FF"/>
                </a:solidFill>
                <a:latin typeface="Monotype Corsiva" pitchFamily="66" charset="0"/>
              </a:rPr>
              <a:t>Моё настоящее  для будущего</a:t>
            </a:r>
            <a:endParaRPr lang="ru-RU" sz="4400" b="1" i="1" dirty="0">
              <a:solidFill>
                <a:srgbClr val="6600FF"/>
              </a:solidFill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00364" y="1643050"/>
            <a:ext cx="521497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6600FF"/>
              </a:buClr>
              <a:buFont typeface="Wingdings" pitchFamily="2" charset="2"/>
              <a:buChar char="Ø"/>
            </a:pPr>
            <a:r>
              <a:rPr lang="ru-RU" sz="3600" dirty="0" smtClean="0"/>
              <a:t>Хорошо и отлично</a:t>
            </a:r>
          </a:p>
          <a:p>
            <a:pPr>
              <a:buClr>
                <a:srgbClr val="6600FF"/>
              </a:buClr>
            </a:pPr>
            <a:r>
              <a:rPr lang="ru-RU" sz="3600" dirty="0" smtClean="0"/>
              <a:t> учусь в школе.</a:t>
            </a:r>
          </a:p>
          <a:p>
            <a:pPr>
              <a:buClr>
                <a:srgbClr val="6600FF"/>
              </a:buClr>
              <a:buFont typeface="Wingdings" pitchFamily="2" charset="2"/>
              <a:buChar char="Ø"/>
            </a:pPr>
            <a:r>
              <a:rPr lang="ru-RU" sz="3600" dirty="0" smtClean="0"/>
              <a:t>Занимаюсь спортом.</a:t>
            </a:r>
          </a:p>
          <a:p>
            <a:pPr>
              <a:buClr>
                <a:srgbClr val="6600FF"/>
              </a:buClr>
              <a:buFont typeface="Wingdings" pitchFamily="2" charset="2"/>
              <a:buChar char="Ø"/>
            </a:pPr>
            <a:r>
              <a:rPr lang="ru-RU" sz="3600" dirty="0" smtClean="0"/>
              <a:t>Участвую в жизни </a:t>
            </a:r>
          </a:p>
          <a:p>
            <a:pPr>
              <a:buClr>
                <a:srgbClr val="6600FF"/>
              </a:buClr>
            </a:pPr>
            <a:r>
              <a:rPr lang="ru-RU" sz="3600" dirty="0" smtClean="0"/>
              <a:t>класса и школы.</a:t>
            </a:r>
            <a:endParaRPr lang="ru-RU" sz="3600" dirty="0"/>
          </a:p>
        </p:txBody>
      </p:sp>
    </p:spTree>
  </p:cSld>
  <p:clrMapOvr>
    <a:masterClrMapping/>
  </p:clrMapOvr>
  <p:transition advClick="0" advTm="5000">
    <p:split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82822"/>
            <a:ext cx="9248646" cy="69408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282" y="1643050"/>
            <a:ext cx="9436055" cy="313932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Спасибо </a:t>
            </a:r>
          </a:p>
          <a:p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                за </a:t>
            </a:r>
          </a:p>
          <a:p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                     внимание!!!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7918292"/>
      </p:ext>
    </p:extLst>
  </p:cSld>
  <p:clrMapOvr>
    <a:masterClrMapping/>
  </p:clrMapOvr>
  <p:transition spd="slow" advClick="0" advTm="5000">
    <p:newsflash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248646" cy="69408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8728" y="642918"/>
            <a:ext cx="643627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  Моя будущая профессия</a:t>
            </a:r>
          </a:p>
          <a:p>
            <a:r>
              <a:rPr lang="ru-RU" sz="4000" dirty="0" smtClean="0"/>
              <a:t> </a:t>
            </a:r>
          </a:p>
          <a:p>
            <a:r>
              <a:rPr lang="ru-RU" sz="4000" dirty="0" smtClean="0"/>
              <a:t>     Арт-директор ресторана</a:t>
            </a:r>
            <a:endParaRPr lang="ru-RU" sz="4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72" y="3000372"/>
            <a:ext cx="3754535" cy="26987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357562"/>
            <a:ext cx="4231449" cy="269602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45844508"/>
      </p:ext>
    </p:extLst>
  </p:cSld>
  <p:clrMapOvr>
    <a:masterClrMapping/>
  </p:clrMapOvr>
  <p:transition spd="slow" advClick="0" advTm="5000">
    <p:wipe dir="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110114008"/>
      </p:ext>
    </p:extLst>
  </p:cSld>
  <p:clrMapOvr>
    <a:masterClrMapping/>
  </p:clrMapOvr>
  <p:transition spd="slow" advClick="0" advTm="5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6716"/>
            <a:ext cx="9248646" cy="69408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720" y="1357298"/>
            <a:ext cx="853587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Работа Арт – директора включает в себя: </a:t>
            </a:r>
            <a:r>
              <a:rPr lang="ru-RU" sz="3200" dirty="0" smtClean="0"/>
              <a:t>маркетинговую, творческую, </a:t>
            </a:r>
          </a:p>
          <a:p>
            <a:r>
              <a:rPr lang="ru-RU" sz="3200" dirty="0" smtClean="0"/>
              <a:t>технологическую и управленческую функции. Предлагает новые идеи в</a:t>
            </a:r>
          </a:p>
          <a:p>
            <a:r>
              <a:rPr lang="ru-RU" sz="3200" dirty="0" smtClean="0"/>
              <a:t> реализации проекта, руководит слаженной работой коллектива. Осуществляет</a:t>
            </a:r>
          </a:p>
          <a:p>
            <a:r>
              <a:rPr lang="ru-RU" sz="3200" dirty="0"/>
              <a:t>к</a:t>
            </a:r>
            <a:r>
              <a:rPr lang="ru-RU" sz="3200" dirty="0" smtClean="0"/>
              <a:t>онтроль над работой дизайнеров, технологов и т.д.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3553578926"/>
      </p:ext>
    </p:extLst>
  </p:cSld>
  <p:clrMapOvr>
    <a:masterClrMapping/>
  </p:clrMapOvr>
  <p:transition spd="slow" advClick="0" advTm="5000">
    <p:zoom dir="in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248646" cy="69408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1" y="2204864"/>
            <a:ext cx="86511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Получать  высокий  заработок,  обеспечивающий  хорошие  материальные  условия.</a:t>
            </a:r>
          </a:p>
          <a:p>
            <a:endParaRPr lang="ru-RU" sz="2800" dirty="0"/>
          </a:p>
          <a:p>
            <a:r>
              <a:rPr lang="ru-RU" sz="2800" dirty="0" smtClean="0"/>
              <a:t>Проявлять  творческую  инициативу,  полностью  раскрывать  свои  интеллектуальные   способности.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143108" y="785794"/>
            <a:ext cx="5000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CC00FF"/>
                </a:solidFill>
                <a:latin typeface="Monotype Corsiva" pitchFamily="66" charset="0"/>
              </a:rPr>
              <a:t>Плюсы профессии. </a:t>
            </a:r>
            <a:endParaRPr lang="ru-RU" sz="5400" b="1" dirty="0">
              <a:solidFill>
                <a:srgbClr val="CC00FF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1137725"/>
      </p:ext>
    </p:extLst>
  </p:cSld>
  <p:clrMapOvr>
    <a:masterClrMapping/>
  </p:clrMapOvr>
  <p:transition spd="slow" advClick="0" advTm="5000"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248646" cy="69408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39752" y="548680"/>
            <a:ext cx="404149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6600FF"/>
                </a:solidFill>
                <a:latin typeface="Monotype Corsiva" pitchFamily="66" charset="0"/>
              </a:rPr>
              <a:t>Где учиться?</a:t>
            </a:r>
          </a:p>
          <a:p>
            <a:endParaRPr lang="ru-RU" sz="6000" dirty="0"/>
          </a:p>
        </p:txBody>
      </p:sp>
      <p:sp>
        <p:nvSpPr>
          <p:cNvPr id="7" name="TextBox 6"/>
          <p:cNvSpPr txBox="1"/>
          <p:nvPr/>
        </p:nvSpPr>
        <p:spPr>
          <a:xfrm>
            <a:off x="571472" y="1785926"/>
            <a:ext cx="814393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 профессию Арт – директора нужно иметь </a:t>
            </a:r>
          </a:p>
          <a:p>
            <a:r>
              <a:rPr lang="ru-RU" sz="3200" dirty="0" smtClean="0"/>
              <a:t>высшее образование в области  дизайна и </a:t>
            </a:r>
          </a:p>
          <a:p>
            <a:r>
              <a:rPr lang="ru-RU" sz="3200" dirty="0" smtClean="0"/>
              <a:t>рекламы подобное образование можно</a:t>
            </a:r>
          </a:p>
          <a:p>
            <a:r>
              <a:rPr lang="ru-RU" sz="3200" dirty="0" smtClean="0"/>
              <a:t> получить в вузах, имеющих  </a:t>
            </a:r>
          </a:p>
          <a:p>
            <a:r>
              <a:rPr lang="ru-RU" sz="3200" dirty="0" smtClean="0"/>
              <a:t>факультеты рекламы и дизайна лучше всего </a:t>
            </a:r>
          </a:p>
          <a:p>
            <a:r>
              <a:rPr lang="ru-RU" sz="3200" dirty="0" smtClean="0"/>
              <a:t>обучаться в престижных вузах</a:t>
            </a:r>
          </a:p>
          <a:p>
            <a:r>
              <a:rPr lang="ru-RU" sz="3200" dirty="0" smtClean="0"/>
              <a:t>возможно также получение навыков </a:t>
            </a:r>
          </a:p>
          <a:p>
            <a:r>
              <a:rPr lang="ru-RU" sz="3200" dirty="0" smtClean="0"/>
              <a:t>на специализированных курсах.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1938233557"/>
      </p:ext>
    </p:extLst>
  </p:cSld>
  <p:clrMapOvr>
    <a:masterClrMapping/>
  </p:clrMapOvr>
  <p:transition spd="slow" advClick="0" advTm="5000">
    <p:checker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248646" cy="6940822"/>
          </a:xfrm>
          <a:prstGeom prst="rect">
            <a:avLst/>
          </a:prstGeom>
        </p:spPr>
      </p:pic>
      <p:pic>
        <p:nvPicPr>
          <p:cNvPr id="2050" name="Picture 2" descr="G:\Картинки\0_aee05_cbe07da8_X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143248"/>
            <a:ext cx="3357586" cy="335758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71538" y="642918"/>
            <a:ext cx="7041095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В настоящие время, профессия</a:t>
            </a:r>
          </a:p>
          <a:p>
            <a:r>
              <a:rPr lang="ru-RU" sz="3200" dirty="0" smtClean="0"/>
              <a:t> Арт – директора считается </a:t>
            </a:r>
          </a:p>
          <a:p>
            <a:r>
              <a:rPr lang="ru-RU" sz="3200" dirty="0" smtClean="0"/>
              <a:t>очень востребованной на ры</a:t>
            </a:r>
            <a:r>
              <a:rPr lang="ru-RU" sz="3200" dirty="0"/>
              <a:t>н</a:t>
            </a:r>
            <a:r>
              <a:rPr lang="ru-RU" sz="3200" dirty="0" smtClean="0"/>
              <a:t>ке труда.</a:t>
            </a:r>
          </a:p>
          <a:p>
            <a:r>
              <a:rPr lang="ru-RU" sz="3200" dirty="0" smtClean="0"/>
              <a:t> Многие фирмы и предприятия </a:t>
            </a:r>
          </a:p>
          <a:p>
            <a:r>
              <a:rPr lang="ru-RU" sz="3200" dirty="0" smtClean="0"/>
              <a:t>нуждаются в квалифицированных</a:t>
            </a:r>
          </a:p>
          <a:p>
            <a:r>
              <a:rPr lang="ru-RU" sz="3200" dirty="0" smtClean="0"/>
              <a:t> специалистах, потому как </a:t>
            </a:r>
          </a:p>
          <a:p>
            <a:r>
              <a:rPr lang="ru-RU" sz="3200" dirty="0" smtClean="0"/>
              <a:t>отрасль развивается быстро.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1891037603"/>
      </p:ext>
    </p:extLst>
  </p:cSld>
  <p:clrMapOvr>
    <a:masterClrMapping/>
  </p:clrMapOvr>
  <p:transition spd="slow" advClick="0" advTm="5000"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82822"/>
            <a:ext cx="9248646" cy="69408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00100" y="714356"/>
            <a:ext cx="7380672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66"/>
                </a:solidFill>
                <a:latin typeface="Monotype Corsiva" pitchFamily="66" charset="0"/>
              </a:rPr>
              <a:t>Места работы.</a:t>
            </a:r>
          </a:p>
          <a:p>
            <a:r>
              <a:rPr lang="ru-RU" sz="2800" dirty="0" smtClean="0"/>
              <a:t>Должность арт – директора ресторана необходима в таких заведениях как: рестораны; кафе, бары, закусочные;</a:t>
            </a:r>
          </a:p>
          <a:p>
            <a:r>
              <a:rPr lang="ru-RU" sz="2800" dirty="0" smtClean="0"/>
              <a:t>спортивные и развлекательные клубы, где есть столовая; отели и гостиницы</a:t>
            </a:r>
          </a:p>
        </p:txBody>
      </p:sp>
      <p:pic>
        <p:nvPicPr>
          <p:cNvPr id="1026" name="Picture 2" descr="G:\Картинки\admrestorana0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3857628"/>
            <a:ext cx="3719064" cy="24669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22280457"/>
      </p:ext>
    </p:extLst>
  </p:cSld>
  <p:clrMapOvr>
    <a:masterClrMapping/>
  </p:clrMapOvr>
  <p:transition spd="slow" advClick="0" advTm="5000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82822"/>
            <a:ext cx="9248646" cy="69408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1052736"/>
            <a:ext cx="12235935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6600FF"/>
                </a:solidFill>
              </a:rPr>
              <a:t>Арт - директор – лицо  заведения</a:t>
            </a:r>
            <a:r>
              <a:rPr lang="ru-RU" sz="2400" dirty="0" smtClean="0"/>
              <a:t>. Он должен думать </a:t>
            </a:r>
          </a:p>
          <a:p>
            <a:r>
              <a:rPr lang="ru-RU" sz="2400" dirty="0" smtClean="0"/>
              <a:t>о том, чтобы всем было комфортно и хорошо, он думает о том, </a:t>
            </a:r>
          </a:p>
          <a:p>
            <a:r>
              <a:rPr lang="ru-RU" sz="2400" dirty="0"/>
              <a:t>ч</a:t>
            </a:r>
            <a:r>
              <a:rPr lang="ru-RU" sz="2400" dirty="0" smtClean="0"/>
              <a:t>тобы гости пришли сюда ещё раз, он думает обо всём,  потому</a:t>
            </a:r>
          </a:p>
          <a:p>
            <a:r>
              <a:rPr lang="ru-RU" sz="2400" dirty="0"/>
              <a:t>ч</a:t>
            </a:r>
            <a:r>
              <a:rPr lang="ru-RU" sz="2400" dirty="0" smtClean="0"/>
              <a:t>то, в круг его обязанностей входит важный пункт – общение с </a:t>
            </a:r>
          </a:p>
          <a:p>
            <a:r>
              <a:rPr lang="ru-RU" sz="2400" dirty="0"/>
              <a:t>к</a:t>
            </a:r>
            <a:r>
              <a:rPr lang="ru-RU" sz="2400" dirty="0" smtClean="0"/>
              <a:t>лиентами. Профессиональный Арт – директор должен знать в </a:t>
            </a:r>
          </a:p>
          <a:p>
            <a:r>
              <a:rPr lang="ru-RU" sz="2400" dirty="0" smtClean="0"/>
              <a:t>лицо постоянного посетителя, а лучше знать его по имени. </a:t>
            </a:r>
            <a:endParaRPr lang="ru-RU" sz="2400" dirty="0"/>
          </a:p>
        </p:txBody>
      </p:sp>
      <p:pic>
        <p:nvPicPr>
          <p:cNvPr id="2050" name="Picture 2" descr="http://www.krugly-stol.ru/netcat_files/114/115/9befc8737cd7a4461710ff7a2b62aa3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3714752"/>
            <a:ext cx="4000488" cy="26669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78481476"/>
      </p:ext>
    </p:extLst>
  </p:cSld>
  <p:clrMapOvr>
    <a:masterClrMapping/>
  </p:clrMapOvr>
  <p:transition spd="slow" advClick="0" advTm="5000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321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Пользователь</cp:lastModifiedBy>
  <cp:revision>26</cp:revision>
  <dcterms:created xsi:type="dcterms:W3CDTF">2016-03-17T10:53:23Z</dcterms:created>
  <dcterms:modified xsi:type="dcterms:W3CDTF">2016-03-18T08:09:43Z</dcterms:modified>
</cp:coreProperties>
</file>