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5" r:id="rId3"/>
    <p:sldId id="276" r:id="rId4"/>
    <p:sldId id="265" r:id="rId5"/>
    <p:sldId id="258" r:id="rId6"/>
    <p:sldId id="263" r:id="rId7"/>
    <p:sldId id="257" r:id="rId8"/>
    <p:sldId id="259" r:id="rId9"/>
    <p:sldId id="260" r:id="rId10"/>
    <p:sldId id="261" r:id="rId11"/>
    <p:sldId id="267" r:id="rId12"/>
    <p:sldId id="262" r:id="rId13"/>
    <p:sldId id="264" r:id="rId14"/>
    <p:sldId id="269" r:id="rId15"/>
    <p:sldId id="270" r:id="rId16"/>
    <p:sldId id="268" r:id="rId17"/>
    <p:sldId id="266" r:id="rId18"/>
    <p:sldId id="278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FFFF"/>
    <a:srgbClr val="800080"/>
    <a:srgbClr val="FFFF00"/>
    <a:srgbClr val="003300"/>
    <a:srgbClr val="009900"/>
    <a:srgbClr val="660033"/>
    <a:srgbClr val="000066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3" autoAdjust="0"/>
    <p:restoredTop sz="94660"/>
  </p:normalViewPr>
  <p:slideViewPr>
    <p:cSldViewPr>
      <p:cViewPr varScale="1">
        <p:scale>
          <a:sx n="70" d="100"/>
          <a:sy n="70" d="100"/>
        </p:scale>
        <p:origin x="-15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30FC0-0387-4188-AF28-0D472958D5AA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13E30-3D05-4A40-8062-5094E161F6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53A7A-A1EE-43E9-881B-B8044F004DA5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403CB-A311-4623-AAB3-87E553D0AB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D267E-35B7-4838-A3A2-C6597C3BF1B6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EF40E-8FF2-4A79-9713-BC69C56354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25F42-3E93-4ACD-8463-0960649FD83C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B0902-1A94-42D0-8FFA-1431A9B505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EB84B-BCC0-4D35-BB82-5A767E11758A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75EEC-185D-4855-A710-EACB089F21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B44B0-B9FA-4EB6-93B7-1EAD455EBE29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4BAC1-0332-4DE7-8B38-7C1F0018F8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CBD22-9C3E-4AD2-A088-634D3E0E9F92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FEE0E-14B7-4ED9-A803-9CF4C6701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112E9-3B52-470B-9CBE-1B323EF06DD4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4E798-57AC-47A6-BD57-60F0158A1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151E1-FDF3-41A5-889C-33D5DDE42CA0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855A2-BA54-4E27-9505-A82AB2AA6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9613B-3F17-40E9-9F1F-4B319AEF3ED9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3FEAF-A747-4A4D-8843-CEBBF0AA2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1F4F6-6DD1-4231-9548-950637EBEB90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B724F-414A-4C01-AC4C-18DEDB6920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81373DB-1EE3-42D8-966F-421ADD5937CF}" type="datetimeFigureOut">
              <a:rPr lang="ru-RU"/>
              <a:pPr>
                <a:defRPr/>
              </a:pPr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0A51A3D-ED22-4EC2-8B78-71709B0324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 advClick="0" advTm="18000">
    <p:pull dir="r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0;&#1072;&#1088;&#1052;&#1072;&#1053;\&#1056;&#1072;&#1073;&#1086;&#1095;&#1080;&#1081;%20&#1089;&#1090;&#1086;&#1083;\&#1073;&#1077;&#1089;&#1077;&#1076;&#1072;%20&#1087;&#1086;%20&#1054;&#1041;&#1046;\&#1042;_&#1082;&#1072;&#1078;&#1076;&#1086;&#1084;_&#1084;&#1072;&#1083;&#1077;&#1085;&#1100;&#1082;&#1086;&#1084;_&#1088;&#1077;&#1073;&#1077;&#1085;&#1082;&#1077;_(mp3cut.net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gif"/><Relationship Id="rId4" Type="http://schemas.openxmlformats.org/officeDocument/2006/relationships/image" Target="../media/image3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0;&#1072;&#1088;&#1052;&#1072;&#1053;\&#1056;&#1072;&#1073;&#1086;&#1095;&#1080;&#1081;%20&#1089;&#1090;&#1086;&#1083;\&#1073;&#1077;&#1089;&#1077;&#1076;&#1072;%20&#1087;&#1086;%20&#1054;&#1041;&#1046;\04_-_&#1057;&#1080;&#1084;&#1092;&#1086;&#1085;&#1080;&#1103;_&#8470;_5_&#1076;&#1086;_&#1084;&#1080;&#1085;&#1086;&#1088;._Allegro_con_brio_(mp3cut.net).mp3" TargetMode="External"/><Relationship Id="rId6" Type="http://schemas.openxmlformats.org/officeDocument/2006/relationships/image" Target="../media/image41.png"/><Relationship Id="rId5" Type="http://schemas.openxmlformats.org/officeDocument/2006/relationships/image" Target="../media/image40.gif"/><Relationship Id="rId4" Type="http://schemas.openxmlformats.org/officeDocument/2006/relationships/image" Target="../media/image39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gif"/><Relationship Id="rId4" Type="http://schemas.openxmlformats.org/officeDocument/2006/relationships/image" Target="../media/image50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xrest.ru/original/730551/" TargetMode="External"/><Relationship Id="rId13" Type="http://schemas.openxmlformats.org/officeDocument/2006/relationships/hyperlink" Target="http://whiteschool.narod.ru/sosulki.html" TargetMode="External"/><Relationship Id="rId18" Type="http://schemas.openxmlformats.org/officeDocument/2006/relationships/hyperlink" Target="http://segalega.ucoz.ru/news/deti_v_kartinkakh/2010-07-11-59" TargetMode="External"/><Relationship Id="rId3" Type="http://schemas.openxmlformats.org/officeDocument/2006/relationships/hyperlink" Target="http://www.stihi.ru/2008/11/16/1072" TargetMode="External"/><Relationship Id="rId21" Type="http://schemas.openxmlformats.org/officeDocument/2006/relationships/image" Target="../media/image50.gif"/><Relationship Id="rId7" Type="http://schemas.openxmlformats.org/officeDocument/2006/relationships/hyperlink" Target="http://www.soulofmusiq.com/files/foto-deti-na-sankah.html" TargetMode="External"/><Relationship Id="rId12" Type="http://schemas.openxmlformats.org/officeDocument/2006/relationships/hyperlink" Target="http://fotostrana.ru/user/1694351/blog/9468137/" TargetMode="External"/><Relationship Id="rId17" Type="http://schemas.openxmlformats.org/officeDocument/2006/relationships/hyperlink" Target="http://skyclipart.ru/detsad/demo_mat/35686-kartinki-dlya-oformleniya-sezonnyh-stendov-leto-zima-vesna-osen.html" TargetMode="External"/><Relationship Id="rId2" Type="http://schemas.openxmlformats.org/officeDocument/2006/relationships/image" Target="../media/image52.jpeg"/><Relationship Id="rId16" Type="http://schemas.openxmlformats.org/officeDocument/2006/relationships/hyperlink" Target="http://www.toys-mart.ru/blog" TargetMode="External"/><Relationship Id="rId20" Type="http://schemas.openxmlformats.org/officeDocument/2006/relationships/hyperlink" Target="http://www.labirint.ru/screenshot/goods/39247/3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ach-klass.blogspot.com/2011/11/blog-post_25.html" TargetMode="External"/><Relationship Id="rId11" Type="http://schemas.openxmlformats.org/officeDocument/2006/relationships/hyperlink" Target="http://investcontrol.ru/fotki-1.html" TargetMode="External"/><Relationship Id="rId5" Type="http://schemas.openxmlformats.org/officeDocument/2006/relationships/hyperlink" Target="http://ru.freepik.com/free-photos-vectors/skiing" TargetMode="External"/><Relationship Id="rId15" Type="http://schemas.openxmlformats.org/officeDocument/2006/relationships/hyperlink" Target="http://miss-suprunova2010.ya.ru/replies.xml?item_no=9453" TargetMode="External"/><Relationship Id="rId10" Type="http://schemas.openxmlformats.org/officeDocument/2006/relationships/hyperlink" Target="http://mojmarshrut.ru/tovaryi-dlya-sporta-i-otdyiha/katanie-na-sankah" TargetMode="External"/><Relationship Id="rId19" Type="http://schemas.openxmlformats.org/officeDocument/2006/relationships/hyperlink" Target="http://nifiga-sebe.ru/index.php?newsid=59547" TargetMode="External"/><Relationship Id="rId4" Type="http://schemas.openxmlformats.org/officeDocument/2006/relationships/hyperlink" Target="http://garmoniazhizni.ru/rubric/1933000/friends/page3.html" TargetMode="External"/><Relationship Id="rId9" Type="http://schemas.openxmlformats.org/officeDocument/2006/relationships/hyperlink" Target="http://www.proshkolu.ru/user/galstonok/file/1422276/" TargetMode="External"/><Relationship Id="rId14" Type="http://schemas.openxmlformats.org/officeDocument/2006/relationships/hyperlink" Target="http://puzzleit.ru/puzzles/view/1556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0;&#1072;&#1088;&#1052;&#1072;&#1053;\&#1056;&#1072;&#1073;&#1086;&#1095;&#1080;&#1081;%20&#1089;&#1090;&#1086;&#1083;\&#1073;&#1077;&#1089;&#1077;&#1076;&#1072;%20&#1087;&#1086;%20&#1054;&#1041;&#1046;\Vanessa%20Mae%20-%20Contradanza.mp3" TargetMode="Externa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037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FF0000"/>
                </a:solidFill>
                <a:latin typeface="Times New Roman" pitchFamily="18" charset="0"/>
              </a:rPr>
              <a:t>Правила безопасности         во время  зимних    каникул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 rot="10800000" flipV="1">
            <a:off x="1285875" y="5572125"/>
            <a:ext cx="6632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FF0000"/>
                </a:solidFill>
                <a:latin typeface="Arial" charset="0"/>
              </a:rPr>
              <a:t>                         </a:t>
            </a:r>
            <a:r>
              <a:rPr lang="ru-RU" sz="2000" b="1" i="1">
                <a:solidFill>
                  <a:srgbClr val="FF0000"/>
                </a:solidFill>
                <a:latin typeface="Times New Roman" pitchFamily="18" charset="0"/>
              </a:rPr>
              <a:t>МБДОУдетский сад №12 «Сказка»</a:t>
            </a:r>
          </a:p>
          <a:p>
            <a:r>
              <a:rPr lang="ru-RU" sz="2000" b="1" i="1">
                <a:solidFill>
                  <a:srgbClr val="FF0000"/>
                </a:solidFill>
                <a:latin typeface="Times New Roman" pitchFamily="18" charset="0"/>
              </a:rPr>
              <a:t>                       Абдуллаева Татьяна Алексеевна</a:t>
            </a:r>
          </a:p>
        </p:txBody>
      </p:sp>
      <p:pic>
        <p:nvPicPr>
          <p:cNvPr id="7" name="В_каждом_маленьком_ребенке_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39750" y="2133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Рамка 4"/>
          <p:cNvSpPr/>
          <p:nvPr/>
        </p:nvSpPr>
        <p:spPr>
          <a:xfrm>
            <a:off x="3786188" y="6357938"/>
            <a:ext cx="2786062" cy="50006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>
                <a:solidFill>
                  <a:schemeClr val="bg1"/>
                </a:solidFill>
              </a:rPr>
              <a:t>pptcloud.ru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15781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 tmFilter="0,0; .5, 1; 1, 1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tmFilter="0,0; .5, 1; 1, 1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tmFilter="0,0; .5, 1; 1, 1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07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8" descr="C:\Documents and Settings\Irina\Рабочий стол\дети\c9f50f0ca615d1afa0541f48931d67b3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2889250"/>
            <a:ext cx="4824413" cy="362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50825" y="231775"/>
            <a:ext cx="748982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0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Если вышел на каток,</a:t>
            </a:r>
          </a:p>
          <a:p>
            <a:pPr algn="ctr"/>
            <a:r>
              <a:rPr lang="ru-RU" sz="40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Поиграть в хоккей разок. </a:t>
            </a:r>
            <a:endParaRPr lang="en-US" sz="4000" b="1">
              <a:solidFill>
                <a:schemeClr val="bg1"/>
              </a:solidFill>
              <a:latin typeface="Arial" charset="0"/>
              <a:cs typeface="Times New Roman" pitchFamily="18" charset="0"/>
            </a:endParaRPr>
          </a:p>
          <a:p>
            <a:pPr algn="ctr"/>
            <a:r>
              <a:rPr lang="ru-RU" sz="40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Будь осторожен, не гоняй,</a:t>
            </a:r>
          </a:p>
          <a:p>
            <a:pPr algn="ctr"/>
            <a:r>
              <a:rPr lang="ru-RU" sz="40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Коньком друзей не задевай!</a:t>
            </a:r>
            <a:endParaRPr lang="en-US" sz="4000" b="1">
              <a:solidFill>
                <a:schemeClr val="bg1"/>
              </a:solidFill>
              <a:latin typeface="Arial" charset="0"/>
              <a:cs typeface="Times New Roman" pitchFamily="18" charset="0"/>
            </a:endParaRPr>
          </a:p>
          <a:p>
            <a:pPr eaLnBrk="0" hangingPunct="0"/>
            <a:endParaRPr lang="ru-RU" sz="4000">
              <a:latin typeface="Arial" charset="0"/>
              <a:cs typeface="Times New Roman" pitchFamily="18" charset="0"/>
            </a:endParaRPr>
          </a:p>
          <a:p>
            <a:pPr eaLnBrk="0" hangingPunct="0"/>
            <a:endParaRPr lang="ru-RU">
              <a:latin typeface="Arial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85750" y="2928938"/>
            <a:ext cx="228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latin typeface="Arial" charset="0"/>
                <a:cs typeface="Times New Roman" pitchFamily="18" charset="0"/>
              </a:rPr>
              <a:t>.</a:t>
            </a:r>
            <a:endParaRPr lang="ru-RU">
              <a:latin typeface="Arial" charset="0"/>
            </a:endParaRPr>
          </a:p>
        </p:txBody>
      </p:sp>
      <p:pic>
        <p:nvPicPr>
          <p:cNvPr id="8199" name="Picture 7" descr="59927e0ab9e88942ee66aae34ae09cb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6888" y="5072074"/>
            <a:ext cx="2297112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13" descr="49fcb8fc5b049d43c6f81b1a20b8105a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286388"/>
            <a:ext cx="1590675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14" descr="58a95fef3d34e8ab696096002984c37c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72396" y="2857496"/>
            <a:ext cx="1143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8737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01758E-7 C 0.02482 -0.00417 0.04149 -0.00255 0.06475 0.0037 C 0.06875 0.01156 0.07569 0.01364 0.08177 0.01873 C 0.08559 0.02613 0.09045 0.03191 0.09444 0.03931 C 0.09392 0.04116 0.09271 0.04301 0.09288 0.04486 C 0.09323 0.04718 0.09496 0.04856 0.09583 0.05064 C 0.09739 0.05481 0.09843 0.05943 0.1 0.0636 C 0.10052 0.06984 0.10139 0.07632 0.10139 0.08256 C 0.10139 0.08996 0.10069 0.09759 0.1 0.10499 C 0.09774 0.12928 0.07673 0.12465 0.06337 0.12558 C 0.05173 0.12766 0.04913 0.13136 0.03663 0.13321 C 0.02587 0.13668 0.02066 0.14015 0.01128 0.14824 C 0.0085 0.15078 0.00278 0.15564 0.00278 0.15564 C -0.00035 0.16188 -0.00243 0.16489 -0.00712 0.16882 C -0.00938 0.17807 -0.00903 0.18755 -0.01129 0.19681 C -0.01233 0.20559 -0.01354 0.21646 -0.01545 0.22502 C -0.01684 0.23126 -0.01962 0.23751 -0.02118 0.24375 C -0.02344 0.26249 -0.02795 0.28978 -0.01407 0.30203 C -0.0125 0.30805 -0.01216 0.31521 -0.0099 0.32076 C -0.00747 0.32678 -0.00295 0.33117 -0.00139 0.33765 C 0.00052 0.34505 0.00139 0.34829 0.00712 0.35083 C 0.02083 0.3691 0.00312 0.34713 0.01545 0.35823 C 0.01718 0.35985 0.01788 0.36286 0.01979 0.36401 C 0.02187 0.3654 0.02448 0.36494 0.02673 0.36586 C 0.02968 0.36679 0.03229 0.36864 0.03524 0.36956 C 0.03715 0.37026 0.03889 0.37072 0.0408 0.37141 C 0.04392 0.38367 0.04566 0.39408 0.0408 0.40703 C 0.03941 0.4105 0.03524 0.41443 0.03524 0.41836 " pathEditMode="relative" ptsTypes="fffffffffffffffffffffffffffA">
                                      <p:cBhvr>
                                        <p:cTn id="19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611188" y="260350"/>
            <a:ext cx="72009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Ты без друга на каток,</a:t>
            </a:r>
          </a:p>
          <a:p>
            <a:pPr algn="ctr"/>
            <a:r>
              <a:rPr lang="ru-RU" sz="36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Не ходи один кататься.</a:t>
            </a:r>
          </a:p>
          <a:p>
            <a:pPr algn="ctr"/>
            <a:r>
              <a:rPr lang="ru-RU" sz="36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Чтоб не стукнуться об лёд,</a:t>
            </a:r>
          </a:p>
          <a:p>
            <a:pPr algn="ctr"/>
            <a:r>
              <a:rPr lang="ru-RU" sz="36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Надо за руки держаться.</a:t>
            </a:r>
          </a:p>
          <a:p>
            <a:pPr algn="ctr"/>
            <a:endParaRPr lang="ru-RU" sz="3600" b="1" i="1">
              <a:solidFill>
                <a:srgbClr val="000066"/>
              </a:solidFill>
              <a:latin typeface="Arial" charset="0"/>
              <a:cs typeface="Times New Roman" pitchFamily="18" charset="0"/>
            </a:endParaRPr>
          </a:p>
        </p:txBody>
      </p:sp>
      <p:pic>
        <p:nvPicPr>
          <p:cNvPr id="9225" name="Picture 9" descr="4d0ae927a3abdfc6c966ad5fb5842b7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67625" y="404813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11" descr="4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644900"/>
            <a:ext cx="1976437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7" descr="C:\Documents and Settings\Irina\Рабочий стол\дети\1286341648_pv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2492375"/>
            <a:ext cx="3078163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6212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3 0.09852 L 0.04253 0.75948 " pathEditMode="relative" ptsTypes="AA">
                                      <p:cBhvr>
                                        <p:cTn id="14" dur="2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285750" y="0"/>
            <a:ext cx="88582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Пещеры в снегу рыли ребята,</a:t>
            </a:r>
          </a:p>
          <a:p>
            <a:pPr algn="ctr"/>
            <a:r>
              <a:rPr lang="ru-RU" sz="4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Играли они в игру «медвежата»,</a:t>
            </a:r>
          </a:p>
          <a:p>
            <a:pPr algn="ctr"/>
            <a:r>
              <a:rPr lang="ru-RU" sz="4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Глубокий тоннель прорыли они,</a:t>
            </a:r>
          </a:p>
          <a:p>
            <a:pPr algn="ctr"/>
            <a:r>
              <a:rPr lang="ru-RU" sz="4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 выход оттуда найти не смогли</a:t>
            </a:r>
            <a:r>
              <a:rPr lang="ru-RU" sz="40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246" name="Picture 6" descr="8387439bae733029d081bb2a53ef4a8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95475" y="4868863"/>
            <a:ext cx="189547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5" descr="C:\Documents and Settings\Irina\Рабочий стол\дети\1258557374_51282437_product_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2492375"/>
            <a:ext cx="5616575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4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8.60315E-7 L 0.37014 -8.60315E-7 " pathEditMode="relative" ptsTypes="AA">
                                      <p:cBhvr>
                                        <p:cTn id="10" dur="5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357188" y="390525"/>
            <a:ext cx="6735762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000" b="1" i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Если за окном метель,</a:t>
            </a:r>
          </a:p>
          <a:p>
            <a:pPr algn="ctr"/>
            <a:r>
              <a:rPr lang="ru-RU" sz="4000" b="1" i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Ты ложись скорей в постель.</a:t>
            </a:r>
          </a:p>
          <a:p>
            <a:pPr algn="ctr" eaLnBrk="0" hangingPunct="0"/>
            <a:r>
              <a:rPr lang="ru-RU" sz="4000" b="1" i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И из дома не ходи,</a:t>
            </a:r>
          </a:p>
          <a:p>
            <a:pPr algn="ctr" eaLnBrk="0" hangingPunct="0"/>
            <a:r>
              <a:rPr lang="ru-RU" sz="4000" b="1" i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Непогоду пережди.</a:t>
            </a:r>
          </a:p>
        </p:txBody>
      </p:sp>
      <p:pic>
        <p:nvPicPr>
          <p:cNvPr id="11269" name="Picture 5" descr="newy4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26013"/>
            <a:ext cx="2162175" cy="193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7" descr="2ec3c2e82265474d2531fe8290be5514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5825" y="404813"/>
            <a:ext cx="111442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04_-_Симфония_№_5_до_минор._Allegro_con_brio_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323850" y="62372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827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8" showWhenStopped="0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126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7" descr="C:\Documents and Settings\Irina\Рабочий стол\дети\0_75d78_7f272ab3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18200" y="260350"/>
            <a:ext cx="307498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142875" y="404813"/>
            <a:ext cx="6084888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Снег  летает и кружится,</a:t>
            </a:r>
          </a:p>
          <a:p>
            <a:pPr algn="ctr"/>
            <a:r>
              <a:rPr lang="ru-RU" sz="36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И под ноги к нам ложится.</a:t>
            </a:r>
          </a:p>
          <a:p>
            <a:pPr algn="ctr"/>
            <a:r>
              <a:rPr lang="ru-RU" sz="36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В рот его ты не бери,</a:t>
            </a:r>
          </a:p>
          <a:p>
            <a:pPr algn="ctr"/>
            <a:r>
              <a:rPr lang="ru-RU" sz="36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Он весь грязный изнутри.</a:t>
            </a:r>
          </a:p>
          <a:p>
            <a:pPr algn="ctr"/>
            <a:r>
              <a:rPr lang="ru-RU" sz="36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Грязь – вредна, она опасна,</a:t>
            </a:r>
          </a:p>
          <a:p>
            <a:pPr algn="ctr"/>
            <a:r>
              <a:rPr lang="ru-RU" sz="36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В ней микробы – это ясно.</a:t>
            </a:r>
          </a:p>
          <a:p>
            <a:endParaRPr lang="ru-RU" b="1" i="1">
              <a:latin typeface="Arial" charset="0"/>
            </a:endParaRPr>
          </a:p>
        </p:txBody>
      </p:sp>
      <p:pic>
        <p:nvPicPr>
          <p:cNvPr id="14343" name="Picture 7" descr="fb9530dbf3139944f2672bbbdc1db78c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4652963"/>
            <a:ext cx="1655762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8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179388" y="274638"/>
            <a:ext cx="4176712" cy="2217737"/>
          </a:xfrm>
        </p:spPr>
        <p:txBody>
          <a:bodyPr/>
          <a:lstStyle/>
          <a:p>
            <a:pPr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</a:rPr>
              <a:t>Не</a:t>
            </a:r>
            <a:r>
              <a:rPr lang="ru-RU" sz="3600" b="1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</a:rPr>
              <a:t>ходи зимой по льду: </a:t>
            </a:r>
            <a:br>
              <a:rPr lang="ru-RU" sz="3600" b="1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</a:rPr>
              <a:t>Можешь ты попасть в беду –</a:t>
            </a:r>
            <a:br>
              <a:rPr lang="ru-RU" sz="3600" b="1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</a:rPr>
              <a:t>В лунку или в полынью –</a:t>
            </a:r>
            <a:br>
              <a:rPr lang="ru-RU" sz="3600" b="1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</a:rPr>
              <a:t>И загубишь жизнь свою</a:t>
            </a:r>
            <a:r>
              <a:rPr lang="ru-RU" sz="4000" b="1" smtClean="0">
                <a:solidFill>
                  <a:schemeClr val="bg1"/>
                </a:solidFill>
                <a:latin typeface="Arial" charset="0"/>
              </a:rPr>
              <a:t>.</a:t>
            </a:r>
          </a:p>
        </p:txBody>
      </p:sp>
      <p:pic>
        <p:nvPicPr>
          <p:cNvPr id="27654" name="Picture 6" descr="effe52b2227b1454da753c4755634cb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4663" y="1052513"/>
            <a:ext cx="4714875" cy="4608512"/>
          </a:xfrm>
        </p:spPr>
      </p:pic>
    </p:spTree>
  </p:cSld>
  <p:clrMapOvr>
    <a:masterClrMapping/>
  </p:clrMapOvr>
  <p:transition spd="slow" advClick="0" advTm="18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357188" y="357188"/>
            <a:ext cx="7500937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Когда мороз начнёт кусаться,</a:t>
            </a:r>
          </a:p>
          <a:p>
            <a:pPr algn="ctr"/>
            <a:r>
              <a:rPr lang="ru-RU" sz="32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Лишь морж идёт тогда купаться.</a:t>
            </a:r>
          </a:p>
          <a:p>
            <a:pPr algn="ctr"/>
            <a:r>
              <a:rPr lang="ru-RU" sz="32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Если будешь закаляться-</a:t>
            </a:r>
          </a:p>
          <a:p>
            <a:pPr algn="ctr"/>
            <a:r>
              <a:rPr lang="ru-RU" sz="32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Тебе мороза не бояться.</a:t>
            </a:r>
          </a:p>
          <a:p>
            <a:endParaRPr lang="ru-RU" sz="4000">
              <a:latin typeface="Arial" charset="0"/>
              <a:cs typeface="Times New Roman" pitchFamily="18" charset="0"/>
            </a:endParaRPr>
          </a:p>
        </p:txBody>
      </p:sp>
      <p:pic>
        <p:nvPicPr>
          <p:cNvPr id="13319" name="Picture 7" descr="f45366990c43291a3d46ecee707e252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404813"/>
            <a:ext cx="1598613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9" descr="3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3573463"/>
            <a:ext cx="126682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7" descr="C:\Documents and Settings\Irina\Рабочий стол\дети\0_3a7ad_2f491f8f_ori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2678113"/>
            <a:ext cx="5256212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8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900113" y="260350"/>
            <a:ext cx="7958137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Правила эти помни всегда,</a:t>
            </a:r>
          </a:p>
          <a:p>
            <a:pPr algn="ctr"/>
            <a:r>
              <a:rPr lang="ru-RU" sz="4000" b="1" i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Чтоб не случилась с тобою беда.</a:t>
            </a:r>
          </a:p>
          <a:p>
            <a:pPr algn="ctr"/>
            <a:r>
              <a:rPr lang="ru-RU" sz="4000" b="1" i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Помни, жизнь всего одна,</a:t>
            </a:r>
          </a:p>
          <a:p>
            <a:pPr algn="ctr"/>
            <a:r>
              <a:rPr lang="ru-RU" sz="4000" b="1" i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Больше всех она важна.</a:t>
            </a:r>
          </a:p>
          <a:p>
            <a:endParaRPr lang="ru-RU" sz="4000" b="1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29699" name="Picture 6" descr="елк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071810"/>
            <a:ext cx="2097088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8" descr="a86ae4b4ba5804030960ec85e4b24d1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0725" y="3357562"/>
            <a:ext cx="207327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13" descr="star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234950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14" descr="star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40650" y="357346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15" descr="star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112553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16" descr="star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465296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17" descr="star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364490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18" descr="star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3800" y="6165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Picture 19" descr="star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87675" y="609282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8" name="Picture 20" descr="star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59788" y="270827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9" name="Picture 21" descr="star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43888" y="191611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0" name="Picture 22" descr="star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5963" y="407670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1" name="Picture 23" descr="star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95513" y="443706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2" name="Picture 24" descr="star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08850" y="155733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3" name="Picture 25" descr="star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01013" y="33337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4" name="Picture 26" descr="star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43888" y="400526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5" name="Picture 27" descr="star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0200" y="551656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6" name="Picture 28" descr="star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84888" y="6165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8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xfrm>
            <a:off x="457200" y="188913"/>
            <a:ext cx="8507413" cy="64801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1600" b="1" i="1" dirty="0" smtClean="0">
                <a:latin typeface="Arial" charset="0"/>
                <a:cs typeface="Times New Roman" pitchFamily="18" charset="0"/>
              </a:rPr>
              <a:t>В презентации использованы стихи </a:t>
            </a:r>
          </a:p>
          <a:p>
            <a:pPr eaLnBrk="1" hangingPunct="1">
              <a:buFont typeface="Arial" charset="0"/>
              <a:buNone/>
            </a:pPr>
            <a:r>
              <a:rPr lang="ru-RU" sz="1600" b="1" i="1" dirty="0" smtClean="0">
                <a:latin typeface="Arial" charset="0"/>
                <a:cs typeface="Arial" charset="0"/>
              </a:rPr>
              <a:t>Александры Звягинцевой, </a:t>
            </a:r>
            <a:r>
              <a:rPr lang="ru-RU" sz="1600" b="1" i="1" dirty="0" smtClean="0">
                <a:latin typeface="Arial" charset="0"/>
                <a:cs typeface="Times New Roman" pitchFamily="18" charset="0"/>
              </a:rPr>
              <a:t>Алексея Кротова ,</a:t>
            </a:r>
            <a:r>
              <a:rPr lang="ru-RU" sz="1600" b="1" i="1" dirty="0" err="1" smtClean="0">
                <a:latin typeface="Arial" charset="0"/>
                <a:cs typeface="Times New Roman" pitchFamily="18" charset="0"/>
              </a:rPr>
              <a:t>З.Ф.Богаповой</a:t>
            </a:r>
            <a:endParaRPr lang="ru-RU" sz="1600" b="1" i="1" dirty="0" smtClean="0">
              <a:latin typeface="Arial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1600" b="1" i="1" dirty="0" smtClean="0">
                <a:latin typeface="Arial" charset="0"/>
                <a:cs typeface="Times New Roman" pitchFamily="18" charset="0"/>
                <a:hlinkClick r:id="rId3"/>
              </a:rPr>
              <a:t>http://www.stihi.ru/2008/11/16/1072</a:t>
            </a:r>
            <a:r>
              <a:rPr lang="ru-RU" sz="1600" b="1" i="1" dirty="0" smtClean="0">
                <a:latin typeface="Arial" charset="0"/>
                <a:cs typeface="Times New Roman" pitchFamily="18" charset="0"/>
              </a:rPr>
              <a:t> «Ура, каникулы»</a:t>
            </a:r>
          </a:p>
          <a:p>
            <a:pPr eaLnBrk="1" hangingPunct="1">
              <a:buFont typeface="Arial" charset="0"/>
              <a:buNone/>
            </a:pPr>
            <a:r>
              <a:rPr lang="ru-RU" sz="1600" b="1" i="1" dirty="0" smtClean="0">
                <a:latin typeface="Arial" charset="0"/>
                <a:cs typeface="Times New Roman" pitchFamily="18" charset="0"/>
              </a:rPr>
              <a:t>Интернет ресурсы:</a:t>
            </a:r>
          </a:p>
          <a:p>
            <a:pPr eaLnBrk="1" hangingPunct="1">
              <a:buFont typeface="Arial" charset="0"/>
              <a:buNone/>
            </a:pPr>
            <a:r>
              <a:rPr lang="en-US" sz="1400" b="1" i="1" dirty="0" smtClean="0">
                <a:latin typeface="Arial" charset="0"/>
                <a:cs typeface="Times New Roman" pitchFamily="18" charset="0"/>
                <a:hlinkClick r:id="rId4"/>
              </a:rPr>
              <a:t>http://garmoniazhizni.ru/rubric/1933000/friends/page3.html</a:t>
            </a:r>
            <a:endParaRPr lang="ru-RU" sz="1400" b="1" i="1" dirty="0" smtClean="0">
              <a:latin typeface="Arial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1400" b="1" i="1" dirty="0" smtClean="0">
                <a:latin typeface="Arial" charset="0"/>
                <a:cs typeface="Times New Roman" pitchFamily="18" charset="0"/>
                <a:hlinkClick r:id="rId5"/>
              </a:rPr>
              <a:t>http://ru.freepik.com/free-photos-vectors/skiing</a:t>
            </a:r>
            <a:endParaRPr lang="ru-RU" sz="1400" b="1" i="1" dirty="0" smtClean="0">
              <a:latin typeface="Arial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1400" b="1" i="1" dirty="0" smtClean="0">
                <a:latin typeface="Arial" charset="0"/>
                <a:cs typeface="Times New Roman" pitchFamily="18" charset="0"/>
                <a:hlinkClick r:id="rId6"/>
              </a:rPr>
              <a:t>http://nach-klass.blogspot.com/2011/11/blog-post_25.html</a:t>
            </a:r>
            <a:endParaRPr lang="ru-RU" sz="1400" b="1" i="1" dirty="0" smtClean="0">
              <a:latin typeface="Arial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1400" b="1" i="1" dirty="0" smtClean="0">
                <a:latin typeface="Arial" charset="0"/>
                <a:cs typeface="Times New Roman" pitchFamily="18" charset="0"/>
                <a:hlinkClick r:id="rId7"/>
              </a:rPr>
              <a:t>http://www.soulofmusiq.com/files/foto-deti-na-sankah.html</a:t>
            </a:r>
            <a:endParaRPr lang="ru-RU" sz="1400" b="1" i="1" dirty="0" smtClean="0">
              <a:latin typeface="Arial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1400" b="1" i="1" dirty="0" smtClean="0">
                <a:latin typeface="Arial" charset="0"/>
                <a:cs typeface="Times New Roman" pitchFamily="18" charset="0"/>
                <a:hlinkClick r:id="rId8"/>
              </a:rPr>
              <a:t>http://www.xrest.ru/original/730551/</a:t>
            </a:r>
            <a:endParaRPr lang="ru-RU" sz="1400" b="1" i="1" dirty="0" smtClean="0">
              <a:latin typeface="Arial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1400" b="1" i="1" dirty="0" smtClean="0">
                <a:latin typeface="Arial" charset="0"/>
                <a:cs typeface="Times New Roman" pitchFamily="18" charset="0"/>
                <a:hlinkClick r:id="rId9"/>
              </a:rPr>
              <a:t>http://www.proshkolu.ru/user/galstonok/file/1422276/</a:t>
            </a:r>
            <a:endParaRPr lang="ru-RU" sz="1400" b="1" i="1" dirty="0" smtClean="0">
              <a:latin typeface="Arial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1400" b="1" i="1" dirty="0" smtClean="0">
                <a:latin typeface="Arial" charset="0"/>
                <a:cs typeface="Times New Roman" pitchFamily="18" charset="0"/>
                <a:hlinkClick r:id="rId10"/>
              </a:rPr>
              <a:t>http://mojmarshrut.ru/tovaryi-dlya-sporta-i-otdyiha/katanie-na-sankah</a:t>
            </a:r>
            <a:endParaRPr lang="ru-RU" sz="1400" b="1" i="1" dirty="0" smtClean="0">
              <a:latin typeface="Arial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1400" b="1" i="1" dirty="0" smtClean="0">
                <a:latin typeface="Arial" charset="0"/>
                <a:cs typeface="Times New Roman" pitchFamily="18" charset="0"/>
                <a:hlinkClick r:id="rId11"/>
              </a:rPr>
              <a:t>http://investcontrol.ru/fotki-1.html</a:t>
            </a:r>
            <a:endParaRPr lang="ru-RU" sz="1400" b="1" i="1" dirty="0" smtClean="0">
              <a:latin typeface="Arial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1400" b="1" i="1" dirty="0" smtClean="0">
                <a:latin typeface="Arial" charset="0"/>
                <a:cs typeface="Times New Roman" pitchFamily="18" charset="0"/>
                <a:hlinkClick r:id="rId12"/>
              </a:rPr>
              <a:t>http://fotostrana.ru/user/1694351/blog/9468137/</a:t>
            </a:r>
            <a:endParaRPr lang="ru-RU" sz="1400" b="1" i="1" dirty="0" smtClean="0">
              <a:latin typeface="Arial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1400" b="1" i="1" dirty="0" smtClean="0">
                <a:latin typeface="Arial" charset="0"/>
                <a:cs typeface="Times New Roman" pitchFamily="18" charset="0"/>
                <a:hlinkClick r:id="rId13"/>
              </a:rPr>
              <a:t>http://whiteschool.narod.ru/sosulki.html</a:t>
            </a:r>
            <a:endParaRPr lang="ru-RU" sz="1400" b="1" i="1" dirty="0" smtClean="0">
              <a:latin typeface="Arial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1400" b="1" i="1" dirty="0" smtClean="0">
                <a:latin typeface="Arial" charset="0"/>
                <a:cs typeface="Times New Roman" pitchFamily="18" charset="0"/>
                <a:hlinkClick r:id="rId14"/>
              </a:rPr>
              <a:t>http://puzzleit.ru/puzzles/view/15562</a:t>
            </a:r>
            <a:endParaRPr lang="ru-RU" sz="1400" b="1" i="1" dirty="0" smtClean="0">
              <a:latin typeface="Arial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1400" b="1" i="1" dirty="0" smtClean="0">
                <a:latin typeface="Arial" charset="0"/>
                <a:cs typeface="Times New Roman" pitchFamily="18" charset="0"/>
                <a:hlinkClick r:id="rId15"/>
              </a:rPr>
              <a:t>http://miss-suprunova2010.ya.ru/replies.xml?item_no=9453</a:t>
            </a:r>
            <a:endParaRPr lang="ru-RU" sz="1400" b="1" i="1" dirty="0" smtClean="0">
              <a:latin typeface="Arial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1400" b="1" i="1" dirty="0" smtClean="0">
                <a:latin typeface="Arial" charset="0"/>
                <a:cs typeface="Times New Roman" pitchFamily="18" charset="0"/>
                <a:hlinkClick r:id="rId16"/>
              </a:rPr>
              <a:t>http://www.toys-mart.ru/blog</a:t>
            </a:r>
            <a:endParaRPr lang="ru-RU" sz="1400" b="1" i="1" dirty="0" smtClean="0">
              <a:latin typeface="Arial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1400" b="1" i="1" dirty="0" smtClean="0">
                <a:latin typeface="Arial" charset="0"/>
                <a:cs typeface="Times New Roman" pitchFamily="18" charset="0"/>
                <a:hlinkClick r:id="rId17"/>
              </a:rPr>
              <a:t>http://skyclipart.ru/detsad/demo_mat/35686-kartinki-dlya-oformleniya-sezonnyh-stendov-leto-zima-vesna-osen.html</a:t>
            </a:r>
            <a:endParaRPr lang="ru-RU" sz="1400" b="1" i="1" dirty="0" smtClean="0">
              <a:latin typeface="Arial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1400" b="1" i="1" dirty="0" smtClean="0">
                <a:latin typeface="Arial" charset="0"/>
                <a:cs typeface="Times New Roman" pitchFamily="18" charset="0"/>
                <a:hlinkClick r:id="rId18"/>
              </a:rPr>
              <a:t>http://segalega.ucoz.ru/news/deti_v_kartinkakh/2010-07-11-59</a:t>
            </a:r>
            <a:endParaRPr lang="ru-RU" sz="1400" b="1" i="1" dirty="0" smtClean="0">
              <a:latin typeface="Arial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1400" b="1" i="1" dirty="0" smtClean="0">
                <a:latin typeface="Arial" charset="0"/>
                <a:cs typeface="Times New Roman" pitchFamily="18" charset="0"/>
                <a:hlinkClick r:id="rId19"/>
              </a:rPr>
              <a:t>http://nifiga-sebe.ru/index.php?newsid=59547</a:t>
            </a:r>
            <a:endParaRPr lang="ru-RU" sz="1400" b="1" i="1" dirty="0" smtClean="0">
              <a:latin typeface="Arial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1400" b="1" i="1" dirty="0" smtClean="0">
                <a:latin typeface="Arial" charset="0"/>
                <a:cs typeface="Times New Roman" pitchFamily="18" charset="0"/>
                <a:hlinkClick r:id="rId20"/>
              </a:rPr>
              <a:t>http://www.labirint.ru/screenshot/goods/39247/3/</a:t>
            </a:r>
            <a:endParaRPr lang="ru-RU" b="1" i="1" dirty="0" smtClean="0">
              <a:latin typeface="Arial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1600" b="1" i="1" dirty="0" smtClean="0">
                <a:latin typeface="Arial" charset="0"/>
                <a:cs typeface="Times New Roman" pitchFamily="18" charset="0"/>
              </a:rPr>
              <a:t>Оформление презентации-Абдуллаева Т.А.</a:t>
            </a:r>
          </a:p>
          <a:p>
            <a:pPr eaLnBrk="1" hangingPunct="1">
              <a:buFont typeface="Arial" charset="0"/>
              <a:buNone/>
            </a:pPr>
            <a:endParaRPr lang="ru-RU" b="1" i="1" dirty="0" smtClean="0">
              <a:latin typeface="Arial" charset="0"/>
              <a:cs typeface="Times New Roman" pitchFamily="18" charset="0"/>
            </a:endParaRPr>
          </a:p>
        </p:txBody>
      </p:sp>
      <p:pic>
        <p:nvPicPr>
          <p:cNvPr id="3" name="Picture 8" descr="a86ae4b4ba5804030960ec85e4b24d13"/>
          <p:cNvPicPr>
            <a:picLocks noChangeAspect="1" noChangeArrowheads="1" noCrop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6357950" y="4768850"/>
            <a:ext cx="207327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8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94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94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945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945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945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1945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945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945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945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9459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19459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179388" y="188913"/>
            <a:ext cx="8642350" cy="642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</a:rPr>
              <a:t>Ура! Каникулы! Каникулы у нас!</a:t>
            </a:r>
          </a:p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</a:rPr>
              <a:t>Скоро начнется долгожданная пора! В это время вы,конечно же, будете играть на улице. во время зимних каникул проводится множество мероприятий для детей, куда вам обязательно захочется пойти. Поэтому, чтобы быть уверенными в собственной безопасности,вам необходимо знать и обязательно выполнять правила дорожного движения,быть осторожными и внимательными на дороге, а также рассказывать об этом тем, кто не выполняет правила дорожной безопасности.</a:t>
            </a:r>
          </a:p>
        </p:txBody>
      </p:sp>
      <p:pic>
        <p:nvPicPr>
          <p:cNvPr id="32777" name="Picture 9" descr="5dd8b6520963ef62f768b6a0099f708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350000"/>
            <a:ext cx="97155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10" descr="5dd8b6520963ef62f768b6a0099f708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8850" y="6350000"/>
            <a:ext cx="97155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1" descr="5dd8b6520963ef62f768b6a0099f708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72450" y="6350000"/>
            <a:ext cx="97155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0" name="Picture 12" descr="5dd8b6520963ef62f768b6a0099f708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6350000"/>
            <a:ext cx="97155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13" descr="5dd8b6520963ef62f768b6a0099f708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6350000"/>
            <a:ext cx="97155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2" name="Picture 14" descr="5dd8b6520963ef62f768b6a0099f708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6350000"/>
            <a:ext cx="97155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5" descr="5dd8b6520963ef62f768b6a0099f708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6350000"/>
            <a:ext cx="97155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4" name="Picture 16" descr="5dd8b6520963ef62f768b6a0099f708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6350000"/>
            <a:ext cx="97155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7" descr="5dd8b6520963ef62f768b6a0099f708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6350000"/>
            <a:ext cx="97155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18" descr="5dd8b6520963ef62f768b6a0099f708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6350000"/>
            <a:ext cx="97155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8" name="Picture 20" descr="d0c9aecd4365d6bf64432cd0a032808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39100" y="4724400"/>
            <a:ext cx="110490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9" name="Picture 21" descr="2ddc887fdf59507d5f4ceef720a00df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12088" y="0"/>
            <a:ext cx="1889125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0" name="Picture 22" descr="snow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8350" y="1916113"/>
            <a:ext cx="285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1" name="Picture 23" descr="snow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8350" y="3141663"/>
            <a:ext cx="285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3" name="Vanessa Mae - Contradanza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839200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5491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27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2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5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72222E-6 -2.57169E-6 L 0.00782 -0.90217 " pathEditMode="relative" ptsTypes="AA">
                                      <p:cBhvr>
                                        <p:cTn id="1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-0.04301 L 0.0177 -0.9031 " pathEditMode="relative" ptsTypes="AA">
                                      <p:cBhvr>
                                        <p:cTn id="22" dur="10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500"/>
                            </p:stCondLst>
                            <p:childTnLst>
                              <p:par>
                                <p:cTn id="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9 -0.04301 L 0.00209 -0.9031 " pathEditMode="relative" ptsTypes="AA">
                                      <p:cBhvr>
                                        <p:cTn id="25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06383 L 0.00208 -0.9031 " pathEditMode="relative" ptsTypes="AA">
                                      <p:cBhvr>
                                        <p:cTn id="28" dur="1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0"/>
                            </p:stCondLst>
                            <p:childTnLst>
                              <p:par>
                                <p:cTn id="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-0.04301 L -0.01389 -0.9031 " pathEditMode="relative" ptsTypes="AA">
                                      <p:cBhvr>
                                        <p:cTn id="3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3" showWhenStopped="0">
                <p:cTn id="32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793"/>
                </p:tgtEl>
              </p:cMediaNode>
            </p:audio>
          </p:childTnLst>
        </p:cTn>
      </p:par>
    </p:tnLst>
    <p:bldLst>
      <p:bldP spid="3277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>
          <a:xfrm>
            <a:off x="539750" y="260350"/>
            <a:ext cx="8147050" cy="1800225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Пришла зима. Трещат морозы.</a:t>
            </a:r>
            <a:br>
              <a:rPr lang="ru-RU" sz="32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И щиплет уши ,щёки, нос.</a:t>
            </a:r>
            <a:br>
              <a:rPr lang="ru-RU" sz="32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Оденься лучше потеплее,</a:t>
            </a:r>
            <a:br>
              <a:rPr lang="ru-RU" sz="32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Чтоб очень сильно не замёрз</a:t>
            </a: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5844" name="Picture 4" descr="780d316d09451072870ca9d7eeb62060"/>
          <p:cNvPicPr>
            <a:picLocks noGrp="1" noChangeAspect="1" noChangeArrowheads="1" noCrop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143504" y="2643182"/>
            <a:ext cx="1235075" cy="1628775"/>
          </a:xfrm>
        </p:spPr>
      </p:pic>
      <p:pic>
        <p:nvPicPr>
          <p:cNvPr id="35845" name="Picture 5" descr="60eec5a934fb0c1ca602bb96c4b9c1d0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6350" y="4699000"/>
            <a:ext cx="151765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8422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7.13228E-6 L 0.30712 -0.26225 " pathEditMode="relative" ptsTypes="AA">
                                      <p:cBhvr>
                                        <p:cTn id="10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712 -0.26226 L 9.44444E-6 0.01064 " pathEditMode="relative" ptsTypes="AA">
                                      <p:cBhvr>
                                        <p:cTn id="13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6.04995E-6 L -0.19688 -0.33579 " pathEditMode="relative" ptsTypes="AA">
                                      <p:cBhvr>
                                        <p:cTn id="16" dur="2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688 -0.3358 L 0.00781 0.01041 " pathEditMode="relative" ptsTypes="AA">
                                      <p:cBhvr>
                                        <p:cTn id="19" dur="2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50825" y="222250"/>
            <a:ext cx="51847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 i="1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Если любишь с ветерком лихо покататься,</a:t>
            </a:r>
          </a:p>
          <a:p>
            <a:pPr algn="ctr"/>
            <a:r>
              <a:rPr lang="ru-RU" sz="3200" b="1" i="1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За машины часто ты</a:t>
            </a:r>
          </a:p>
          <a:p>
            <a:pPr algn="ctr"/>
            <a:r>
              <a:rPr lang="ru-RU" sz="3200" b="1" i="1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Любишь зацепляться,</a:t>
            </a:r>
          </a:p>
          <a:p>
            <a:pPr algn="ctr"/>
            <a:r>
              <a:rPr lang="ru-RU" sz="3200" b="1" i="1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Значит, плохо ты учил</a:t>
            </a:r>
          </a:p>
          <a:p>
            <a:pPr algn="ctr"/>
            <a:r>
              <a:rPr lang="ru-RU" sz="3200" b="1" i="1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Азбуку дороги.</a:t>
            </a:r>
          </a:p>
          <a:p>
            <a:pPr algn="ctr"/>
            <a:r>
              <a:rPr lang="ru-RU" sz="3200" b="1" i="1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Так легко переломать руки , да и ноги.</a:t>
            </a:r>
          </a:p>
        </p:txBody>
      </p:sp>
      <p:pic>
        <p:nvPicPr>
          <p:cNvPr id="12297" name="Picture 9" descr="ed209e1e422387281c64e9be1b8da85e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5084763"/>
            <a:ext cx="12668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Picture 11" descr="ed209e1e422387281c64e9be1b8da85e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5157788"/>
            <a:ext cx="12668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4" name="Picture 16" descr="ed209e1e422387281c64e9be1b8da85e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5072074"/>
            <a:ext cx="1266826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5" name="Picture 17" descr="ed209e1e422387281c64e9be1b8da85e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5072074"/>
            <a:ext cx="12668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6" name="Picture 18" descr="ed209e1e422387281c64e9be1b8da85e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5143512"/>
            <a:ext cx="12668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7" name="Picture 19" descr="ed209e1e422387281c64e9be1b8da85e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5072074"/>
            <a:ext cx="12668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8" name="Picture 20" descr="ed209e1e422387281c64e9be1b8da85e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300788" y="5013325"/>
            <a:ext cx="12668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4" descr="C:\Documents and Settings\Irina\Рабочий стол\дети\1286341614_pv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188913"/>
            <a:ext cx="359251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Click="0" advTm="21484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29325E-6 L 0.84253 -3.29325E-6 " pathEditMode="relative" ptsTypes="AA">
                                      <p:cBhvr>
                                        <p:cTn id="42" dur="3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025E-7 L 0.63785 -0.01041 " pathEditMode="relative" ptsTypes="AA">
                                      <p:cBhvr>
                                        <p:cTn id="45" dur="2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0"/>
                            </p:stCondLst>
                            <p:childTnLst>
                              <p:par>
                                <p:cTn id="5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0259E-6 L 0.76389 -0.01041 " pathEditMode="relative" ptsTypes="AA">
                                      <p:cBhvr>
                                        <p:cTn id="52" dur="2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0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20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4000"/>
                            </p:stCondLst>
                            <p:childTnLst>
                              <p:par>
                                <p:cTn id="5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33025E-7 L 0.76372 3.33025E-7 " pathEditMode="relative" ptsTypes="AA">
                                      <p:cBhvr>
                                        <p:cTn id="59" dur="2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6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0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000"/>
                            </p:stCondLst>
                            <p:childTnLst>
                              <p:par>
                                <p:cTn id="6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7362E-19 2.03515E-6 L 0.77188 2.03515E-6 " pathEditMode="relative" ptsTypes="AA">
                                      <p:cBhvr>
                                        <p:cTn id="66" dur="2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20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2000"/>
                            </p:stCondLst>
                            <p:childTnLst>
                              <p:par>
                                <p:cTn id="7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03515E-6 L 0.75608 2.03515E-6 " pathEditMode="relative" ptsTypes="AA">
                                      <p:cBhvr>
                                        <p:cTn id="73" dur="2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40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20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6000"/>
                            </p:stCondLst>
                            <p:childTnLst>
                              <p:par>
                                <p:cTn id="7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7362E-19 2.03515E-6 L 0.7559 0.01041 " pathEditMode="relative" ptsTypes="AA">
                                      <p:cBhvr>
                                        <p:cTn id="80" dur="2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2"/>
          <p:cNvSpPr txBox="1">
            <a:spLocks noChangeArrowheads="1"/>
          </p:cNvSpPr>
          <p:nvPr/>
        </p:nvSpPr>
        <p:spPr bwMode="auto">
          <a:xfrm>
            <a:off x="755650" y="188913"/>
            <a:ext cx="6624638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sz="3200" b="1">
                <a:solidFill>
                  <a:schemeClr val="bg1"/>
                </a:solidFill>
                <a:latin typeface="Times New Roman" pitchFamily="18" charset="0"/>
              </a:rPr>
              <a:t>Когда на санках быстро едешь</a:t>
            </a:r>
          </a:p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</a:rPr>
              <a:t>С горы высокой прямо вниз,</a:t>
            </a:r>
          </a:p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</a:rPr>
              <a:t>Ты друга можешь не заметить</a:t>
            </a:r>
          </a:p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</a:rPr>
              <a:t>И ждёт тебя ,конечно, гипс.</a:t>
            </a:r>
          </a:p>
        </p:txBody>
      </p:sp>
      <p:pic>
        <p:nvPicPr>
          <p:cNvPr id="1033" name="Picture 9" descr="b11cdcd8c4e41d949a390a0ac4ed834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4071942"/>
            <a:ext cx="17430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c2d0368ff7e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928934"/>
            <a:ext cx="1165225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7" descr="C:\Documents and Settings\Irina\Рабочий стол\дети\origina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75" y="2276475"/>
            <a:ext cx="338455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6721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3506E-6 L -0.74028 0.19936 " pathEditMode="relative" ptsTypes="AA">
                                      <p:cBhvr>
                                        <p:cTn id="18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1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 3.9778E-7 L 0.00972 3.9778E-7 " pathEditMode="relative" ptsTypes="AA">
                                      <p:cBhvr>
                                        <p:cTn id="24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Grp="1"/>
          </p:cNvSpPr>
          <p:nvPr>
            <p:ph type="title" idx="4294967295"/>
          </p:nvPr>
        </p:nvSpPr>
        <p:spPr>
          <a:xfrm>
            <a:off x="468313" y="404813"/>
            <a:ext cx="4391025" cy="2649537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latin typeface="Arial" charset="0"/>
              </a:rPr>
              <a:t/>
            </a:r>
            <a:br>
              <a:rPr lang="ru-RU" sz="3200" b="1" i="1" smtClean="0">
                <a:latin typeface="Arial" charset="0"/>
              </a:rPr>
            </a:br>
            <a:r>
              <a:rPr lang="ru-RU" sz="3200" b="1" i="1" smtClean="0">
                <a:latin typeface="Arial" charset="0"/>
              </a:rPr>
              <a:t/>
            </a:r>
            <a:br>
              <a:rPr lang="ru-RU" sz="3200" b="1" i="1" smtClean="0">
                <a:latin typeface="Arial" charset="0"/>
              </a:rPr>
            </a:br>
            <a:r>
              <a:rPr lang="ru-RU" sz="3200" b="1" smtClean="0">
                <a:solidFill>
                  <a:schemeClr val="bg1"/>
                </a:solidFill>
                <a:latin typeface="Times New Roman" pitchFamily="18" charset="0"/>
              </a:rPr>
              <a:t>Кататься с горки </a:t>
            </a:r>
            <a:br>
              <a:rPr lang="ru-RU" sz="3200" b="1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3200" b="1" smtClean="0">
                <a:solidFill>
                  <a:schemeClr val="bg1"/>
                </a:solidFill>
                <a:latin typeface="Times New Roman" pitchFamily="18" charset="0"/>
              </a:rPr>
              <a:t>так прекрасно,</a:t>
            </a:r>
            <a:br>
              <a:rPr lang="ru-RU" sz="3200" b="1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3200" b="1" smtClean="0">
                <a:solidFill>
                  <a:schemeClr val="bg1"/>
                </a:solidFill>
                <a:latin typeface="Times New Roman" pitchFamily="18" charset="0"/>
              </a:rPr>
              <a:t>Но у дорог-</a:t>
            </a:r>
            <a:br>
              <a:rPr lang="ru-RU" sz="3200" b="1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3200" b="1" smtClean="0">
                <a:solidFill>
                  <a:schemeClr val="bg1"/>
                </a:solidFill>
                <a:latin typeface="Times New Roman" pitchFamily="18" charset="0"/>
              </a:rPr>
              <a:t> всегда опасно. </a:t>
            </a:r>
            <a:br>
              <a:rPr lang="ru-RU" sz="3200" b="1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3200" b="1" smtClean="0">
                <a:solidFill>
                  <a:schemeClr val="bg1"/>
                </a:solidFill>
                <a:latin typeface="Times New Roman" pitchFamily="18" charset="0"/>
              </a:rPr>
              <a:t>Мчатся по дорогам</a:t>
            </a:r>
            <a:br>
              <a:rPr lang="ru-RU" sz="3200" b="1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3200" b="1" smtClean="0">
                <a:solidFill>
                  <a:schemeClr val="bg1"/>
                </a:solidFill>
                <a:latin typeface="Times New Roman" pitchFamily="18" charset="0"/>
              </a:rPr>
              <a:t>Быстрые машины.</a:t>
            </a:r>
            <a:br>
              <a:rPr lang="ru-RU" sz="3200" b="1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3200" b="1" smtClean="0">
                <a:solidFill>
                  <a:schemeClr val="bg1"/>
                </a:solidFill>
                <a:latin typeface="Times New Roman" pitchFamily="18" charset="0"/>
              </a:rPr>
              <a:t>Можете попасть вы</a:t>
            </a:r>
            <a:br>
              <a:rPr lang="ru-RU" sz="3200" b="1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3200" b="1" smtClean="0">
                <a:solidFill>
                  <a:schemeClr val="bg1"/>
                </a:solidFill>
                <a:latin typeface="Times New Roman" pitchFamily="18" charset="0"/>
              </a:rPr>
              <a:t>Прямо к ним под шины</a:t>
            </a:r>
            <a:r>
              <a:rPr lang="ru-RU" sz="3200" b="1" i="1" smtClean="0">
                <a:latin typeface="Times New Roman" pitchFamily="18" charset="0"/>
              </a:rPr>
              <a:t>.</a:t>
            </a:r>
          </a:p>
        </p:txBody>
      </p:sp>
      <p:pic>
        <p:nvPicPr>
          <p:cNvPr id="4109" name="Picture 13" descr="fa0f18dbae16ae8e6888978a1d20139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365625"/>
            <a:ext cx="15621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6" descr="C:\Documents and Settings\Irina\Рабочий стол\дети\1241580226_04080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476250"/>
            <a:ext cx="4248150" cy="548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8485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8"/>
          <p:cNvSpPr txBox="1">
            <a:spLocks noChangeArrowheads="1"/>
          </p:cNvSpPr>
          <p:nvPr/>
        </p:nvSpPr>
        <p:spPr bwMode="auto">
          <a:xfrm>
            <a:off x="3857625" y="2714625"/>
            <a:ext cx="2500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59" name="Прямоугольник 9"/>
          <p:cNvSpPr>
            <a:spLocks noChangeArrowheads="1"/>
          </p:cNvSpPr>
          <p:nvPr/>
        </p:nvSpPr>
        <p:spPr bwMode="auto">
          <a:xfrm>
            <a:off x="2286000" y="2644775"/>
            <a:ext cx="457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Arial" charset="0"/>
                <a:cs typeface="Times New Roman" pitchFamily="18" charset="0"/>
              </a:rPr>
              <a:t>.</a:t>
            </a:r>
            <a:endParaRPr lang="en-US" sz="3200">
              <a:latin typeface="Arial" charset="0"/>
              <a:cs typeface="Times New Roman" pitchFamily="18" charset="0"/>
            </a:endParaRPr>
          </a:p>
          <a:p>
            <a:pPr eaLnBrk="0" hangingPunct="0"/>
            <a:endParaRPr lang="ru-RU" sz="800">
              <a:latin typeface="Arial" charset="0"/>
            </a:endParaRPr>
          </a:p>
        </p:txBody>
      </p:sp>
      <p:sp>
        <p:nvSpPr>
          <p:cNvPr id="7172" name="Прямоугольник 11"/>
          <p:cNvSpPr>
            <a:spLocks noChangeArrowheads="1"/>
          </p:cNvSpPr>
          <p:nvPr/>
        </p:nvSpPr>
        <p:spPr bwMode="auto">
          <a:xfrm>
            <a:off x="1547813" y="476250"/>
            <a:ext cx="69119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latin typeface="Arial" charset="0"/>
                <a:cs typeface="Times New Roman" pitchFamily="18" charset="0"/>
              </a:rPr>
              <a:t>Не ходи под крышей-</a:t>
            </a:r>
          </a:p>
          <a:p>
            <a:r>
              <a:rPr lang="ru-RU" sz="3600" b="1" i="1">
                <a:latin typeface="Arial" charset="0"/>
                <a:cs typeface="Times New Roman" pitchFamily="18" charset="0"/>
              </a:rPr>
              <a:t>На крыше снег и лёд.</a:t>
            </a:r>
          </a:p>
          <a:p>
            <a:r>
              <a:rPr lang="ru-RU" sz="3600" b="1" i="1">
                <a:latin typeface="Arial" charset="0"/>
                <a:cs typeface="Times New Roman" pitchFamily="18" charset="0"/>
              </a:rPr>
              <a:t>Сосульки могут падать,</a:t>
            </a:r>
          </a:p>
          <a:p>
            <a:r>
              <a:rPr lang="ru-RU" sz="3600" b="1" i="1">
                <a:latin typeface="Arial" charset="0"/>
                <a:cs typeface="Times New Roman" pitchFamily="18" charset="0"/>
              </a:rPr>
              <a:t>Когда кто-то идёт.</a:t>
            </a:r>
          </a:p>
        </p:txBody>
      </p:sp>
      <p:pic>
        <p:nvPicPr>
          <p:cNvPr id="19461" name="Picture 6" descr="C:\Documents and Settings\Irina\Рабочий стол\дети\sos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928934"/>
            <a:ext cx="5472113" cy="366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297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7" descr="C:\Documents and Settings\Irina\Рабочий стол\дети\_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1268413"/>
            <a:ext cx="3097213" cy="402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Box 1"/>
          <p:cNvSpPr txBox="1">
            <a:spLocks noChangeArrowheads="1"/>
          </p:cNvSpPr>
          <p:nvPr/>
        </p:nvSpPr>
        <p:spPr bwMode="auto">
          <a:xfrm>
            <a:off x="179388" y="0"/>
            <a:ext cx="5329237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b="1" i="1">
              <a:solidFill>
                <a:schemeClr val="bg1"/>
              </a:solidFill>
              <a:latin typeface="Arial" charset="0"/>
              <a:cs typeface="Times New Roman" pitchFamily="18" charset="0"/>
            </a:endParaRPr>
          </a:p>
          <a:p>
            <a:pPr algn="ctr"/>
            <a:r>
              <a:rPr lang="ru-RU" sz="3200" b="1" i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Когда мороз до минус двадцать,</a:t>
            </a:r>
          </a:p>
          <a:p>
            <a:pPr algn="ctr"/>
            <a:r>
              <a:rPr lang="ru-RU" sz="3200" b="1" i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С друзьями ты идёшь гулять.</a:t>
            </a:r>
          </a:p>
          <a:p>
            <a:pPr algn="ctr"/>
            <a:r>
              <a:rPr lang="ru-RU" sz="3200" b="1" i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Но прежде ,чем в снежки играть,</a:t>
            </a:r>
          </a:p>
          <a:p>
            <a:pPr algn="ctr"/>
            <a:r>
              <a:rPr lang="ru-RU" sz="3200" b="1" i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Запомни, лёд нельзя бросать!</a:t>
            </a:r>
          </a:p>
          <a:p>
            <a:endParaRPr lang="ru-RU" sz="3600">
              <a:solidFill>
                <a:schemeClr val="bg1"/>
              </a:solidFill>
              <a:latin typeface="Arial" charset="0"/>
              <a:cs typeface="Times New Roman" pitchFamily="18" charset="0"/>
            </a:endParaRPr>
          </a:p>
        </p:txBody>
      </p:sp>
      <p:pic>
        <p:nvPicPr>
          <p:cNvPr id="2054" name="Picture 6" descr="9a55ab6439131b9664ba9b02caca30bc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5072074"/>
            <a:ext cx="141922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8c52cc508b4ef9be2e3314bf7c7d854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5403850"/>
            <a:ext cx="3294062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83f1e75717b5fa86d7738b0177522c8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4143380"/>
            <a:ext cx="17621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7003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Прямоугольник 1"/>
          <p:cNvSpPr>
            <a:spLocks noChangeArrowheads="1"/>
          </p:cNvSpPr>
          <p:nvPr/>
        </p:nvSpPr>
        <p:spPr bwMode="auto">
          <a:xfrm>
            <a:off x="250825" y="260350"/>
            <a:ext cx="792956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Палки лыжные остры,</a:t>
            </a:r>
          </a:p>
          <a:p>
            <a:pPr algn="ctr"/>
            <a:r>
              <a:rPr lang="ru-RU" sz="40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Ими сильно не маши.</a:t>
            </a:r>
          </a:p>
          <a:p>
            <a:pPr algn="ctr"/>
            <a:r>
              <a:rPr lang="ru-RU" sz="40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Можешь другу навредить,</a:t>
            </a:r>
          </a:p>
          <a:p>
            <a:pPr algn="ctr"/>
            <a:r>
              <a:rPr lang="ru-RU" sz="40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Глаз ему один подбить</a:t>
            </a:r>
            <a:r>
              <a:rPr lang="ru-RU" sz="4000" b="1" i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.</a:t>
            </a:r>
          </a:p>
        </p:txBody>
      </p:sp>
      <p:pic>
        <p:nvPicPr>
          <p:cNvPr id="3079" name="Picture 7" descr="f1be40646cca1d8e57f6f80000a8283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6188" y="-674688"/>
            <a:ext cx="2693987" cy="209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a7c9f285a96ee2d4fffdc8da8af4c43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1989138"/>
            <a:ext cx="1179513" cy="117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 descr="ece3f295188d5c4003755c539c37338e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924175"/>
            <a:ext cx="1825625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9" descr="C:\Documents and Settings\Irina\Рабочий стол\дети\02lab3709125212751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35150" y="2924175"/>
            <a:ext cx="4824413" cy="331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8906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26457E-6 C -0.17187 0.11702 -0.34375 0.23428 -0.41962 0.28515 C -0.49549 0.33603 -0.44878 0.30227 -0.45486 0.30574 " pathEditMode="relative" ptsTypes="aaA">
                                      <p:cBhvr>
                                        <p:cTn id="14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6.29047E-6 C 0.34791 0.09205 0.69583 0.18433 0.83385 0.22133 " pathEditMode="relative" ptsTypes="aA">
                                      <p:cBhvr>
                                        <p:cTn id="21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3876E-7 L -0.82691 0.52451 " pathEditMode="relative" ptsTypes="AA">
                                      <p:cBhvr>
                                        <p:cTn id="28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1187</TotalTime>
  <Words>471</Words>
  <Application>Microsoft Office PowerPoint</Application>
  <PresentationFormat>Экран (4:3)</PresentationFormat>
  <Paragraphs>86</Paragraphs>
  <Slides>18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Правила безопасности         во время  зимних    каникул</vt:lpstr>
      <vt:lpstr>Слайд 2</vt:lpstr>
      <vt:lpstr>Пришла зима. Трещат морозы. И щиплет уши ,щёки, нос. Оденься лучше потеплее, Чтоб очень сильно не замёрз.</vt:lpstr>
      <vt:lpstr>Слайд 4</vt:lpstr>
      <vt:lpstr>Слайд 5</vt:lpstr>
      <vt:lpstr>  Кататься с горки  так прекрасно, Но у дорог-  всегда опасно.  Мчатся по дорогам Быстрые машины. Можете попасть вы Прямо к ним под шины.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      Не ходи зимой по льду:  Можешь ты попасть в беду – В лунку или в полынью – И загубишь жизнь свою.</vt:lpstr>
      <vt:lpstr>Слайд 16</vt:lpstr>
      <vt:lpstr>Слайд 17</vt:lpstr>
      <vt:lpstr>Слайд 18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Рустемка</dc:creator>
  <cp:lastModifiedBy>User</cp:lastModifiedBy>
  <cp:revision>304</cp:revision>
  <dcterms:created xsi:type="dcterms:W3CDTF">2009-07-06T04:09:56Z</dcterms:created>
  <dcterms:modified xsi:type="dcterms:W3CDTF">2017-01-12T16:46:17Z</dcterms:modified>
</cp:coreProperties>
</file>