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5" r:id="rId2"/>
    <p:sldId id="268" r:id="rId3"/>
    <p:sldId id="277" r:id="rId4"/>
    <p:sldId id="306" r:id="rId5"/>
    <p:sldId id="273" r:id="rId6"/>
    <p:sldId id="275" r:id="rId7"/>
    <p:sldId id="296" r:id="rId8"/>
    <p:sldId id="291" r:id="rId9"/>
    <p:sldId id="303" r:id="rId10"/>
    <p:sldId id="285" r:id="rId11"/>
    <p:sldId id="300" r:id="rId12"/>
    <p:sldId id="288" r:id="rId13"/>
    <p:sldId id="305" r:id="rId14"/>
    <p:sldId id="286" r:id="rId15"/>
    <p:sldId id="299" r:id="rId16"/>
    <p:sldId id="287" r:id="rId17"/>
    <p:sldId id="298" r:id="rId18"/>
    <p:sldId id="290" r:id="rId19"/>
    <p:sldId id="302" r:id="rId20"/>
    <p:sldId id="276" r:id="rId21"/>
    <p:sldId id="297" r:id="rId22"/>
    <p:sldId id="294" r:id="rId23"/>
    <p:sldId id="301" r:id="rId24"/>
    <p:sldId id="292" r:id="rId25"/>
    <p:sldId id="293" r:id="rId26"/>
    <p:sldId id="304" r:id="rId27"/>
    <p:sldId id="274" r:id="rId28"/>
    <p:sldId id="283" r:id="rId29"/>
    <p:sldId id="284" r:id="rId30"/>
  </p:sldIdLst>
  <p:sldSz cx="9144000" cy="6858000" type="screen4x3"/>
  <p:notesSz cx="6858000" cy="9525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6" autoAdjust="0"/>
  </p:normalViewPr>
  <p:slideViewPr>
    <p:cSldViewPr>
      <p:cViewPr>
        <p:scale>
          <a:sx n="80" d="100"/>
          <a:sy n="80" d="100"/>
        </p:scale>
        <p:origin x="-159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3144" y="-96"/>
      </p:cViewPr>
      <p:guideLst>
        <p:guide orient="horz" pos="300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E5D7BD-7D53-4C8C-895B-7A6CFCD80401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047163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047163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A7ECBC-C4FF-46B6-B160-3A7671FF8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954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F0DC9C2F-04A6-4D6C-BD22-66C5D6C5608E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6163" y="714375"/>
            <a:ext cx="4765675" cy="3573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4" tIns="45697" rIns="91394" bIns="4569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524375"/>
            <a:ext cx="5486400" cy="4286250"/>
          </a:xfrm>
          <a:prstGeom prst="rect">
            <a:avLst/>
          </a:prstGeom>
        </p:spPr>
        <p:txBody>
          <a:bodyPr vert="horz" lIns="91394" tIns="45697" rIns="91394" bIns="4569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047163"/>
            <a:ext cx="2971800" cy="476250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047163"/>
            <a:ext cx="2971800" cy="476250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7F21C4CF-8FE4-4152-8F5B-97C58853F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38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9CAED9-9CFF-4EAB-BC2D-70D58FA7B56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826666-1014-4C80-99A6-211D7F11D3E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D8355-81ED-45CD-9F69-A7D0147C18AA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1666-D63F-4EC7-8376-D2871D070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96FF1-5062-449F-838D-0790CC78274A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BAE30-191F-422A-93C7-866D470AD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661E0-90CF-446C-A138-AEF7A593D520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239DB-311B-4999-B0CA-BF30ABF22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4BCCA-811D-462F-9AC0-1AC1E3BC4438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F4B76-8A91-4BD9-A302-761B7842F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FCEBE-01C5-4B8C-9D2F-826A2A633F54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2FB2A-A449-4011-85A2-EEC500EA9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8EF6A-9BBF-4C17-92CC-D817F9223DBD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4A513-41D3-4412-96DD-44D84B6C9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38A2F-B36F-4EA5-BEC0-62BA4B3F39D9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4E626-32F2-4D6D-B62F-ABB4ECA13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CE573-9749-44E4-9FF2-B8BC7D2DC553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23777-EEB4-46D8-A928-33C1CF50C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43298-BA80-47AA-B45B-7958B4DC9B37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B3CD-17AE-48FC-8B43-0570CC3A4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56C7A-0E4A-4E20-B877-5E6D62A26820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BDAF-4D4D-4C42-A73D-56F0BB83D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6E02B-E187-4B01-8847-DFB8922CA1EA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77FF8-E1DD-4101-AB82-A81D7B7F0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717A-5816-486D-8434-AB6DBC196D1C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40AE7-C0E8-455F-9A92-59CAC2614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310FC-04CA-41BE-B670-2C29E524F75F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A4ABA-0E70-4FB1-AFBD-E72B7A10E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C9953-E677-416B-959E-09C938CE4606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A216-65C5-48DE-8DC4-57FC4BD55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F2C12-CA16-4CDB-967F-6AE35CF2B8D7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61D76-BFC3-4E10-B9DE-A14EACF23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C0B124-7D9C-4A9B-9448-E726DCB2D3B6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81D214-BF47-4949-ADF8-1C2B26340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  <p:sldLayoutId id="214748364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404813"/>
            <a:ext cx="7416800" cy="11525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990033"/>
                </a:solidFill>
                <a:latin typeface="+mn-lt"/>
              </a:rPr>
              <a:t>Автономное учреждение дошкольного образования муниципального образования </a:t>
            </a:r>
            <a:r>
              <a:rPr lang="ru-RU" sz="1600" b="1" dirty="0" err="1" smtClean="0">
                <a:solidFill>
                  <a:srgbClr val="990033"/>
                </a:solidFill>
                <a:latin typeface="+mn-lt"/>
              </a:rPr>
              <a:t>Заводоуковский</a:t>
            </a:r>
            <a:r>
              <a:rPr lang="ru-RU" sz="1600" b="1" dirty="0" smtClean="0">
                <a:solidFill>
                  <a:srgbClr val="990033"/>
                </a:solidFill>
                <a:latin typeface="+mn-lt"/>
              </a:rPr>
              <a:t> городской округ </a:t>
            </a:r>
            <a:br>
              <a:rPr lang="ru-RU" sz="16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600" b="1" dirty="0" smtClean="0">
                <a:solidFill>
                  <a:srgbClr val="990033"/>
                </a:solidFill>
                <a:latin typeface="+mn-lt"/>
              </a:rPr>
              <a:t>«Центр развития ребенка - детский сад «Светлячок»</a:t>
            </a:r>
            <a:endParaRPr lang="ru-RU" sz="1600" b="1" dirty="0">
              <a:solidFill>
                <a:srgbClr val="990033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500563" y="2060575"/>
            <a:ext cx="4032250" cy="4032250"/>
          </a:xfrm>
        </p:spPr>
        <p:txBody>
          <a:bodyPr rtlCol="0">
            <a:normAutofit fontScale="92500"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70C0"/>
                </a:solidFill>
              </a:rPr>
              <a:t>УЧАСТНИК МУНИЦИПАЛЬНОГО КОНКУРСА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70C0"/>
                </a:solidFill>
              </a:rPr>
              <a:t>ПРОФЕССИОНАЛЬНОГО МАСТЕРСТВА 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70C0"/>
                </a:solidFill>
              </a:rPr>
              <a:t>«ВОСПИТАТЕЛЬ ГОДА </a:t>
            </a:r>
            <a:r>
              <a:rPr lang="en-US" sz="1600" b="1" dirty="0" smtClean="0">
                <a:solidFill>
                  <a:srgbClr val="0070C0"/>
                </a:solidFill>
              </a:rPr>
              <a:t>- </a:t>
            </a:r>
            <a:r>
              <a:rPr lang="ru-RU" sz="1600" b="1" dirty="0" smtClean="0">
                <a:solidFill>
                  <a:srgbClr val="0070C0"/>
                </a:solidFill>
              </a:rPr>
              <a:t>2017»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1400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РЯБОВА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МАРИНА МИХАЙЛОВНА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/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70C0"/>
                </a:solidFill>
              </a:rPr>
              <a:t>Воспитатель</a:t>
            </a:r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70C0"/>
                </a:solidFill>
              </a:rPr>
              <a:t>Педагогический стаж – 12 лет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672" y="1556792"/>
            <a:ext cx="2933973" cy="3937701"/>
          </a:xfrm>
          <a:effectLst>
            <a:softEdge rad="112500"/>
          </a:effectLst>
        </p:spPr>
      </p:pic>
    </p:spTree>
  </p:cSld>
  <p:clrMapOvr>
    <a:masterClrMapping/>
  </p:clrMapOvr>
  <p:transition spd="slow" advTm="463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620713"/>
            <a:ext cx="6408738" cy="14747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990033"/>
                </a:solidFill>
                <a:latin typeface="+mn-lt"/>
              </a:rPr>
              <a:t>КОНСУЛЬТАЦИЯ  ДЛЯ </a:t>
            </a: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ВОСПИТАТЕЛЕЙ, РАБОТАЮЩИХ С ДЕТЬМИ РАННЕГО ДОШКОЛЬНОГО ВОЗРАСТА </a:t>
            </a:r>
            <a:r>
              <a:rPr lang="ru-RU" sz="1800" dirty="0">
                <a:latin typeface="+mn-lt"/>
              </a:rPr>
              <a:t/>
            </a:r>
            <a:br>
              <a:rPr lang="ru-RU" sz="1800" dirty="0"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>«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Игры с куклой»</a:t>
            </a:r>
            <a:r>
              <a:rPr lang="ru-RU" sz="18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+mn-lt"/>
              </a:rPr>
            </a:br>
            <a:r>
              <a:rPr lang="ru-RU" sz="1800" dirty="0">
                <a:latin typeface="+mn-lt"/>
              </a:rPr>
              <a:t/>
            </a:r>
            <a:br>
              <a:rPr lang="ru-RU" sz="1800" dirty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88" y="1773238"/>
            <a:ext cx="7427912" cy="4137025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solidFill>
                  <a:srgbClr val="990033"/>
                </a:solidFill>
              </a:rPr>
              <a:t>Цель</a:t>
            </a:r>
            <a:r>
              <a:rPr lang="ru-RU" sz="1900" b="1" dirty="0" smtClean="0">
                <a:solidFill>
                  <a:srgbClr val="990033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dirty="0" smtClean="0">
                <a:solidFill>
                  <a:srgbClr val="990033"/>
                </a:solidFill>
              </a:rPr>
              <a:t>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Создать условия для обмена профессиональным опытом между педагогами, работающими с детьми раннего дошкольного возраста, по вопросу организации игровой деятельности, наполнения развивающей среды групп игровым оборудованием.</a:t>
            </a: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900" b="1" dirty="0" smtClean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solidFill>
                  <a:srgbClr val="990033"/>
                </a:solidFill>
              </a:rPr>
              <a:t>Задачи</a:t>
            </a:r>
            <a:r>
              <a:rPr lang="ru-RU" sz="1900" b="1" dirty="0">
                <a:solidFill>
                  <a:srgbClr val="990033"/>
                </a:solidFill>
              </a:rPr>
              <a:t>:</a:t>
            </a:r>
            <a:endParaRPr lang="ru-RU" sz="1900" dirty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1. Транслировать профессиональный опыт путем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прямого и комментированного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показа организации игровой деятельности с детьми раннего дошкольного возраста.</a:t>
            </a: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2.Систематизировать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знания воспитателей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по вопросам организации игровой деятельности с детьми раннего дошкольного возраста, наполнения и обновления развивающей среды групп.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 advTm="276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Рябова марина\фоточки\10.01\DSC_03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367240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G:\Рябова марина\фоточки\10.01\DSC_03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042692"/>
            <a:ext cx="367240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G:\Рябова марина\фоточки\10.01\DSC_03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594420"/>
            <a:ext cx="367240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G:\Рябова марина\фоточки\10.01\DSC_037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040857"/>
            <a:ext cx="367240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 advTm="263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549275"/>
            <a:ext cx="7273925" cy="1727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ВСТРЕЧА С РОДИТЕЛЯМИ ВОСПИТАННИКОВ</a:t>
            </a:r>
            <a:r>
              <a:rPr lang="ru-RU" sz="2400" dirty="0">
                <a:solidFill>
                  <a:srgbClr val="990033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990033"/>
                </a:solidFill>
                <a:latin typeface="+mn-lt"/>
              </a:rPr>
            </a:br>
            <a:r>
              <a:rPr lang="ru-RU" sz="2400" b="1" dirty="0">
                <a:latin typeface="+mn-lt"/>
              </a:rPr>
              <a:t>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«Развитие мелкой моторики рук у детей раннего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дошкольного возраста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через различные виды деятельности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»</a:t>
            </a:r>
            <a:endParaRPr lang="ru-RU" sz="18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913" y="2133600"/>
            <a:ext cx="7283450" cy="41751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990033"/>
                </a:solidFill>
              </a:rPr>
              <a:t>Цель</a:t>
            </a:r>
            <a:r>
              <a:rPr lang="ru-RU" sz="1800" b="1" dirty="0" smtClean="0">
                <a:solidFill>
                  <a:srgbClr val="990033"/>
                </a:solidFill>
              </a:rPr>
              <a:t>: </a:t>
            </a:r>
            <a:r>
              <a:rPr lang="ru-RU" sz="1800" b="1" dirty="0" smtClean="0">
                <a:solidFill>
                  <a:srgbClr val="002060"/>
                </a:solidFill>
              </a:rPr>
              <a:t>сформировать у родителей понимание необходимости развивать мелкую моторику рук ребенка в различных видах деятельности через использование разнообразного оборудования </a:t>
            </a:r>
            <a:endParaRPr lang="ru-RU" sz="1800" dirty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990033"/>
                </a:solidFill>
              </a:rPr>
              <a:t>Задачи</a:t>
            </a:r>
            <a:r>
              <a:rPr lang="ru-RU" sz="1800" b="1" dirty="0">
                <a:solidFill>
                  <a:srgbClr val="990033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1. Познакомить родителей воспитанников со способами развития мелкой моторики рук у детей раннего дошкольного возраста через различные виды деятельности</a:t>
            </a:r>
            <a:endParaRPr lang="ru-RU" sz="1800" b="1" dirty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</a:rPr>
              <a:t>2</a:t>
            </a:r>
            <a:r>
              <a:rPr lang="ru-RU" sz="1800" b="1" dirty="0" smtClean="0">
                <a:solidFill>
                  <a:srgbClr val="002060"/>
                </a:solidFill>
              </a:rPr>
              <a:t>. Побуждать </a:t>
            </a:r>
            <a:r>
              <a:rPr lang="ru-RU" sz="1800" b="1" dirty="0">
                <a:solidFill>
                  <a:srgbClr val="002060"/>
                </a:solidFill>
              </a:rPr>
              <a:t>применять </a:t>
            </a:r>
            <a:r>
              <a:rPr lang="ru-RU" sz="1800" b="1" dirty="0" smtClean="0">
                <a:solidFill>
                  <a:srgbClr val="002060"/>
                </a:solidFill>
              </a:rPr>
              <a:t>полученные знания во взаимодействии с детьми в домашних условиях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3. Познакомить родителей с интересными эффективными практиками семейного воспитания по данному вопросу.</a:t>
            </a:r>
            <a:endParaRPr lang="ru-RU" sz="1800" b="1" dirty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</p:spTree>
  </p:cSld>
  <p:clrMapOvr>
    <a:masterClrMapping/>
  </p:clrMapOvr>
  <p:transition spd="slow" advTm="293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сканы\IMG_20161020_155354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187624" y="571896"/>
            <a:ext cx="3723928" cy="2987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D:\сканы\IMG_20161020_155406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970884" y="571896"/>
            <a:ext cx="3863516" cy="2987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D:\сканы\IMG_20161020_1554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627574"/>
            <a:ext cx="3811842" cy="2605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3" name="Picture 5" descr="D:\сканы\IMG_20161020_15544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1863"/>
            <a:ext cx="3830352" cy="2591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 advTm="248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476250"/>
            <a:ext cx="7416800" cy="187263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МАСТЕР – КЛАСС ДЛЯ РОДИТЕЛЕЙ И ВОСПИТАТЕЛЕЙ</a:t>
            </a:r>
            <a:r>
              <a:rPr lang="ru-RU" sz="1800" b="1" dirty="0">
                <a:solidFill>
                  <a:srgbClr val="00000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> «Мир прекрасной куклы – Тильда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»</a:t>
            </a:r>
            <a:r>
              <a:rPr lang="ru-RU" sz="24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b="1" dirty="0">
                <a:solidFill>
                  <a:srgbClr val="7030A0"/>
                </a:solidFill>
                <a:latin typeface="+mn-lt"/>
              </a:rPr>
            </a:br>
            <a:endParaRPr lang="ru-RU" sz="2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00213"/>
            <a:ext cx="7200157" cy="3960812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990033"/>
                </a:solidFill>
              </a:rPr>
              <a:t>Цель</a:t>
            </a:r>
            <a:r>
              <a:rPr lang="ru-RU" sz="2000" b="1" dirty="0" smtClean="0">
                <a:solidFill>
                  <a:srgbClr val="990033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Создание условий для совместного взаимодействия педагогов и родителей по вопросу создания и использования кукол – Тильд в деятельности с детьми раннего и младшего дошкольного возраста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990033"/>
                </a:solidFill>
              </a:rPr>
              <a:t>Задачи</a:t>
            </a:r>
            <a:r>
              <a:rPr lang="ru-RU" sz="2000" dirty="0" smtClean="0">
                <a:solidFill>
                  <a:srgbClr val="990033"/>
                </a:solidFill>
              </a:rPr>
              <a:t>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Познакомить педагогов и родителей со способами изготовления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кукол – Тильд,</a:t>
            </a:r>
            <a:r>
              <a:rPr lang="ru-RU" sz="2000" b="1" dirty="0" smtClean="0">
                <a:solidFill>
                  <a:srgbClr val="002060"/>
                </a:solidFill>
              </a:rPr>
              <a:t> их использованием в деятельности с детьми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Познакомить педагогов и родителей с образовательным эффектом кукол – Тильд в части обогащения сенсорного опыта ребенка, развития коммуникативных навыков </a:t>
            </a:r>
            <a:endParaRPr lang="ru-RU" sz="2000" b="1" dirty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Tm="340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ябова марина\фоточки\10.01\DSC_03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28806"/>
            <a:ext cx="2934210" cy="2091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G:\Рябова марина\фоточки\10.01\DSC_03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7" y="428805"/>
            <a:ext cx="3008969" cy="1941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G:\Рябова марина\фоточки\10.01\DSC_03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7" y="2370125"/>
            <a:ext cx="3008969" cy="2019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G:\Рябова марина\фоточки\10.01\DSC_03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370126"/>
            <a:ext cx="2934210" cy="18780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G:\Рябова марина\фоточки\10.01\DSC_035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088210"/>
            <a:ext cx="2934211" cy="2061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5" name="Picture 7" descr="G:\Рябова марина\фоточки\10.01\DSC_035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7" y="4040948"/>
            <a:ext cx="3008969" cy="2109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 advTm="462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404813"/>
            <a:ext cx="7345362" cy="22590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ОБОБЩЕНИЕ ПРОФЕССИОНАЛЬНОГО ОПЫТА В РАМКАХ ТВОРЧЕСКОЙ ГРУППЫ НА УРОВНЕ ОБРАЗОВАТЕЛЬНОЙ ОРГАНИЗАЦИИ </a:t>
            </a:r>
            <a:br>
              <a:rPr lang="ru-RU" sz="18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>
                <a:solidFill>
                  <a:srgbClr val="990033"/>
                </a:solidFill>
                <a:latin typeface="+mn-lt"/>
              </a:rPr>
              <a:t> </a:t>
            </a: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«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Развитие детей раннего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возраста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посредством восприятия сенсорных эталонов и приобщения к народной культуре (фольклор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)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с помощью кукол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(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вязаные,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набивные)»</a:t>
            </a:r>
            <a:r>
              <a:rPr lang="ru-RU" sz="2000" dirty="0">
                <a:solidFill>
                  <a:srgbClr val="990033"/>
                </a:solidFill>
                <a:latin typeface="+mn-lt"/>
              </a:rPr>
              <a:t/>
            </a:r>
            <a:br>
              <a:rPr lang="ru-RU" sz="2000" dirty="0">
                <a:solidFill>
                  <a:srgbClr val="990033"/>
                </a:solidFill>
                <a:latin typeface="+mn-lt"/>
              </a:rPr>
            </a:b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450" y="2276475"/>
            <a:ext cx="7726363" cy="3384550"/>
          </a:xfrm>
        </p:spPr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dirty="0" smtClean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rgbClr val="990033"/>
                </a:solidFill>
              </a:rPr>
              <a:t>Цель: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Транслирование профессионального опыта по приобщению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 детей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раннего и младшего дошкольного возраста к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 русскому народному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творчеству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через использование фольклора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>
                <a:solidFill>
                  <a:srgbClr val="990033"/>
                </a:solidFill>
              </a:rPr>
              <a:t>Задачи:</a:t>
            </a:r>
            <a:r>
              <a:rPr lang="ru-RU" sz="2600" dirty="0">
                <a:solidFill>
                  <a:srgbClr val="990033"/>
                </a:solidFill>
              </a:rPr>
              <a:t> </a:t>
            </a:r>
            <a:endParaRPr lang="ru-RU" sz="2600" dirty="0" smtClean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Познакомить педагогов со способами организации деятельности с детьми через использование произведений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русского фольклора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наглядного материала (кукол).                                                          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. Познакомить педагогов  с системой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взаимодействия с семьями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воспитанников по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приобщению к истокам русской народной культуры. 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3. Создать условия для обмена профессиональным опытом по обозначенному вопросу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Tm="290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Рябова марина\фоточки\10.01\DSC_03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126" y="548680"/>
            <a:ext cx="3532099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G:\Рябова марина\фоточки\10.01\DSC_03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548680"/>
            <a:ext cx="331236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G:\Рябова марина\фоточки\10.01\DSC_03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4129125" cy="2439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G:\Рябова марина\фоточки\10.01\DSC_038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861047"/>
            <a:ext cx="3024336" cy="2232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G:\Рябова марина\фоточки\10.01\DSC_038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126" y="3861047"/>
            <a:ext cx="2978818" cy="2232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 advTm="263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620713"/>
            <a:ext cx="6480175" cy="11525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2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2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990033"/>
                </a:solidFill>
                <a:latin typeface="+mn-lt"/>
              </a:rPr>
              <a:t>ОБРАЗОВАТЕЛЬНАЯ ДЕЯТЕЛЬНОСТЬ С ДЕТЬМИ СТАРШЕГО ДОШКОЛЬНОГО ВОЗРАСТА  </a:t>
            </a:r>
            <a:br>
              <a:rPr lang="ru-RU" sz="20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2000" b="1" dirty="0" smtClean="0">
                <a:solidFill>
                  <a:srgbClr val="7030A0"/>
                </a:solidFill>
                <a:latin typeface="+mn-lt"/>
              </a:rPr>
              <a:t>«Такие разные куклы»</a:t>
            </a:r>
            <a:r>
              <a:rPr lang="ru-RU" sz="22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7030A0"/>
                </a:solidFill>
                <a:latin typeface="+mn-lt"/>
              </a:rPr>
            </a:br>
            <a:r>
              <a:rPr lang="ru-RU" dirty="0" smtClean="0">
                <a:solidFill>
                  <a:srgbClr val="990033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990033"/>
                </a:solidFill>
                <a:latin typeface="+mn-lt"/>
              </a:rPr>
            </a:br>
            <a:r>
              <a:rPr lang="ru-RU" dirty="0" smtClean="0">
                <a:solidFill>
                  <a:srgbClr val="990033"/>
                </a:solidFill>
                <a:latin typeface="+mn-lt"/>
              </a:rPr>
              <a:t> </a:t>
            </a:r>
            <a:endParaRPr lang="ru-RU" dirty="0">
              <a:solidFill>
                <a:srgbClr val="990033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250" y="1268413"/>
            <a:ext cx="7067550" cy="41767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solidFill>
                <a:srgbClr val="99003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990033"/>
                </a:solidFill>
              </a:rPr>
              <a:t>Цель: </a:t>
            </a:r>
            <a:endParaRPr lang="ru-RU" sz="1800" dirty="0" smtClean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Приобщение детей к народной культуре через образ тряпичной куклы.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990033"/>
                </a:solidFill>
              </a:rPr>
              <a:t>Задачи:</a:t>
            </a:r>
            <a:endParaRPr lang="ru-RU" sz="1800" dirty="0" smtClean="0">
              <a:solidFill>
                <a:srgbClr val="99003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Познакомить детей с народными праздниками.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Расширить кругозор детей в области народной культуры.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Закреплять обучение приёмам изготовления куклы в соответствии с народными традициями.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Воспитывать нравственно-эмоциональные качества (трудолюбие, терпение, аккуратность), художественный вкус, живой интерес к народной культуре.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/>
          </a:p>
        </p:txBody>
      </p:sp>
    </p:spTree>
  </p:cSld>
  <p:clrMapOvr>
    <a:masterClrMapping/>
  </p:clrMapOvr>
  <p:transition spd="slow" advTm="543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Рябова марина\фоточки\DSC_03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547" y="548679"/>
            <a:ext cx="4248472" cy="2644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G:\Рябова марина\фоточки\DSC_03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548680"/>
            <a:ext cx="345638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 descr="G:\Рябова марина\фоточки\DSC_03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768" y="3140968"/>
            <a:ext cx="4023264" cy="2808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 descr="G:\Рябова марина\фоточки\DSC_03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991" y="3039326"/>
            <a:ext cx="3794497" cy="2902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7" name="Picture 7" descr="G:\Рябова марина\фоточки\DSC_035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0032" y="1732604"/>
            <a:ext cx="324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 advTm="251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916113"/>
            <a:ext cx="7091363" cy="273685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990033"/>
                </a:solidFill>
                <a:latin typeface="+mn-lt"/>
              </a:rPr>
              <a:t>НОРМАТИВНЫЕ ДОКУМЕНТЫ</a:t>
            </a:r>
            <a:endParaRPr lang="ru-RU" sz="5400" dirty="0">
              <a:solidFill>
                <a:srgbClr val="990033"/>
              </a:solidFill>
              <a:latin typeface="+mn-lt"/>
            </a:endParaRPr>
          </a:p>
        </p:txBody>
      </p:sp>
    </p:spTree>
  </p:cSld>
  <p:clrMapOvr>
    <a:masterClrMapping/>
  </p:clrMapOvr>
  <p:transition spd="slow" advTm="274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692150"/>
            <a:ext cx="7200900" cy="19446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990033"/>
                </a:solidFill>
                <a:latin typeface="+mn-lt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НЕПОСРЕДСТВЕННО – ОБРАЗОВАТЕЛЬНАЯ ДЕЯТЕЛЬНОСТЬ С ДЕТЬМИ СТАРШЕГО ДОШКОЛЬНОГО ВОЗРАСТА </a:t>
            </a:r>
            <a:br>
              <a:rPr lang="ru-RU" sz="18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«РУССКИЕ НАРОДНЫЕ КУКЛЫ» </a:t>
            </a:r>
            <a:r>
              <a:rPr lang="ru-RU" sz="2000" b="1" dirty="0">
                <a:solidFill>
                  <a:srgbClr val="990033"/>
                </a:solidFill>
                <a:latin typeface="+mn-lt"/>
              </a:rPr>
              <a:t/>
            </a:r>
            <a:br>
              <a:rPr lang="ru-RU" sz="2000" b="1" dirty="0">
                <a:solidFill>
                  <a:srgbClr val="990033"/>
                </a:solidFill>
                <a:latin typeface="+mn-lt"/>
              </a:rPr>
            </a:br>
            <a:r>
              <a:rPr lang="ru-RU" sz="2000" b="1" dirty="0" smtClean="0">
                <a:solidFill>
                  <a:srgbClr val="990033"/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Цель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: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Формирование у детей интереса к истории и культуре русского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народа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через изготовление традиционной народной куклы</a:t>
            </a:r>
            <a:r>
              <a:rPr lang="ru-RU" sz="2000" b="1" dirty="0">
                <a:latin typeface="+mn-lt"/>
              </a:rPr>
              <a:t>.</a:t>
            </a:r>
            <a:br>
              <a:rPr lang="ru-RU" sz="2000" b="1" dirty="0">
                <a:latin typeface="+mn-lt"/>
              </a:rPr>
            </a:br>
            <a:endParaRPr lang="ru-RU" sz="2000" b="1" dirty="0">
              <a:solidFill>
                <a:srgbClr val="990033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476375" y="2349500"/>
            <a:ext cx="7437438" cy="3671888"/>
          </a:xfrm>
        </p:spPr>
        <p:txBody>
          <a:bodyPr rtlCol="0"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b="1" dirty="0">
                <a:solidFill>
                  <a:srgbClr val="990033"/>
                </a:solidFill>
              </a:rPr>
              <a:t>Задачи</a:t>
            </a:r>
            <a:r>
              <a:rPr lang="ru-RU" sz="3300" dirty="0">
                <a:solidFill>
                  <a:srgbClr val="990033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1.Совершенствовать у детей речь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как средство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общения.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2.Содействовать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развитию у детей устойчивости внимания в процессе выполнения последовательных заданий на наглядной и звуковой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основе.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3.Содействовать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формированию у детей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мотива познавательной деятельности.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4.Научить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детей изготавливать народную куклу. Обогащать знания детей об истории возникновения и разнообразии народной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куклы.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5.Развивать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 детей мелкую моторику рук, усидчивость,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восприятие, внимание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, глазомер и умение работать с лоскутами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ткани.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6.Воспитывать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интерес к культуре своего народа и бережное отношение к кукле. Воспитывать эстетический вкус.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Tm="264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Рябова марина\фоточки\10.01\DSC_03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6219" y="554038"/>
            <a:ext cx="3456000" cy="26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G:\Рябова марина\фоточки\10.01\DSC_03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548680"/>
            <a:ext cx="3528393" cy="25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G:\Рябова марина\фоточки\10.01\DSC_03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191" y="3473946"/>
            <a:ext cx="3456000" cy="25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G:\Рябова марина\фоточки\10.01\DSC_03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3528393" cy="25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 advTm="278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613" y="620713"/>
            <a:ext cx="6192837" cy="1584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  <a:latin typeface="+mn-lt"/>
              </a:rPr>
              <a:t>ПРАКТИКУМ ДЛЯ РОДИТЕЛЕЙ</a:t>
            </a:r>
            <a:br>
              <a:rPr lang="ru-RU" sz="18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«Народная кукла своими руками»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6375" y="1844675"/>
            <a:ext cx="7056438" cy="3844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990033"/>
                </a:solidFill>
              </a:rPr>
              <a:t>Цель: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Привлечь внимание родителей и детей к культурному наследию народа.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solidFill>
                <a:srgbClr val="99003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990033"/>
                </a:solidFill>
              </a:rPr>
              <a:t>Задачи: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1. Познакомить присутствующих со способами изготовления и использования тряпичной народной куклы.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2.Научить мастерить тряпичную куклу бесшовным способом, проявляя фантазию и творчество.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3. Познакомить со способами организации игровой деятельности детей с тряпичной куклой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 advTm="212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Рябова марина\фоточки\10.01\DSC_03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326429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G:\Рябова марина\фоточки\10.01\DSC_03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32656"/>
            <a:ext cx="300105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G:\Рябова марина\фоточки\10.01\DSC_03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326513"/>
            <a:ext cx="3001056" cy="2199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G:\Рябова марина\фоточки\10.01\DSC_03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365104"/>
            <a:ext cx="326429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G:\Рябова марина\фоточки\10.01\DSC_034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326513"/>
            <a:ext cx="3264296" cy="1978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3" name="Picture 7" descr="G:\Рябова марина\фоточки\10.01\DSC_034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304758"/>
            <a:ext cx="300105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 advTm="286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620713"/>
            <a:ext cx="7200900" cy="1584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ПРОЕКТ КРУЖКОВОЙ ДЕЯТЕЛЬНОСТИ С ДЕТЬМИ СТАРШЕГО ДОШКОЛЬНОГО ВОЗРАСТА</a:t>
            </a:r>
            <a:r>
              <a:rPr lang="ru-RU" sz="1800" dirty="0">
                <a:solidFill>
                  <a:srgbClr val="990033"/>
                </a:solidFill>
                <a:latin typeface="+mn-lt"/>
              </a:rPr>
              <a:t/>
            </a:r>
            <a:br>
              <a:rPr lang="ru-RU" sz="1800" dirty="0">
                <a:solidFill>
                  <a:srgbClr val="990033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>«Забавный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лоскуток – русская народная кукла»</a:t>
            </a:r>
            <a:r>
              <a:rPr lang="ru-RU" sz="1800" dirty="0">
                <a:solidFill>
                  <a:srgbClr val="990033"/>
                </a:solidFill>
                <a:latin typeface="+mn-lt"/>
              </a:rPr>
              <a:t/>
            </a:r>
            <a:br>
              <a:rPr lang="ru-RU" sz="1800" dirty="0">
                <a:solidFill>
                  <a:srgbClr val="990033"/>
                </a:solidFill>
                <a:latin typeface="+mn-lt"/>
              </a:rPr>
            </a:br>
            <a:r>
              <a:rPr lang="ru-RU" sz="1800" dirty="0">
                <a:solidFill>
                  <a:srgbClr val="990033"/>
                </a:solidFill>
              </a:rPr>
              <a:t> </a:t>
            </a:r>
            <a:r>
              <a:rPr lang="ru-RU" sz="2000" dirty="0">
                <a:solidFill>
                  <a:srgbClr val="990033"/>
                </a:solidFill>
              </a:rPr>
              <a:t/>
            </a:r>
            <a:br>
              <a:rPr lang="ru-RU" sz="2000" dirty="0">
                <a:solidFill>
                  <a:srgbClr val="990033"/>
                </a:solidFill>
              </a:rPr>
            </a:br>
            <a:endParaRPr lang="ru-RU" sz="2000" dirty="0">
              <a:solidFill>
                <a:srgbClr val="99003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88" y="1773238"/>
            <a:ext cx="7273925" cy="4176712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solidFill>
                  <a:srgbClr val="990033"/>
                </a:solidFill>
              </a:rPr>
              <a:t>Цель:</a:t>
            </a:r>
            <a:endParaRPr lang="ru-RU" sz="1900" b="1" dirty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Развивать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прикладное творчество дошкольников через познание русских народных традиций, носителем которых является древнейшая из игрушек – тряпичная кукла.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solidFill>
                  <a:srgbClr val="990033"/>
                </a:solidFill>
              </a:rPr>
              <a:t>Задачи:</a:t>
            </a:r>
            <a:endParaRPr lang="ru-RU" sz="1900" dirty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Обучающая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</a:rPr>
              <a:t>: 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изучить народные традиции, связанные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с историей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русской тряпичной куклы, научить работать с тканью при создании выразительных образов.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Развивающая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</a:rPr>
              <a:t>: 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способствовать развитию ручной умелости, сенсорному восприятию, конструктивных умений, творчества и способности к преобразованию материалов.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Воспитательная: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на народных традициях воспитывать чувство уважения к обычаям нашего народа, интерес к народно-прикладному творчеству.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/>
          </a:p>
        </p:txBody>
      </p:sp>
    </p:spTree>
  </p:cSld>
  <p:clrMapOvr>
    <a:masterClrMapping/>
  </p:clrMapOvr>
  <p:transition spd="slow" advTm="193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692150"/>
            <a:ext cx="7345363" cy="11525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ДОЛГОСРОЧНЫЙ ПЕДАГОГИЧЕСКИЙ ПРОЕКТ С ДЕТЬМИ СТАРШЕГО ДОШКОЛЬНОГО ВОЗРАСТА </a:t>
            </a:r>
            <a:br>
              <a:rPr lang="ru-RU" sz="18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«Приобщение дошкольников к русской народной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культуре через технологию ознакомления с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игрушкой»</a:t>
            </a:r>
            <a:r>
              <a:rPr lang="ru-RU" sz="18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+mn-lt"/>
              </a:rPr>
            </a:br>
            <a:endParaRPr lang="ru-RU" sz="18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913" y="1844675"/>
            <a:ext cx="7416800" cy="4525963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b="1" dirty="0" smtClean="0">
                <a:solidFill>
                  <a:srgbClr val="990033"/>
                </a:solidFill>
              </a:rPr>
              <a:t>Цель:</a:t>
            </a:r>
            <a:r>
              <a:rPr lang="ru-RU" sz="2100" b="1" dirty="0" smtClean="0"/>
              <a:t>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Воспитание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ценностей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и культурных традиций у дошкольников в процессе знакомства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с народной игрушкой.</a:t>
            </a:r>
            <a:endParaRPr lang="ru-RU" sz="21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b="1" dirty="0" smtClean="0">
                <a:solidFill>
                  <a:srgbClr val="990033"/>
                </a:solidFill>
              </a:rPr>
              <a:t>Задачи:</a:t>
            </a:r>
            <a:r>
              <a:rPr lang="ru-RU" sz="2100" b="1" dirty="0"/>
              <a:t/>
            </a:r>
            <a:br>
              <a:rPr lang="ru-RU" sz="2100" b="1" dirty="0"/>
            </a:b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1. Вызвать желание у детей познакомиться с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разнообразием народной игрушки.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1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2. Обеспечить запоминание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игр игрушками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, возможностью использования их в разных видах детской деятельности (подвижные, сюжетные, режиссерские игры, театрализованная деятельность)</a:t>
            </a:r>
            <a:br>
              <a:rPr lang="ru-RU" sz="21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3. Способствовать развитию познавательных интересов, сенсорного восприятия, логического мышления, внимания, воображения. Развивать сенсомоторные навыки, ловкость, смекалку.</a:t>
            </a:r>
            <a:br>
              <a:rPr lang="ru-RU" sz="21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4. Формировать и развивать коммуникативные навыки, желание использовать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игрушки в совместной и самостоятельной деятельности.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Tm="2694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Рябова марина\фоточки\10.01\DSC_03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620688"/>
            <a:ext cx="3811281" cy="29142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G:\Рябова марина\фоточки\10.01\DSC_03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3050716"/>
            <a:ext cx="4104456" cy="30248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43" name="Picture 6" descr="Картинки по запросу мини-музей русская народная кукла картинк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908050"/>
            <a:ext cx="2357438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7" descr="Картинки по запросу картинка балалайк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8054">
            <a:off x="6156325" y="3789363"/>
            <a:ext cx="1627188" cy="22463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11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844675"/>
            <a:ext cx="7091363" cy="252095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990033"/>
                </a:solidFill>
                <a:latin typeface="+mn-lt"/>
              </a:rPr>
              <a:t>ДОСТИЖЕНИЯ ВОСПИТАННИКОВ</a:t>
            </a:r>
            <a:endParaRPr lang="ru-RU" sz="5400" dirty="0">
              <a:solidFill>
                <a:srgbClr val="990033"/>
              </a:solidFill>
              <a:latin typeface="+mn-lt"/>
            </a:endParaRPr>
          </a:p>
        </p:txBody>
      </p:sp>
    </p:spTree>
  </p:cSld>
  <p:clrMapOvr>
    <a:masterClrMapping/>
  </p:clrMapOvr>
  <p:transition spd="slow" advTm="248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9" descr="D:\сканы\2017-01-05 скан11\скан11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460375"/>
            <a:ext cx="23939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10" descr="D:\сканы\2017-01-05 скан12\скан12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460375"/>
            <a:ext cx="2398712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11" descr="D:\сканы\2017-01-05 скан13\скан13 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60375"/>
            <a:ext cx="23622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12" descr="D:\сканы\2017-01-05 скан14\скан14 0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575" y="3284538"/>
            <a:ext cx="2447925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13" descr="D:\сканы\2017-01-05 скан15\скан15 00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284538"/>
            <a:ext cx="2447925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865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D:\сканы\2017-01-05 скан16\скан16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408363"/>
            <a:ext cx="213360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3" descr="D:\сканы\2017-01-05 скан17\скан17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3408363"/>
            <a:ext cx="2182812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4" descr="D:\сканы\2017-01-05 скан18\скан18 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825" y="496888"/>
            <a:ext cx="2133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5" descr="D:\сканы\2017-01-05 скан19\скан19 0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84188"/>
            <a:ext cx="2133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6" descr="D:\сканы\2017-01-05 скан20\скан20 00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84188"/>
            <a:ext cx="212566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34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549275"/>
            <a:ext cx="4175125" cy="3600450"/>
          </a:xfrm>
        </p:spPr>
      </p:pic>
      <p:pic>
        <p:nvPicPr>
          <p:cNvPr id="34818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2565400"/>
            <a:ext cx="3852862" cy="3656013"/>
          </a:xfrm>
        </p:spPr>
      </p:pic>
    </p:spTree>
  </p:cSld>
  <p:clrMapOvr>
    <a:masterClrMapping/>
  </p:clrMapOvr>
  <p:transition spd="slow" advTm="267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990033"/>
                </a:solidFill>
              </a:rPr>
              <a:t/>
            </a:r>
            <a:br>
              <a:rPr lang="ru-RU" dirty="0" smtClean="0">
                <a:solidFill>
                  <a:srgbClr val="990033"/>
                </a:solidFill>
              </a:rPr>
            </a:br>
            <a:r>
              <a:rPr lang="ru-RU" sz="2000" b="1" dirty="0" smtClean="0">
                <a:solidFill>
                  <a:srgbClr val="990033"/>
                </a:solidFill>
              </a:rPr>
              <a:t>Темы профессионального самообразования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31913" y="1600200"/>
            <a:ext cx="7272337" cy="4525963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1. 2011-2012г.г. Оригами - как средство развития мелкой моторики рук ребенка.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2. 2012-2013г.г. Влияние русской народной игрушки на развитие ребенка.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3. 2016-2017г.г. Мягко-набивные игрушки как средство сенсорного развития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773238"/>
            <a:ext cx="7018338" cy="2232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990033"/>
                </a:solidFill>
                <a:latin typeface="+mn-lt"/>
              </a:rPr>
              <a:t>МЕТОДИЧЕСКИЕ РАЗРАБОТКИ</a:t>
            </a:r>
            <a:endParaRPr lang="ru-RU" sz="5400" dirty="0">
              <a:solidFill>
                <a:srgbClr val="990033"/>
              </a:solidFill>
              <a:latin typeface="+mn-lt"/>
            </a:endParaRPr>
          </a:p>
        </p:txBody>
      </p:sp>
    </p:spTree>
  </p:cSld>
  <p:clrMapOvr>
    <a:masterClrMapping/>
  </p:clrMapOvr>
  <p:transition spd="slow" advTm="237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title"/>
          </p:nvPr>
        </p:nvSpPr>
        <p:spPr>
          <a:xfrm>
            <a:off x="1403350" y="2133600"/>
            <a:ext cx="7345363" cy="3635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990033"/>
                </a:solidFill>
                <a:latin typeface="+mn-lt"/>
              </a:rPr>
              <a:t>Цель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: Развитие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речи  детей  средствами 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устного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народного                     творчества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.  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rgbClr val="990033"/>
                </a:solidFill>
                <a:latin typeface="+mn-lt"/>
              </a:rPr>
              <a:t>Задачи:</a:t>
            </a:r>
            <a:r>
              <a:rPr lang="ru-RU" sz="1600" dirty="0">
                <a:latin typeface="+mn-lt"/>
              </a:rPr>
              <a:t/>
            </a:r>
            <a:br>
              <a:rPr lang="ru-RU" sz="1600" dirty="0">
                <a:latin typeface="+mn-lt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1.Учить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детей повторять несложные фразы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потешек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, 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умению передавать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простейшие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движения.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2.  Продолжать 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учить узнавать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кукол - животных (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кошка, петух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медведь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).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3. Развивать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мелкую моторику рук,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восприятие,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воображение, память, творческую  активность ,мышление .                                                                                                                                                                              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                4. Способствовать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развитию голосового аппарата, слухового внимания (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темп).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5. Развивать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интерес и желание детей к участию в  подвижной игре.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6. Воспитывать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чувство  удовлетворения от игровых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действий,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  радоваться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успеху.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7. Воспитывать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элементарные навыки вежливого обращения.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770" name="Текст 4"/>
          <p:cNvSpPr>
            <a:spLocks noGrp="1"/>
          </p:cNvSpPr>
          <p:nvPr>
            <p:ph type="body" idx="1"/>
          </p:nvPr>
        </p:nvSpPr>
        <p:spPr>
          <a:xfrm>
            <a:off x="1331913" y="333375"/>
            <a:ext cx="7056437" cy="1582738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lang="ru-RU" sz="1600" b="1" dirty="0" smtClean="0">
                <a:solidFill>
                  <a:srgbClr val="990033"/>
                </a:solidFill>
              </a:rPr>
              <a:t>НЕПОСРЕДСТВЕННО - ОБРАЗОВАТЕЛЬНАЯ ДЕЯТЕЛЬНОСТЬ ПО ПОЗНАВАТЕЛЬНО- РЕЧЕВОМУ РАЗВИТИЮ С ДЕТЬМИ </a:t>
            </a:r>
          </a:p>
          <a:p>
            <a:pPr algn="ctr" eaLnBrk="1" hangingPunct="1">
              <a:spcBef>
                <a:spcPct val="0"/>
              </a:spcBef>
            </a:pPr>
            <a:r>
              <a:rPr lang="ru-RU" sz="1600" b="1" dirty="0" smtClean="0">
                <a:solidFill>
                  <a:srgbClr val="990033"/>
                </a:solidFill>
              </a:rPr>
              <a:t>РАННЕГО ДОШКОЛЬНОГО ВОЗРАСТА </a:t>
            </a:r>
            <a:br>
              <a:rPr lang="ru-RU" sz="1600" b="1" dirty="0" smtClean="0">
                <a:solidFill>
                  <a:srgbClr val="990033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«ВЕСЕЛОЕ ПУТЕШЕСТВИЕ»</a:t>
            </a:r>
          </a:p>
        </p:txBody>
      </p:sp>
    </p:spTree>
  </p:cSld>
  <p:clrMapOvr>
    <a:masterClrMapping/>
  </p:clrMapOvr>
  <p:transition spd="slow" advTm="27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789040"/>
            <a:ext cx="3456384" cy="2592289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73016"/>
            <a:ext cx="3456384" cy="2592288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G:\Рябова марина\фоточки\DSC_03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8" name="Picture 4" descr="G:\Рябова марина\фоточки\DSC_03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ransition spd="slow" advTm="195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476250"/>
            <a:ext cx="7273925" cy="1157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+mn-lt"/>
              </a:rPr>
              <a:t>ПРОЕКТ КРУЖКОВОЙ ДЕЯТЕЛЬНОСТИ С ДЕТЬМИ РАННЕГО ДОШКОЛЬНОГО ВОЗРАСТА </a:t>
            </a:r>
            <a:br>
              <a:rPr lang="ru-RU" sz="1800" b="1" dirty="0" smtClean="0">
                <a:solidFill>
                  <a:srgbClr val="990033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«Мир </a:t>
            </a:r>
            <a:r>
              <a:rPr lang="ru-RU" sz="1800" b="1" dirty="0" err="1">
                <a:solidFill>
                  <a:srgbClr val="7030A0"/>
                </a:solidFill>
                <a:latin typeface="+mn-lt"/>
              </a:rPr>
              <a:t>сенсорики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»</a:t>
            </a:r>
            <a:endParaRPr lang="ru-RU" sz="18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450" y="1773238"/>
            <a:ext cx="7499350" cy="48958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rgbClr val="990033"/>
                </a:solidFill>
              </a:rPr>
              <a:t>Цель: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Формировать у детей восприятие отдельных свойств  предметов и явлений: формы, цвета, величины, пространства, времени, движений, особых свойств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990033"/>
                </a:solidFill>
              </a:rPr>
              <a:t>Задачи:</a:t>
            </a:r>
            <a:endParaRPr lang="ru-RU" sz="1600" b="1" dirty="0">
              <a:solidFill>
                <a:srgbClr val="990033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1.Развивать зрительные ощущения: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учить различать цвет, форму, величину предмета.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2.Развивать тактильную чувствительность: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учить различать на ощупь качество предметов и называть их (мягкий, пушистый, твердый и т.п.); развитие силы рук, мелкой моторики, координации движений.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3.Развивать слуховую чувствительность,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умение слушать и различать звуки в окружающей обстановке,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речевой слух.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</p:spTree>
  </p:cSld>
  <p:clrMapOvr>
    <a:masterClrMapping/>
  </p:clrMapOvr>
  <p:transition spd="slow" advTm="204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DSCN25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3961" y="548680"/>
            <a:ext cx="3531841" cy="28006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Содержимое 8" descr="DSC_05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572480"/>
            <a:ext cx="3751227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3" descr="DSC0004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035" y="3380792"/>
            <a:ext cx="3528392" cy="2592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3" descr="DSC0007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427" y="3308784"/>
            <a:ext cx="3888432" cy="27360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448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4216506</TotalTime>
  <Words>521</Words>
  <Application>Microsoft Office PowerPoint</Application>
  <PresentationFormat>Экран (4:3)</PresentationFormat>
  <Paragraphs>100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Автономное учреждение дошкольного образования муниципального образования Заводоуковский городской округ  «Центр развития ребенка - детский сад «Светлячок»</vt:lpstr>
      <vt:lpstr>НОРМАТИВНЫЕ ДОКУМЕНТЫ</vt:lpstr>
      <vt:lpstr>Презентация PowerPoint</vt:lpstr>
      <vt:lpstr> Темы профессионального самообразования</vt:lpstr>
      <vt:lpstr>МЕТОДИЧЕСКИЕ РАЗРАБОТКИ</vt:lpstr>
      <vt:lpstr>Цель: Развитие  речи  детей  средствами  устного  народного                     творчества.   Задачи: 1.Учить детей повторять несложные фразы потешек,  умению передавать простейшие движения. 2.  Продолжать  учить узнавать кукол - животных (кошка, петух  медведь). 3. Развивать мелкую моторику рук, восприятие, воображение, память, творческую  активность ,мышление .                                                                                                                                                                                                4. Способствовать развитию голосового аппарата, слухового внимания (темп). 5. Развивать интерес и желание детей к участию в  подвижной игре. 6. Воспитывать чувство  удовлетворения от игровых действий,     радоваться успеху. 7. Воспитывать элементарные навыки вежливого обращения.   </vt:lpstr>
      <vt:lpstr>Презентация PowerPoint</vt:lpstr>
      <vt:lpstr>ПРОЕКТ КРУЖКОВОЙ ДЕЯТЕЛЬНОСТИ С ДЕТЬМИ РАННЕГО ДОШКОЛЬНОГО ВОЗРАСТА   «Мир сенсорики»</vt:lpstr>
      <vt:lpstr>Презентация PowerPoint</vt:lpstr>
      <vt:lpstr>КОНСУЛЬТАЦИЯ  ДЛЯ ВОСПИТАТЕЛЕЙ, РАБОТАЮЩИХ С ДЕТЬМИ РАННЕГО ДОШКОЛЬНОГО ВОЗРАСТА  «Игры с куклой»  </vt:lpstr>
      <vt:lpstr>Презентация PowerPoint</vt:lpstr>
      <vt:lpstr>ВСТРЕЧА С РОДИТЕЛЯМИ ВОСПИТАННИКОВ  «Развитие мелкой моторики рук у детей раннего дошкольного возраста через различные виды деятельности»</vt:lpstr>
      <vt:lpstr>Презентация PowerPoint</vt:lpstr>
      <vt:lpstr>МАСТЕР – КЛАСС ДЛЯ РОДИТЕЛЕЙ И ВОСПИТАТЕЛЕЙ  «Мир прекрасной куклы – Тильда» </vt:lpstr>
      <vt:lpstr>Презентация PowerPoint</vt:lpstr>
      <vt:lpstr>  ОБОБЩЕНИЕ ПРОФЕССИОНАЛЬНОГО ОПЫТА В РАМКАХ ТВОРЧЕСКОЙ ГРУППЫ НА УРОВНЕ ОБРАЗОВАТЕЛЬНОЙ ОРГАНИЗАЦИИ    «Развитие детей раннего возраста посредством восприятия сенсорных эталонов и приобщения к народной культуре (фольклор) с помощью кукол  (вязаные, набивные)»  </vt:lpstr>
      <vt:lpstr>Презентация PowerPoint</vt:lpstr>
      <vt:lpstr>   ОБРАЗОВАТЕЛЬНАЯ ДЕЯТЕЛЬНОСТЬ С ДЕТЬМИ СТАРШЕГО ДОШКОЛЬНОГО ВОЗРАСТА   «Такие разные куклы»   </vt:lpstr>
      <vt:lpstr>Презентация PowerPoint</vt:lpstr>
      <vt:lpstr> НЕПОСРЕДСТВЕННО – ОБРАЗОВАТЕЛЬНАЯ ДЕЯТЕЛЬНОСТЬ С ДЕТЬМИ СТАРШЕГО ДОШКОЛЬНОГО ВОЗРАСТА  «РУССКИЕ НАРОДНЫЕ КУКЛЫ»   Цель : Формирование у детей интереса к истории и культуре русского народа через изготовление традиционной народной куклы. </vt:lpstr>
      <vt:lpstr>Презентация PowerPoint</vt:lpstr>
      <vt:lpstr>ПРАКТИКУМ ДЛЯ РОДИТЕЛЕЙ «Народная кукла своими руками» </vt:lpstr>
      <vt:lpstr>Презентация PowerPoint</vt:lpstr>
      <vt:lpstr>ПРОЕКТ КРУЖКОВОЙ ДЕЯТЕЛЬНОСТИ С ДЕТЬМИ СТАРШЕГО ДОШКОЛЬНОГО ВОЗРАСТА «Забавный лоскуток – русская народная кукла»   </vt:lpstr>
      <vt:lpstr>ДОЛГОСРОЧНЫЙ ПЕДАГОГИЧЕСКИЙ ПРОЕКТ С ДЕТЬМИ СТАРШЕГО ДОШКОЛЬНОГО ВОЗРАСТА   «Приобщение дошкольников к русской народной культуре через технологию ознакомления с  игрушкой» </vt:lpstr>
      <vt:lpstr>Презентация PowerPoint</vt:lpstr>
      <vt:lpstr>ДОСТИЖЕНИЯ ВОСПИТАННИКОВ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миха</cp:lastModifiedBy>
  <cp:revision>180</cp:revision>
  <cp:lastPrinted>2017-01-11T15:46:55Z</cp:lastPrinted>
  <dcterms:created xsi:type="dcterms:W3CDTF">2013-07-29T17:42:42Z</dcterms:created>
  <dcterms:modified xsi:type="dcterms:W3CDTF">2017-01-12T15:51:07Z</dcterms:modified>
</cp:coreProperties>
</file>