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25"/>
  </p:notesMasterIdLst>
  <p:sldIdLst>
    <p:sldId id="256" r:id="rId2"/>
    <p:sldId id="258" r:id="rId3"/>
    <p:sldId id="269" r:id="rId4"/>
    <p:sldId id="259" r:id="rId5"/>
    <p:sldId id="272" r:id="rId6"/>
    <p:sldId id="260" r:id="rId7"/>
    <p:sldId id="271" r:id="rId8"/>
    <p:sldId id="270" r:id="rId9"/>
    <p:sldId id="257" r:id="rId10"/>
    <p:sldId id="261" r:id="rId11"/>
    <p:sldId id="262" r:id="rId12"/>
    <p:sldId id="268" r:id="rId13"/>
    <p:sldId id="263" r:id="rId14"/>
    <p:sldId id="264" r:id="rId15"/>
    <p:sldId id="265" r:id="rId16"/>
    <p:sldId id="273" r:id="rId17"/>
    <p:sldId id="274" r:id="rId18"/>
    <p:sldId id="275" r:id="rId19"/>
    <p:sldId id="276" r:id="rId20"/>
    <p:sldId id="277" r:id="rId21"/>
    <p:sldId id="266" r:id="rId22"/>
    <p:sldId id="278" r:id="rId23"/>
    <p:sldId id="267"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74" autoAdjust="0"/>
    <p:restoredTop sz="91203" autoAdjust="0"/>
  </p:normalViewPr>
  <p:slideViewPr>
    <p:cSldViewPr>
      <p:cViewPr varScale="1">
        <p:scale>
          <a:sx n="58" d="100"/>
          <a:sy n="58" d="100"/>
        </p:scale>
        <p:origin x="-822" y="-84"/>
      </p:cViewPr>
      <p:guideLst>
        <p:guide orient="horz" pos="2160"/>
        <p:guide pos="2880"/>
      </p:guideLst>
    </p:cSldViewPr>
  </p:slideViewPr>
  <p:outlineViewPr>
    <p:cViewPr>
      <p:scale>
        <a:sx n="33" d="100"/>
        <a:sy n="33" d="100"/>
      </p:scale>
      <p:origin x="222" y="151386"/>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6CF953F-70AF-44A3-93F7-A6C30DB2E6E2}" type="datetimeFigureOut">
              <a:rPr lang="ru-RU" smtClean="0"/>
              <a:pPr/>
              <a:t>12.01.2017</a:t>
            </a:fld>
            <a:endParaRPr lang="ru-RU"/>
          </a:p>
        </p:txBody>
      </p:sp>
      <p:sp>
        <p:nvSpPr>
          <p:cNvPr id="4" name="Образ слайда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9B88EB4-23E7-42A7-B234-6EB6CA352521}" type="slidenum">
              <a:rPr lang="ru-RU" smtClean="0"/>
              <a:pPr/>
              <a:t>‹#›</a:t>
            </a:fld>
            <a:endParaRPr lang="ru-RU"/>
          </a:p>
        </p:txBody>
      </p:sp>
    </p:spTree>
    <p:extLst>
      <p:ext uri="{BB962C8B-B14F-4D97-AF65-F5344CB8AC3E}">
        <p14:creationId xmlns="" xmlns:p14="http://schemas.microsoft.com/office/powerpoint/2010/main" val="3453726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9B88EB4-23E7-42A7-B234-6EB6CA352521}" type="slidenum">
              <a:rPr lang="ru-RU" smtClean="0"/>
              <a:pPr/>
              <a:t>4</a:t>
            </a:fld>
            <a:endParaRPr lang="ru-RU"/>
          </a:p>
        </p:txBody>
      </p:sp>
    </p:spTree>
    <p:extLst>
      <p:ext uri="{BB962C8B-B14F-4D97-AF65-F5344CB8AC3E}">
        <p14:creationId xmlns="" xmlns:p14="http://schemas.microsoft.com/office/powerpoint/2010/main" val="21118586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9B88EB4-23E7-42A7-B234-6EB6CA352521}" type="slidenum">
              <a:rPr lang="ru-RU" smtClean="0"/>
              <a:pPr/>
              <a:t>5</a:t>
            </a:fld>
            <a:endParaRPr lang="ru-RU"/>
          </a:p>
        </p:txBody>
      </p:sp>
    </p:spTree>
    <p:extLst>
      <p:ext uri="{BB962C8B-B14F-4D97-AF65-F5344CB8AC3E}">
        <p14:creationId xmlns="" xmlns:p14="http://schemas.microsoft.com/office/powerpoint/2010/main" val="1177856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9B88EB4-23E7-42A7-B234-6EB6CA352521}" type="slidenum">
              <a:rPr lang="ru-RU" smtClean="0"/>
              <a:pPr/>
              <a:t>16</a:t>
            </a:fld>
            <a:endParaRPr lang="ru-RU"/>
          </a:p>
        </p:txBody>
      </p:sp>
    </p:spTree>
    <p:extLst>
      <p:ext uri="{BB962C8B-B14F-4D97-AF65-F5344CB8AC3E}">
        <p14:creationId xmlns="" xmlns:p14="http://schemas.microsoft.com/office/powerpoint/2010/main" val="24321331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9B88EB4-23E7-42A7-B234-6EB6CA352521}" type="slidenum">
              <a:rPr lang="ru-RU" smtClean="0"/>
              <a:pPr/>
              <a:t>21</a:t>
            </a:fld>
            <a:endParaRPr lang="ru-RU"/>
          </a:p>
        </p:txBody>
      </p:sp>
    </p:spTree>
    <p:extLst>
      <p:ext uri="{BB962C8B-B14F-4D97-AF65-F5344CB8AC3E}">
        <p14:creationId xmlns="" xmlns:p14="http://schemas.microsoft.com/office/powerpoint/2010/main" val="36712165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ru-RU" smtClean="0"/>
              <a:t>Образец заголовка</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0A98AF03-7270-45C2-A683-C5E353EF01A5}" type="datetime4">
              <a:rPr lang="en-US" smtClean="0"/>
              <a:pPr/>
              <a:t>January 12, 2017</a:t>
            </a:fld>
            <a:endParaRPr lang="en-US" dirty="0"/>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dirty="0"/>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8B37D5FE-740C-46F5-801A-FA5477D9711F}" type="slidenum">
              <a:rPr lang="en-US" smtClean="0"/>
              <a:pPr/>
              <a:t>‹#›</a:t>
            </a:fld>
            <a:endParaRPr lang="en-US" dirty="0"/>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ransition spd="slow">
    <p:cove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A2FB5AFD-D735-4504-A039-ADEBB6448D55}" type="datetime4">
              <a:rPr lang="en-US" smtClean="0"/>
              <a:pPr/>
              <a:t>January 12, 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B37D5FE-740C-46F5-801A-FA5477D9711F}" type="slidenum">
              <a:rPr lang="en-US" smtClean="0"/>
              <a:pPr/>
              <a:t>‹#›</a:t>
            </a:fld>
            <a:endParaRPr lang="en-US" dirty="0"/>
          </a:p>
        </p:txBody>
      </p:sp>
    </p:spTree>
  </p:cSld>
  <p:clrMapOvr>
    <a:masterClrMapping/>
  </p:clrMapOvr>
  <p:transition spd="slow">
    <p:cove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ru-RU" smtClean="0"/>
              <a:t>Образец заголовка</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AB5C8118-FB93-4E87-B380-0175F2FE2167}" type="datetime4">
              <a:rPr lang="en-US" smtClean="0"/>
              <a:pPr/>
              <a:t>January 12, 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B37D5FE-740C-46F5-801A-FA5477D9711F}" type="slidenum">
              <a:rPr lang="en-US" smtClean="0"/>
              <a:pPr/>
              <a:t>‹#›</a:t>
            </a:fld>
            <a:endParaRPr lang="en-US" dirty="0"/>
          </a:p>
        </p:txBody>
      </p:sp>
    </p:spTree>
  </p:cSld>
  <p:clrMapOvr>
    <a:masterClrMapping/>
  </p:clrMapOvr>
  <p:transition spd="slow">
    <p:cove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5A93482-8E69-40F7-BCAD-5662A6CADB27}" type="datetime4">
              <a:rPr lang="en-US" smtClean="0"/>
              <a:pPr/>
              <a:t>January 12, 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B37D5FE-740C-46F5-801A-FA5477D9711F}" type="slidenum">
              <a:rPr lang="en-US" smtClean="0"/>
              <a:pPr/>
              <a:t>‹#›</a:t>
            </a:fld>
            <a:endParaRPr lang="en-US" dirty="0"/>
          </a:p>
        </p:txBody>
      </p:sp>
    </p:spTree>
  </p:cSld>
  <p:clrMapOvr>
    <a:masterClrMapping/>
  </p:clrMapOvr>
  <p:transition spd="slow">
    <p:cove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BB7EAE1-CAAC-4AEF-919E-158692B1E55E}" type="datetime4">
              <a:rPr lang="en-US" smtClean="0"/>
              <a:pPr/>
              <a:t>January 12, 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B37D5FE-740C-46F5-801A-FA5477D9711F}" type="slidenum">
              <a:rPr lang="en-US" smtClean="0"/>
              <a:pPr/>
              <a:t>‹#›</a:t>
            </a:fld>
            <a:endParaRPr lang="en-US" dirty="0"/>
          </a:p>
        </p:txBody>
      </p:sp>
    </p:spTree>
  </p:cSld>
  <p:clrMapOvr>
    <a:masterClrMapping/>
  </p:clrMapOvr>
  <p:transition spd="slow">
    <p:cove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9525A706-D8F2-4D1A-855A-CADC92600C26}" type="datetime4">
              <a:rPr lang="en-US" smtClean="0"/>
              <a:pPr/>
              <a:t>January 12, 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B37D5FE-740C-46F5-801A-FA5477D9711F}" type="slidenum">
              <a:rPr lang="en-US" smtClean="0"/>
              <a:pPr/>
              <a:t>‹#›</a:t>
            </a:fld>
            <a:endParaRPr lang="en-US" dirty="0"/>
          </a:p>
        </p:txBody>
      </p:sp>
      <p:sp>
        <p:nvSpPr>
          <p:cNvPr id="9" name="Content Placeholder 8"/>
          <p:cNvSpPr>
            <a:spLocks noGrp="1"/>
          </p:cNvSpPr>
          <p:nvPr>
            <p:ph sz="quarter" idx="13"/>
          </p:nvPr>
        </p:nvSpPr>
        <p:spPr>
          <a:xfrm>
            <a:off x="1042416" y="2313432"/>
            <a:ext cx="3419856" cy="349300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ransition spd="slow">
    <p:cove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99B4F123-1704-49AC-9D15-C4B1462B8014}" type="datetime4">
              <a:rPr lang="en-US" smtClean="0"/>
              <a:pPr/>
              <a:t>January 12, 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B37D5FE-740C-46F5-801A-FA5477D9711F}" type="slidenum">
              <a:rPr lang="en-US" smtClean="0"/>
              <a:pPr/>
              <a:t>‹#›</a:t>
            </a:fld>
            <a:endParaRPr lang="en-US" dirty="0"/>
          </a:p>
        </p:txBody>
      </p:sp>
    </p:spTree>
  </p:cSld>
  <p:clrMapOvr>
    <a:masterClrMapping/>
  </p:clrMapOvr>
  <p:transition spd="slow">
    <p:cove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E3127EC2-47FB-48A1-8644-C8A81DDAA119}" type="datetime4">
              <a:rPr lang="en-US" smtClean="0"/>
              <a:pPr/>
              <a:t>January 12, 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B37D5FE-740C-46F5-801A-FA5477D9711F}" type="slidenum">
              <a:rPr lang="en-US" smtClean="0"/>
              <a:pPr/>
              <a:t>‹#›</a:t>
            </a:fld>
            <a:endParaRPr lang="en-US" dirty="0"/>
          </a:p>
        </p:txBody>
      </p:sp>
    </p:spTree>
  </p:cSld>
  <p:clrMapOvr>
    <a:masterClrMapping/>
  </p:clrMapOvr>
  <p:transition spd="slow">
    <p:cove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3EC3ED-7435-49F9-84C8-03CCA2F8DEDB}" type="datetime4">
              <a:rPr lang="en-US" smtClean="0"/>
              <a:pPr/>
              <a:t>January 12, 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B37D5FE-740C-46F5-801A-FA5477D9711F}" type="slidenum">
              <a:rPr lang="en-US" smtClean="0"/>
              <a:pPr/>
              <a:t>‹#›</a:t>
            </a:fld>
            <a:endParaRPr lang="en-US" dirty="0"/>
          </a:p>
        </p:txBody>
      </p:sp>
    </p:spTree>
  </p:cSld>
  <p:clrMapOvr>
    <a:masterClrMapping/>
  </p:clrMapOvr>
  <p:transition spd="slow">
    <p:cove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4"/>
          <p:cNvSpPr>
            <a:spLocks noGrp="1"/>
          </p:cNvSpPr>
          <p:nvPr>
            <p:ph type="dt" sz="half" idx="10"/>
          </p:nvPr>
        </p:nvSpPr>
        <p:spPr/>
        <p:txBody>
          <a:bodyPr/>
          <a:lstStyle/>
          <a:p>
            <a:fld id="{3FC49BF1-FCD3-4395-8FF6-0047AF66228E}" type="datetime4">
              <a:rPr lang="en-US" smtClean="0"/>
              <a:pPr/>
              <a:t>January 12, 2017</a:t>
            </a:fld>
            <a:endParaRPr lang="en-US" dirty="0"/>
          </a:p>
        </p:txBody>
      </p:sp>
      <p:sp>
        <p:nvSpPr>
          <p:cNvPr id="7" name="Slide Number Placeholder 6"/>
          <p:cNvSpPr>
            <a:spLocks noGrp="1"/>
          </p:cNvSpPr>
          <p:nvPr>
            <p:ph type="sldNum" sz="quarter" idx="12"/>
          </p:nvPr>
        </p:nvSpPr>
        <p:spPr/>
        <p:txBody>
          <a:bodyPr/>
          <a:lstStyle/>
          <a:p>
            <a:fld id="{8B37D5FE-740C-46F5-801A-FA5477D9711F}" type="slidenum">
              <a:rPr lang="en-US" smtClean="0"/>
              <a:pPr/>
              <a:t>‹#›</a:t>
            </a:fld>
            <a:endParaRPr lang="en-US" dirty="0"/>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dirty="0"/>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ru-RU" smtClean="0"/>
              <a:t>Образец заголовка</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transition spd="slow">
    <p:cove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4710340" y="908720"/>
            <a:ext cx="3300984" cy="1463040"/>
          </a:xfrm>
        </p:spPr>
        <p:txBody>
          <a:bodyPr anchor="b">
            <a:normAutofit/>
          </a:bodyPr>
          <a:lstStyle>
            <a:lvl1pPr algn="l">
              <a:defRPr sz="2800" b="0"/>
            </a:lvl1pPr>
          </a:lstStyle>
          <a:p>
            <a:r>
              <a:rPr lang="ru-RU" smtClean="0"/>
              <a:t>Образец заголовка</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dirty="0" smtClean="0"/>
              <a:t>Вставка рисунка</a:t>
            </a:r>
            <a:endParaRPr lang="en-US" dirty="0"/>
          </a:p>
        </p:txBody>
      </p:sp>
      <p:sp>
        <p:nvSpPr>
          <p:cNvPr id="4" name="Text Placeholder 3"/>
          <p:cNvSpPr>
            <a:spLocks noGrp="1"/>
          </p:cNvSpPr>
          <p:nvPr>
            <p:ph type="body" sz="half" idx="2"/>
          </p:nvPr>
        </p:nvSpPr>
        <p:spPr>
          <a:xfrm>
            <a:off x="4712133" y="2784065"/>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CA861222-2C8B-4501-BE87-6797EC025925}" type="datetime4">
              <a:rPr lang="en-US" smtClean="0"/>
              <a:pPr/>
              <a:t>January 12, 2017</a:t>
            </a:fld>
            <a:endParaRPr lang="en-US" dirty="0"/>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dirty="0"/>
          </a:p>
        </p:txBody>
      </p:sp>
      <p:sp>
        <p:nvSpPr>
          <p:cNvPr id="7" name="Slide Number Placeholder 6"/>
          <p:cNvSpPr>
            <a:spLocks noGrp="1"/>
          </p:cNvSpPr>
          <p:nvPr>
            <p:ph type="sldNum" sz="quarter" idx="12"/>
          </p:nvPr>
        </p:nvSpPr>
        <p:spPr/>
        <p:txBody>
          <a:bodyPr/>
          <a:lstStyle/>
          <a:p>
            <a:fld id="{8B37D5FE-740C-46F5-801A-FA5477D9711F}" type="slidenum">
              <a:rPr lang="en-US" smtClean="0"/>
              <a:pPr/>
              <a:t>‹#›</a:t>
            </a:fld>
            <a:endParaRPr lang="en-US" dirty="0"/>
          </a:p>
        </p:txBody>
      </p:sp>
    </p:spTree>
  </p:cSld>
  <p:clrMapOvr>
    <a:masterClrMapping/>
  </p:clrMapOvr>
  <p:transition spd="slow">
    <p:cove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16C01193-8287-4834-A286-6B880643E934}" type="datetime4">
              <a:rPr lang="en-US" smtClean="0"/>
              <a:pPr/>
              <a:t>January 12, 2017</a:t>
            </a:fld>
            <a:endParaRPr lang="en-US" dirty="0"/>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dirty="0"/>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8B37D5FE-740C-46F5-801A-FA5477D9711F}"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ransition spd="slow">
    <p:cover/>
  </p:transition>
  <p:timing>
    <p:tnLst>
      <p:par>
        <p:cTn id="1" dur="indefinite" restart="never" nodeType="tmRoot"/>
      </p:par>
    </p:tnLst>
  </p:timing>
  <p:hf hdr="0"/>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17.jpeg"/></Relationships>
</file>

<file path=ppt/slides/_rels/slide2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572000" y="332656"/>
            <a:ext cx="3600400" cy="3600400"/>
          </a:xfrm>
        </p:spPr>
        <p:txBody>
          <a:bodyPr>
            <a:normAutofit fontScale="90000"/>
          </a:bodyPr>
          <a:lstStyle/>
          <a:p>
            <a:r>
              <a:rPr lang="ru-RU" sz="2200" dirty="0" smtClean="0"/>
              <a:t>  </a:t>
            </a:r>
            <a:br>
              <a:rPr lang="ru-RU" sz="2200" dirty="0" smtClean="0"/>
            </a:br>
            <a:r>
              <a:rPr lang="ru-RU" sz="2200" dirty="0" smtClean="0"/>
              <a:t>Конспект непосредственно-образовательной деятельности в подготовительной групп</a:t>
            </a:r>
            <a:r>
              <a:rPr lang="ru-RU" sz="2000" dirty="0" smtClean="0"/>
              <a:t>е </a:t>
            </a:r>
            <a:r>
              <a:rPr lang="ru-RU" sz="2000" b="1" dirty="0" smtClean="0"/>
              <a:t>«Сад – огород»</a:t>
            </a:r>
            <a:br>
              <a:rPr lang="ru-RU" sz="2000" b="1" dirty="0" smtClean="0"/>
            </a:br>
            <a:r>
              <a:rPr lang="ru-RU" sz="2000" dirty="0" smtClean="0"/>
              <a:t/>
            </a:r>
            <a:br>
              <a:rPr lang="ru-RU" sz="2000" dirty="0" smtClean="0"/>
            </a:br>
            <a:r>
              <a:rPr lang="ru-RU" sz="2000" dirty="0"/>
              <a:t/>
            </a:r>
            <a:br>
              <a:rPr lang="ru-RU" sz="2000" dirty="0"/>
            </a:br>
            <a:r>
              <a:rPr lang="ru-RU" sz="2000" dirty="0" smtClean="0"/>
              <a:t/>
            </a:r>
            <a:br>
              <a:rPr lang="ru-RU" sz="2000" dirty="0" smtClean="0"/>
            </a:br>
            <a:r>
              <a:rPr lang="ru-RU" sz="2000" dirty="0"/>
              <a:t/>
            </a:r>
            <a:br>
              <a:rPr lang="ru-RU" sz="2000" dirty="0"/>
            </a:br>
            <a:endParaRPr lang="ru-RU" sz="2000" dirty="0"/>
          </a:p>
        </p:txBody>
      </p:sp>
      <p:sp>
        <p:nvSpPr>
          <p:cNvPr id="3" name="Подзаголовок 2"/>
          <p:cNvSpPr>
            <a:spLocks noGrp="1"/>
          </p:cNvSpPr>
          <p:nvPr>
            <p:ph type="subTitle" idx="1"/>
          </p:nvPr>
        </p:nvSpPr>
        <p:spPr>
          <a:xfrm>
            <a:off x="4788024" y="4293096"/>
            <a:ext cx="3309803" cy="648072"/>
          </a:xfrm>
        </p:spPr>
        <p:txBody>
          <a:bodyPr>
            <a:normAutofit/>
          </a:bodyPr>
          <a:lstStyle/>
          <a:p>
            <a:r>
              <a:rPr lang="ru-RU" sz="1600" dirty="0" smtClean="0"/>
              <a:t>Автор</a:t>
            </a:r>
            <a:r>
              <a:rPr lang="ru-RU" sz="1600" smtClean="0"/>
              <a:t>: Мельник Светлана</a:t>
            </a:r>
          </a:p>
          <a:p>
            <a:r>
              <a:rPr lang="ru-RU" sz="1600" smtClean="0"/>
              <a:t> </a:t>
            </a:r>
            <a:r>
              <a:rPr lang="ru-RU" sz="1600" dirty="0" smtClean="0"/>
              <a:t>Игоревна</a:t>
            </a:r>
            <a:endParaRPr lang="ru-RU" sz="1600" dirty="0"/>
          </a:p>
        </p:txBody>
      </p:sp>
      <p:sp>
        <p:nvSpPr>
          <p:cNvPr id="4" name="Дата 3"/>
          <p:cNvSpPr>
            <a:spLocks noGrp="1"/>
          </p:cNvSpPr>
          <p:nvPr>
            <p:ph type="dt" sz="half" idx="10"/>
          </p:nvPr>
        </p:nvSpPr>
        <p:spPr>
          <a:xfrm>
            <a:off x="5940152" y="116633"/>
            <a:ext cx="2304256" cy="288031"/>
          </a:xfrm>
        </p:spPr>
        <p:txBody>
          <a:bodyPr/>
          <a:lstStyle/>
          <a:p>
            <a:pPr algn="ctr"/>
            <a:endParaRPr lang="en-US" sz="2000" dirty="0"/>
          </a:p>
        </p:txBody>
      </p:sp>
      <p:sp>
        <p:nvSpPr>
          <p:cNvPr id="5" name="Нижний колонтитул 4"/>
          <p:cNvSpPr>
            <a:spLocks noGrp="1"/>
          </p:cNvSpPr>
          <p:nvPr>
            <p:ph type="ftr" sz="quarter" idx="11"/>
          </p:nvPr>
        </p:nvSpPr>
        <p:spPr>
          <a:xfrm>
            <a:off x="5004048" y="5445224"/>
            <a:ext cx="2592288" cy="639867"/>
          </a:xfrm>
        </p:spPr>
        <p:txBody>
          <a:bodyPr>
            <a:normAutofit/>
          </a:bodyPr>
          <a:lstStyle/>
          <a:p>
            <a:pPr algn="ctr"/>
            <a:r>
              <a:rPr lang="ru-RU" dirty="0" smtClean="0">
                <a:solidFill>
                  <a:schemeClr val="accent1">
                    <a:lumMod val="75000"/>
                  </a:schemeClr>
                </a:solidFill>
              </a:rPr>
              <a:t>МБДОУ № 53  </a:t>
            </a:r>
          </a:p>
          <a:p>
            <a:pPr algn="ctr"/>
            <a:r>
              <a:rPr lang="ru-RU" dirty="0" smtClean="0">
                <a:solidFill>
                  <a:schemeClr val="accent1">
                    <a:lumMod val="75000"/>
                  </a:schemeClr>
                </a:solidFill>
              </a:rPr>
              <a:t>г. Тула</a:t>
            </a:r>
            <a:endParaRPr lang="en-US" dirty="0">
              <a:solidFill>
                <a:schemeClr val="accent1">
                  <a:lumMod val="75000"/>
                </a:schemeClr>
              </a:solidFill>
            </a:endParaRPr>
          </a:p>
        </p:txBody>
      </p:sp>
      <p:sp>
        <p:nvSpPr>
          <p:cNvPr id="6" name="Номер слайда 5"/>
          <p:cNvSpPr>
            <a:spLocks noGrp="1"/>
          </p:cNvSpPr>
          <p:nvPr>
            <p:ph type="sldNum" sz="quarter" idx="12"/>
          </p:nvPr>
        </p:nvSpPr>
        <p:spPr>
          <a:xfrm>
            <a:off x="4649096" y="5719967"/>
            <a:ext cx="282944" cy="229314"/>
          </a:xfrm>
        </p:spPr>
        <p:txBody>
          <a:bodyPr/>
          <a:lstStyle/>
          <a:p>
            <a:fld id="{8B37D5FE-740C-46F5-801A-FA5477D9711F}" type="slidenum">
              <a:rPr lang="en-US" smtClean="0"/>
              <a:pPr/>
              <a:t>1</a:t>
            </a:fld>
            <a:endParaRPr lang="en-US" dirty="0"/>
          </a:p>
        </p:txBody>
      </p:sp>
    </p:spTree>
    <p:extLst>
      <p:ext uri="{BB962C8B-B14F-4D97-AF65-F5344CB8AC3E}">
        <p14:creationId xmlns="" xmlns:p14="http://schemas.microsoft.com/office/powerpoint/2010/main" val="1640949946"/>
      </p:ext>
    </p:extLst>
  </p:cSld>
  <p:clrMapOvr>
    <a:masterClrMapping/>
  </p:clrMapOvr>
  <p:transition spd="slow">
    <p:cove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490" y="1027664"/>
            <a:ext cx="6768870" cy="529128"/>
          </a:xfrm>
        </p:spPr>
        <p:txBody>
          <a:bodyPr>
            <a:noAutofit/>
          </a:bodyPr>
          <a:lstStyle/>
          <a:p>
            <a:r>
              <a:rPr lang="ru-RU" sz="3200" dirty="0" smtClean="0"/>
              <a:t> 1. Предварительная работа:</a:t>
            </a:r>
            <a:endParaRPr lang="ru-RU" sz="3200" dirty="0"/>
          </a:p>
        </p:txBody>
      </p:sp>
      <p:sp>
        <p:nvSpPr>
          <p:cNvPr id="3" name="Объект 2"/>
          <p:cNvSpPr>
            <a:spLocks noGrp="1"/>
          </p:cNvSpPr>
          <p:nvPr>
            <p:ph idx="1"/>
          </p:nvPr>
        </p:nvSpPr>
        <p:spPr>
          <a:xfrm>
            <a:off x="1043492" y="1844823"/>
            <a:ext cx="6912884" cy="2664297"/>
          </a:xfrm>
        </p:spPr>
        <p:txBody>
          <a:bodyPr>
            <a:normAutofit/>
          </a:bodyPr>
          <a:lstStyle/>
          <a:p>
            <a:pPr marL="68580" indent="0">
              <a:buNone/>
            </a:pPr>
            <a:r>
              <a:rPr lang="ru-RU" sz="1200" dirty="0" smtClean="0"/>
              <a:t>В группе для детей на подоконнике был создан мини сад-огород. Изготовлены таблицы – указатели с названиями растений и с датой их посадки. В специально подготовленный ящик с грунтом были высажены семена культур, дата и цель посадки были зафиксированы в дневник наблюдений. Так же были подобраны: художественная литература, стихи, поговорки, загадки об овощах, цветах, иллюстрации и картинки (демонстрационный материал). Проведена консультация с родителями на тему: « Участвуем в проекте « Сад – огород», оказание посильной помощи родителей в создании проекта «Сад-огород», был проведен опрос родителей на тему: «Экологическое воспитание детей в детском саду». </a:t>
            </a:r>
            <a:endParaRPr lang="ru-RU" sz="1200" dirty="0"/>
          </a:p>
        </p:txBody>
      </p:sp>
      <p:sp>
        <p:nvSpPr>
          <p:cNvPr id="6" name="Номер слайда 5"/>
          <p:cNvSpPr>
            <a:spLocks noGrp="1"/>
          </p:cNvSpPr>
          <p:nvPr>
            <p:ph type="sldNum" sz="quarter" idx="12"/>
          </p:nvPr>
        </p:nvSpPr>
        <p:spPr/>
        <p:txBody>
          <a:bodyPr/>
          <a:lstStyle/>
          <a:p>
            <a:fld id="{8B37D5FE-740C-46F5-801A-FA5477D9711F}" type="slidenum">
              <a:rPr lang="en-US" smtClean="0"/>
              <a:pPr/>
              <a:t>10</a:t>
            </a:fld>
            <a:endParaRPr lang="en-US" dirty="0"/>
          </a:p>
        </p:txBody>
      </p:sp>
    </p:spTree>
    <p:extLst>
      <p:ext uri="{BB962C8B-B14F-4D97-AF65-F5344CB8AC3E}">
        <p14:creationId xmlns="" xmlns:p14="http://schemas.microsoft.com/office/powerpoint/2010/main" val="3478779662"/>
      </p:ext>
    </p:extLst>
  </p:cSld>
  <p:clrMapOvr>
    <a:masterClrMapping/>
  </p:clrMapOvr>
  <p:transition spd="slow">
    <p:cove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332656"/>
            <a:ext cx="8136904" cy="432048"/>
          </a:xfrm>
        </p:spPr>
        <p:txBody>
          <a:bodyPr>
            <a:normAutofit fontScale="90000"/>
          </a:bodyPr>
          <a:lstStyle/>
          <a:p>
            <a:r>
              <a:rPr lang="ru-RU" sz="2800" dirty="0" smtClean="0"/>
              <a:t>2. Практическая работа. Вводная часть.</a:t>
            </a:r>
            <a:endParaRPr lang="ru-RU" sz="2800" dirty="0"/>
          </a:p>
        </p:txBody>
      </p:sp>
      <p:sp>
        <p:nvSpPr>
          <p:cNvPr id="3" name="Объект 2"/>
          <p:cNvSpPr>
            <a:spLocks noGrp="1"/>
          </p:cNvSpPr>
          <p:nvPr>
            <p:ph idx="1"/>
          </p:nvPr>
        </p:nvSpPr>
        <p:spPr>
          <a:xfrm>
            <a:off x="395536" y="764704"/>
            <a:ext cx="8352928" cy="5544616"/>
          </a:xfrm>
        </p:spPr>
        <p:txBody>
          <a:bodyPr>
            <a:noAutofit/>
          </a:bodyPr>
          <a:lstStyle/>
          <a:p>
            <a:pPr marL="68580" indent="0">
              <a:buNone/>
            </a:pPr>
            <a:r>
              <a:rPr lang="ru-RU" sz="1200" b="1" dirty="0" smtClean="0"/>
              <a:t>Ход занятия:</a:t>
            </a:r>
          </a:p>
          <a:p>
            <a:pPr marL="68580" indent="0">
              <a:buNone/>
            </a:pPr>
            <a:r>
              <a:rPr lang="ru-RU" sz="1200" b="1" dirty="0" smtClean="0"/>
              <a:t>Воспитатель:</a:t>
            </a:r>
            <a:r>
              <a:rPr lang="ru-RU" sz="1200" dirty="0" smtClean="0"/>
              <a:t> Ребята, посмотрите за окно, какое сейчас время года? </a:t>
            </a:r>
          </a:p>
          <a:p>
            <a:pPr marL="68580" indent="0">
              <a:buNone/>
            </a:pPr>
            <a:r>
              <a:rPr lang="ru-RU" sz="1200" b="1" dirty="0" smtClean="0"/>
              <a:t>Дети:</a:t>
            </a:r>
            <a:r>
              <a:rPr lang="ru-RU" sz="1200" dirty="0" smtClean="0"/>
              <a:t> Весна.</a:t>
            </a:r>
          </a:p>
          <a:p>
            <a:pPr marL="68580" indent="0">
              <a:buNone/>
            </a:pPr>
            <a:r>
              <a:rPr lang="ru-RU" sz="1200" b="1" dirty="0" smtClean="0"/>
              <a:t>В.: </a:t>
            </a:r>
            <a:r>
              <a:rPr lang="ru-RU" sz="1200" dirty="0" smtClean="0"/>
              <a:t>Правильно, весна! Какие признаки весны мы с Вами можем отметить?</a:t>
            </a:r>
          </a:p>
          <a:p>
            <a:pPr marL="68580" indent="0">
              <a:buNone/>
            </a:pPr>
            <a:r>
              <a:rPr lang="ru-RU" sz="1200" b="1" dirty="0" smtClean="0"/>
              <a:t>Д.: </a:t>
            </a:r>
            <a:r>
              <a:rPr lang="ru-RU" sz="1200" dirty="0" smtClean="0"/>
              <a:t>Тает снег, прилетают перелетные птицы, становится теплее, появляются первые проталины, первые цветы.</a:t>
            </a:r>
          </a:p>
          <a:p>
            <a:pPr marL="68580" indent="0">
              <a:buNone/>
            </a:pPr>
            <a:r>
              <a:rPr lang="ru-RU" sz="1200" b="1" dirty="0" smtClean="0"/>
              <a:t>В.: </a:t>
            </a:r>
            <a:r>
              <a:rPr lang="ru-RU" sz="1200" dirty="0" smtClean="0"/>
              <a:t>Совершенно верно! Скажи дети, а что же происходит на огороде?</a:t>
            </a:r>
          </a:p>
          <a:p>
            <a:pPr marL="68580" indent="0">
              <a:buNone/>
            </a:pPr>
            <a:r>
              <a:rPr lang="ru-RU" sz="1200" b="1" dirty="0" smtClean="0"/>
              <a:t>Д.: </a:t>
            </a:r>
            <a:r>
              <a:rPr lang="ru-RU" sz="1200" dirty="0" smtClean="0"/>
              <a:t>Взрослые и дети начинают сажать овощи, цветы, ягоды!</a:t>
            </a:r>
          </a:p>
          <a:p>
            <a:pPr marL="68580" indent="0">
              <a:buNone/>
            </a:pPr>
            <a:r>
              <a:rPr lang="ru-RU" sz="1200" b="1" dirty="0" smtClean="0"/>
              <a:t>В.: </a:t>
            </a:r>
            <a:r>
              <a:rPr lang="ru-RU" sz="1200" dirty="0" smtClean="0"/>
              <a:t>Давайте, мы  с Вами вместе рассмотрим наш огород.</a:t>
            </a:r>
          </a:p>
          <a:p>
            <a:pPr marL="68580" indent="0">
              <a:buNone/>
            </a:pPr>
            <a:r>
              <a:rPr lang="ru-RU" sz="1200" dirty="0" smtClean="0"/>
              <a:t>Огород, огород</a:t>
            </a:r>
          </a:p>
          <a:p>
            <a:pPr marL="68580" indent="0">
              <a:buNone/>
            </a:pPr>
            <a:r>
              <a:rPr lang="ru-RU" sz="1200" dirty="0" smtClean="0"/>
              <a:t>Что за чудо! Вот так класс!</a:t>
            </a:r>
          </a:p>
          <a:p>
            <a:pPr marL="68580" indent="0">
              <a:buNone/>
            </a:pPr>
            <a:r>
              <a:rPr lang="ru-RU" sz="1200" dirty="0" smtClean="0"/>
              <a:t>На подоконнике у нас,</a:t>
            </a:r>
          </a:p>
          <a:p>
            <a:pPr marL="68580" indent="0">
              <a:buNone/>
            </a:pPr>
            <a:r>
              <a:rPr lang="ru-RU" sz="1200" dirty="0" smtClean="0"/>
              <a:t>Мини-огород живет,</a:t>
            </a:r>
          </a:p>
          <a:p>
            <a:pPr marL="68580" indent="0">
              <a:buNone/>
            </a:pPr>
            <a:r>
              <a:rPr lang="ru-RU" sz="1200" dirty="0" smtClean="0"/>
              <a:t>Растет, и урожай дает!</a:t>
            </a:r>
          </a:p>
          <a:p>
            <a:pPr marL="68580" indent="0">
              <a:buNone/>
            </a:pPr>
            <a:r>
              <a:rPr lang="ru-RU" sz="1200" b="1" dirty="0" smtClean="0"/>
              <a:t>Основная часть.</a:t>
            </a:r>
          </a:p>
          <a:p>
            <a:pPr marL="68580" indent="0">
              <a:buNone/>
            </a:pPr>
            <a:r>
              <a:rPr lang="ru-RU" sz="1200" dirty="0" smtClean="0"/>
              <a:t>Дети с воспитателем рассматривают огород, на котором высажены садово-огородные культуры: петрушка, укроп, перец, бархатцы, астра, анютины глазки. Ребята замечают, что ростки саженцев направленны к свету!</a:t>
            </a:r>
          </a:p>
          <a:p>
            <a:pPr marL="68580" indent="0">
              <a:buNone/>
            </a:pPr>
            <a:r>
              <a:rPr lang="ru-RU" sz="1200" b="1" dirty="0" smtClean="0"/>
              <a:t>В.: </a:t>
            </a:r>
            <a:r>
              <a:rPr lang="ru-RU" sz="1200" dirty="0" smtClean="0"/>
              <a:t>Ребята, посмотрите внимательно на наш огород, как вы думаете, что необходимо нашей рассаде, чтобы мы получили хороший урожай?</a:t>
            </a:r>
          </a:p>
          <a:p>
            <a:pPr marL="68580" indent="0">
              <a:buNone/>
            </a:pPr>
            <a:r>
              <a:rPr lang="ru-RU" sz="1200" b="1" dirty="0" smtClean="0"/>
              <a:t>Д.: </a:t>
            </a:r>
            <a:r>
              <a:rPr lang="ru-RU" sz="1200" dirty="0"/>
              <a:t>З</a:t>
            </a:r>
            <a:r>
              <a:rPr lang="ru-RU" sz="1200" dirty="0" smtClean="0"/>
              <a:t>емля, вода, воздух, свет, тепло. </a:t>
            </a:r>
          </a:p>
          <a:p>
            <a:pPr marL="68580" indent="0">
              <a:buNone/>
            </a:pPr>
            <a:r>
              <a:rPr lang="ru-RU" sz="1200" b="1" dirty="0" smtClean="0"/>
              <a:t>В.: </a:t>
            </a:r>
            <a:r>
              <a:rPr lang="ru-RU" sz="1200" dirty="0" smtClean="0"/>
              <a:t>Правильно, ребята.  Давайте рассмотрим каждое условие по отдельности. Поиграем в игру «Наша ладошка».</a:t>
            </a:r>
          </a:p>
          <a:p>
            <a:pPr marL="68580" indent="0">
              <a:buNone/>
            </a:pPr>
            <a:r>
              <a:rPr lang="ru-RU" sz="1200" dirty="0" smtClean="0"/>
              <a:t>Дети показывают свою ладонь, поочередно указывая на пальцах руки:</a:t>
            </a:r>
          </a:p>
          <a:p>
            <a:pPr marL="68580" indent="0">
              <a:buNone/>
            </a:pPr>
            <a:r>
              <a:rPr lang="ru-RU" sz="1200" dirty="0"/>
              <a:t> </a:t>
            </a:r>
            <a:r>
              <a:rPr lang="ru-RU" sz="1200" dirty="0" smtClean="0"/>
              <a:t>Самое важное условие для развития и роста любого растения – это земля. Чтобы получить хороший урожай, мы с вами набрали земли, прорыхлили почву. Посадили семена. Но что еще необходимо сделать для нашего семени, чтобы оно проросло?</a:t>
            </a:r>
          </a:p>
          <a:p>
            <a:pPr marL="68580" indent="0">
              <a:buNone/>
            </a:pPr>
            <a:endParaRPr lang="ru-RU" sz="1200" dirty="0"/>
          </a:p>
        </p:txBody>
      </p:sp>
      <p:sp>
        <p:nvSpPr>
          <p:cNvPr id="4" name="Дата 3"/>
          <p:cNvSpPr>
            <a:spLocks noGrp="1"/>
          </p:cNvSpPr>
          <p:nvPr>
            <p:ph type="dt" sz="half" idx="10"/>
          </p:nvPr>
        </p:nvSpPr>
        <p:spPr/>
        <p:txBody>
          <a:bodyPr/>
          <a:lstStyle/>
          <a:p>
            <a:endParaRPr lang="en-US" dirty="0"/>
          </a:p>
        </p:txBody>
      </p:sp>
      <p:sp>
        <p:nvSpPr>
          <p:cNvPr id="6" name="Номер слайда 5"/>
          <p:cNvSpPr>
            <a:spLocks noGrp="1"/>
          </p:cNvSpPr>
          <p:nvPr>
            <p:ph type="sldNum" sz="quarter" idx="12"/>
          </p:nvPr>
        </p:nvSpPr>
        <p:spPr/>
        <p:txBody>
          <a:bodyPr/>
          <a:lstStyle/>
          <a:p>
            <a:fld id="{8B37D5FE-740C-46F5-801A-FA5477D9711F}" type="slidenum">
              <a:rPr lang="en-US" smtClean="0"/>
              <a:pPr/>
              <a:t>11</a:t>
            </a:fld>
            <a:endParaRPr lang="en-US" dirty="0"/>
          </a:p>
        </p:txBody>
      </p:sp>
    </p:spTree>
    <p:extLst>
      <p:ext uri="{BB962C8B-B14F-4D97-AF65-F5344CB8AC3E}">
        <p14:creationId xmlns="" xmlns:p14="http://schemas.microsoft.com/office/powerpoint/2010/main" val="728551262"/>
      </p:ext>
    </p:extLst>
  </p:cSld>
  <p:clrMapOvr>
    <a:masterClrMapping/>
  </p:clrMapOvr>
  <p:transition spd="slow">
    <p:cove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347864" y="764704"/>
            <a:ext cx="2592288" cy="529128"/>
          </a:xfrm>
        </p:spPr>
        <p:txBody>
          <a:bodyPr>
            <a:normAutofit/>
          </a:bodyPr>
          <a:lstStyle/>
          <a:p>
            <a:r>
              <a:rPr lang="ru-RU" sz="2000" dirty="0" smtClean="0"/>
              <a:t>Уход за рассадой</a:t>
            </a:r>
            <a:endParaRPr lang="ru-RU" sz="2000" dirty="0"/>
          </a:p>
        </p:txBody>
      </p:sp>
      <p:pic>
        <p:nvPicPr>
          <p:cNvPr id="7" name="Объект 6"/>
          <p:cNvPicPr>
            <a:picLocks noGrp="1" noChangeAspect="1"/>
          </p:cNvPicPr>
          <p:nvPr>
            <p:ph idx="1"/>
          </p:nvPr>
        </p:nvPicPr>
        <p:blipFill>
          <a:blip r:embed="rId2" cstate="screen">
            <a:extLst>
              <a:ext uri="{28A0092B-C50C-407E-A947-70E740481C1C}">
                <a14:useLocalDpi xmlns="" xmlns:a14="http://schemas.microsoft.com/office/drawing/2010/main" val="0"/>
              </a:ext>
            </a:extLst>
          </a:blip>
          <a:stretch>
            <a:fillRect/>
          </a:stretch>
        </p:blipFill>
        <p:spPr>
          <a:xfrm>
            <a:off x="683568" y="1412776"/>
            <a:ext cx="7776864" cy="4824536"/>
          </a:xfrm>
          <a:prstGeom prst="rect">
            <a:avLst/>
          </a:prstGeom>
          <a:ln>
            <a:noFill/>
          </a:ln>
          <a:effectLst>
            <a:softEdge rad="112500"/>
          </a:effectLst>
        </p:spPr>
      </p:pic>
      <p:sp>
        <p:nvSpPr>
          <p:cNvPr id="4" name="Дата 3"/>
          <p:cNvSpPr>
            <a:spLocks noGrp="1"/>
          </p:cNvSpPr>
          <p:nvPr>
            <p:ph type="dt" sz="half" idx="10"/>
          </p:nvPr>
        </p:nvSpPr>
        <p:spPr/>
        <p:txBody>
          <a:bodyPr/>
          <a:lstStyle/>
          <a:p>
            <a:endParaRPr lang="en-US" dirty="0"/>
          </a:p>
        </p:txBody>
      </p:sp>
      <p:sp>
        <p:nvSpPr>
          <p:cNvPr id="5" name="Нижний колонтитул 4"/>
          <p:cNvSpPr>
            <a:spLocks noGrp="1"/>
          </p:cNvSpPr>
          <p:nvPr>
            <p:ph type="ftr" sz="quarter" idx="11"/>
          </p:nvPr>
        </p:nvSpPr>
        <p:spPr/>
        <p:txBody>
          <a:bodyPr/>
          <a:lstStyle/>
          <a:p>
            <a:endParaRPr lang="en-US" dirty="0"/>
          </a:p>
        </p:txBody>
      </p:sp>
      <p:sp>
        <p:nvSpPr>
          <p:cNvPr id="6" name="Номер слайда 5"/>
          <p:cNvSpPr>
            <a:spLocks noGrp="1"/>
          </p:cNvSpPr>
          <p:nvPr>
            <p:ph type="sldNum" sz="quarter" idx="12"/>
          </p:nvPr>
        </p:nvSpPr>
        <p:spPr>
          <a:xfrm>
            <a:off x="4716016" y="260648"/>
            <a:ext cx="1332156" cy="365125"/>
          </a:xfrm>
        </p:spPr>
        <p:txBody>
          <a:bodyPr/>
          <a:lstStyle/>
          <a:p>
            <a:fld id="{8B37D5FE-740C-46F5-801A-FA5477D9711F}" type="slidenum">
              <a:rPr lang="en-US" smtClean="0"/>
              <a:pPr/>
              <a:t>12</a:t>
            </a:fld>
            <a:endParaRPr lang="en-US" dirty="0"/>
          </a:p>
        </p:txBody>
      </p:sp>
    </p:spTree>
    <p:extLst>
      <p:ext uri="{BB962C8B-B14F-4D97-AF65-F5344CB8AC3E}">
        <p14:creationId xmlns="" xmlns:p14="http://schemas.microsoft.com/office/powerpoint/2010/main" val="1644071127"/>
      </p:ext>
    </p:extLst>
  </p:cSld>
  <p:clrMapOvr>
    <a:masterClrMapping/>
  </p:clrMapOvr>
  <p:transition spd="slow">
    <p:cove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55576" y="980728"/>
            <a:ext cx="7488832" cy="4824536"/>
          </a:xfrm>
        </p:spPr>
        <p:txBody>
          <a:bodyPr>
            <a:normAutofit/>
          </a:bodyPr>
          <a:lstStyle/>
          <a:p>
            <a:pPr marL="68580" indent="0">
              <a:buNone/>
            </a:pPr>
            <a:r>
              <a:rPr lang="ru-RU" sz="1200" b="1" dirty="0" smtClean="0"/>
              <a:t>Д.: </a:t>
            </a:r>
            <a:r>
              <a:rPr lang="ru-RU" sz="1200" dirty="0" smtClean="0"/>
              <a:t>Вода.</a:t>
            </a:r>
          </a:p>
          <a:p>
            <a:pPr marL="68580" indent="0">
              <a:buNone/>
            </a:pPr>
            <a:r>
              <a:rPr lang="ru-RU" sz="1200" b="1" dirty="0" smtClean="0"/>
              <a:t>В.:</a:t>
            </a:r>
            <a:r>
              <a:rPr lang="ru-RU" sz="1200" dirty="0" smtClean="0"/>
              <a:t> Правильно, ребята, чтобы семечко дало росток, необходимо его полить. Любой живой организм не может обойтись без воды. (Показывает на указательный палец, дети повторяют действие.) Итак, мы с вами посадили, полили наше семечко и через некоторое время мы увидели, что появился маленький росточек, затем первый листочек, второй и т.д.</a:t>
            </a:r>
          </a:p>
          <a:p>
            <a:pPr marL="68580" indent="0">
              <a:buNone/>
            </a:pPr>
            <a:r>
              <a:rPr lang="ru-RU" sz="1200" dirty="0" smtClean="0"/>
              <a:t>Как вы думаете, без чего наше растение не сможет существовать.</a:t>
            </a:r>
          </a:p>
          <a:p>
            <a:pPr marL="68580" indent="0">
              <a:buNone/>
            </a:pPr>
            <a:r>
              <a:rPr lang="ru-RU" sz="1200" b="1" dirty="0" smtClean="0"/>
              <a:t>Д.</a:t>
            </a:r>
            <a:r>
              <a:rPr lang="ru-RU" sz="1200" dirty="0" smtClean="0"/>
              <a:t>: Без воздуха.</a:t>
            </a:r>
          </a:p>
          <a:p>
            <a:pPr marL="68580" indent="0">
              <a:buNone/>
            </a:pPr>
            <a:r>
              <a:rPr lang="ru-RU" sz="1200" b="1" dirty="0" smtClean="0"/>
              <a:t>В.: </a:t>
            </a:r>
            <a:r>
              <a:rPr lang="ru-RU" sz="1200" dirty="0" smtClean="0"/>
              <a:t>Правильно. Растения, как и мы с вами, дышат воздухом, т.е. или необходим кислород и углерод (Дети показывают на средний палец). А теперь, посмотрим на наш огород. Как вы думаете, почему эти ростки мы не можем сейчас высадить в открытый грунт.</a:t>
            </a:r>
          </a:p>
          <a:p>
            <a:pPr marL="68580" indent="0">
              <a:buNone/>
            </a:pPr>
            <a:r>
              <a:rPr lang="ru-RU" sz="1200" b="1" dirty="0" smtClean="0"/>
              <a:t>Д.: </a:t>
            </a:r>
            <a:r>
              <a:rPr lang="ru-RU" sz="1200" dirty="0" smtClean="0"/>
              <a:t>На улице еще холодно, земля не прогрелась солнце, и наши ростки могут погибнуть.</a:t>
            </a:r>
          </a:p>
          <a:p>
            <a:pPr marL="68580" indent="0">
              <a:buNone/>
            </a:pPr>
            <a:r>
              <a:rPr lang="ru-RU" sz="1200" b="1" dirty="0" smtClean="0"/>
              <a:t>В.: </a:t>
            </a:r>
            <a:r>
              <a:rPr lang="ru-RU" sz="1200" dirty="0"/>
              <a:t>С</a:t>
            </a:r>
            <a:r>
              <a:rPr lang="ru-RU" sz="1200" dirty="0" smtClean="0"/>
              <a:t>овершенно верно, как Вы думаете, какое еще условие необходимо для дальнейшего роста наших растений?</a:t>
            </a:r>
          </a:p>
          <a:p>
            <a:pPr marL="68580" indent="0">
              <a:buNone/>
            </a:pPr>
            <a:r>
              <a:rPr lang="ru-RU" sz="1200" b="1" dirty="0" smtClean="0"/>
              <a:t>Д.: </a:t>
            </a:r>
            <a:r>
              <a:rPr lang="ru-RU" sz="1200" dirty="0" smtClean="0"/>
              <a:t>Тепло. Земля должна быть прогрета.</a:t>
            </a:r>
          </a:p>
          <a:p>
            <a:pPr marL="68580" indent="0">
              <a:buNone/>
            </a:pPr>
            <a:r>
              <a:rPr lang="ru-RU" sz="1200" dirty="0" smtClean="0"/>
              <a:t>(Дети указывают на безымянный палец)</a:t>
            </a:r>
          </a:p>
          <a:p>
            <a:pPr marL="68580" indent="0">
              <a:buNone/>
            </a:pPr>
            <a:r>
              <a:rPr lang="ru-RU" sz="1200" b="1" dirty="0" smtClean="0"/>
              <a:t>В.</a:t>
            </a:r>
            <a:r>
              <a:rPr lang="ru-RU" sz="1200" dirty="0" smtClean="0"/>
              <a:t>: Да, ребята, тепло представляет  собой  </a:t>
            </a:r>
          </a:p>
          <a:p>
            <a:pPr marL="68580" indent="0">
              <a:buNone/>
            </a:pPr>
            <a:r>
              <a:rPr lang="ru-RU" sz="1200" dirty="0" smtClean="0"/>
              <a:t>основной фактор жизни растений.</a:t>
            </a:r>
          </a:p>
          <a:p>
            <a:pPr marL="68580" indent="0">
              <a:buNone/>
            </a:pPr>
            <a:r>
              <a:rPr lang="ru-RU" sz="1200" dirty="0" smtClean="0"/>
              <a:t> Давайте мы внимательно посмотрим на наши ростки. </a:t>
            </a:r>
          </a:p>
          <a:p>
            <a:pPr marL="68580" indent="0">
              <a:buNone/>
            </a:pPr>
            <a:r>
              <a:rPr lang="ru-RU" sz="1200" dirty="0" smtClean="0"/>
              <a:t>Что мы можем увидеть?</a:t>
            </a:r>
          </a:p>
          <a:p>
            <a:pPr marL="68580" indent="0">
              <a:buNone/>
            </a:pPr>
            <a:r>
              <a:rPr lang="ru-RU" sz="1200" b="1" dirty="0" smtClean="0"/>
              <a:t>Д.: </a:t>
            </a:r>
            <a:r>
              <a:rPr lang="ru-RU" sz="1200" dirty="0" smtClean="0"/>
              <a:t>Ростки повернуты в сторону окна.</a:t>
            </a:r>
          </a:p>
          <a:p>
            <a:pPr marL="68580" indent="0">
              <a:buNone/>
            </a:pPr>
            <a:r>
              <a:rPr lang="ru-RU" sz="1200" b="1" dirty="0" smtClean="0"/>
              <a:t>В.: </a:t>
            </a:r>
            <a:r>
              <a:rPr lang="ru-RU" sz="1200" dirty="0" smtClean="0"/>
              <a:t>Почему? </a:t>
            </a:r>
          </a:p>
          <a:p>
            <a:pPr marL="68580" indent="0">
              <a:buNone/>
            </a:pPr>
            <a:r>
              <a:rPr lang="ru-RU" sz="1200" b="1" dirty="0" smtClean="0"/>
              <a:t>Д.: </a:t>
            </a:r>
            <a:r>
              <a:rPr lang="ru-RU" sz="1200" dirty="0" smtClean="0"/>
              <a:t>Растение тянется к свету, к солнцу.</a:t>
            </a:r>
          </a:p>
        </p:txBody>
      </p:sp>
      <p:sp>
        <p:nvSpPr>
          <p:cNvPr id="4" name="Дата 3"/>
          <p:cNvSpPr>
            <a:spLocks noGrp="1"/>
          </p:cNvSpPr>
          <p:nvPr>
            <p:ph type="dt" sz="half" idx="10"/>
          </p:nvPr>
        </p:nvSpPr>
        <p:spPr/>
        <p:txBody>
          <a:bodyPr/>
          <a:lstStyle/>
          <a:p>
            <a:endParaRPr lang="en-US" dirty="0"/>
          </a:p>
        </p:txBody>
      </p:sp>
      <p:sp>
        <p:nvSpPr>
          <p:cNvPr id="5" name="Нижний колонтитул 4"/>
          <p:cNvSpPr>
            <a:spLocks noGrp="1"/>
          </p:cNvSpPr>
          <p:nvPr>
            <p:ph type="ftr" sz="quarter" idx="11"/>
          </p:nvPr>
        </p:nvSpPr>
        <p:spPr>
          <a:xfrm>
            <a:off x="4641448" y="6021288"/>
            <a:ext cx="3502152" cy="288032"/>
          </a:xfrm>
        </p:spPr>
        <p:txBody>
          <a:bodyPr/>
          <a:lstStyle/>
          <a:p>
            <a:endParaRPr lang="en-US" dirty="0"/>
          </a:p>
        </p:txBody>
      </p:sp>
      <p:pic>
        <p:nvPicPr>
          <p:cNvPr id="7" name="Рисунок 6"/>
          <p:cNvPicPr>
            <a:picLocks noChangeAspect="1"/>
          </p:cNvPicPr>
          <p:nvPr/>
        </p:nvPicPr>
        <p:blipFill>
          <a:blip r:embed="rId2" cstate="screen">
            <a:extLst>
              <a:ext uri="{28A0092B-C50C-407E-A947-70E740481C1C}">
                <a14:useLocalDpi xmlns="" xmlns:a14="http://schemas.microsoft.com/office/drawing/2010/main" val="0"/>
              </a:ext>
            </a:extLst>
          </a:blip>
          <a:stretch>
            <a:fillRect/>
          </a:stretch>
        </p:blipFill>
        <p:spPr>
          <a:xfrm>
            <a:off x="5508104" y="3501008"/>
            <a:ext cx="2880320" cy="3024336"/>
          </a:xfrm>
          <a:prstGeom prst="rect">
            <a:avLst/>
          </a:prstGeom>
          <a:ln>
            <a:noFill/>
          </a:ln>
          <a:effectLst>
            <a:softEdge rad="112500"/>
          </a:effectLst>
        </p:spPr>
      </p:pic>
    </p:spTree>
    <p:extLst>
      <p:ext uri="{BB962C8B-B14F-4D97-AF65-F5344CB8AC3E}">
        <p14:creationId xmlns="" xmlns:p14="http://schemas.microsoft.com/office/powerpoint/2010/main" val="4113152835"/>
      </p:ext>
    </p:extLst>
  </p:cSld>
  <p:clrMapOvr>
    <a:masterClrMapping/>
  </p:clrMapOvr>
  <p:transition spd="slow">
    <p:cove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652048"/>
            <a:ext cx="7776864" cy="4536504"/>
          </a:xfrm>
        </p:spPr>
        <p:txBody>
          <a:bodyPr>
            <a:normAutofit/>
          </a:bodyPr>
          <a:lstStyle/>
          <a:p>
            <a:r>
              <a:rPr lang="ru-RU" sz="1200" b="1" dirty="0">
                <a:solidFill>
                  <a:schemeClr val="tx1"/>
                </a:solidFill>
              </a:rPr>
              <a:t>В.: </a:t>
            </a:r>
            <a:r>
              <a:rPr lang="ru-RU" sz="1200" dirty="0">
                <a:solidFill>
                  <a:schemeClr val="tx1"/>
                </a:solidFill>
              </a:rPr>
              <a:t>Да, ребята, чем больше света, тем лучше и быстрее растут наши растения. Они как мы, радуются каждому лучику солнца. (Показывает на мизинец). Посмотрите наша ладонь и пальцы – единое целое, как и наше растение неразрывно связанно и зависит от всех перечисленных факторов и условий: земли, воздуха, света, тепла, воды. </a:t>
            </a:r>
            <a:br>
              <a:rPr lang="ru-RU" sz="1200" dirty="0">
                <a:solidFill>
                  <a:schemeClr val="tx1"/>
                </a:solidFill>
              </a:rPr>
            </a:br>
            <a:r>
              <a:rPr lang="ru-RU" sz="1200" dirty="0">
                <a:solidFill>
                  <a:schemeClr val="tx1"/>
                </a:solidFill>
              </a:rPr>
              <a:t>(Показывают друг другу ладошки</a:t>
            </a:r>
            <a:r>
              <a:rPr lang="ru-RU" sz="1200" dirty="0" smtClean="0">
                <a:solidFill>
                  <a:schemeClr val="tx1"/>
                </a:solidFill>
              </a:rPr>
              <a:t>)</a:t>
            </a:r>
            <a:br>
              <a:rPr lang="ru-RU" sz="1200" dirty="0" smtClean="0">
                <a:solidFill>
                  <a:schemeClr val="tx1"/>
                </a:solidFill>
              </a:rPr>
            </a:br>
            <a:r>
              <a:rPr lang="ru-RU" sz="1200" dirty="0" smtClean="0">
                <a:solidFill>
                  <a:schemeClr val="tx1"/>
                </a:solidFill>
              </a:rPr>
              <a:t>-Молодцы ребята, а теперь давайте послушаем стихотворение про наш огород.</a:t>
            </a:r>
            <a:br>
              <a:rPr lang="ru-RU" sz="1200" dirty="0" smtClean="0">
                <a:solidFill>
                  <a:schemeClr val="tx1"/>
                </a:solidFill>
              </a:rPr>
            </a:br>
            <a:r>
              <a:rPr lang="ru-RU" sz="1200" b="1" u="sng" dirty="0" smtClean="0">
                <a:solidFill>
                  <a:schemeClr val="tx1"/>
                </a:solidFill>
              </a:rPr>
              <a:t>Петрушка.</a:t>
            </a:r>
            <a:r>
              <a:rPr lang="ru-RU" sz="1200" b="1" u="sng" dirty="0">
                <a:solidFill>
                  <a:schemeClr val="tx1"/>
                </a:solidFill>
              </a:rPr>
              <a:t/>
            </a:r>
            <a:br>
              <a:rPr lang="ru-RU" sz="1200" b="1" u="sng" dirty="0">
                <a:solidFill>
                  <a:schemeClr val="tx1"/>
                </a:solidFill>
              </a:rPr>
            </a:br>
            <a:r>
              <a:rPr lang="ru-RU" sz="1200" dirty="0" smtClean="0">
                <a:solidFill>
                  <a:schemeClr val="tx1"/>
                </a:solidFill>
              </a:rPr>
              <a:t>Сказала бабушка:</a:t>
            </a:r>
            <a:br>
              <a:rPr lang="ru-RU" sz="1200" dirty="0" smtClean="0">
                <a:solidFill>
                  <a:schemeClr val="tx1"/>
                </a:solidFill>
              </a:rPr>
            </a:br>
            <a:r>
              <a:rPr lang="ru-RU" sz="1200" dirty="0" smtClean="0">
                <a:solidFill>
                  <a:schemeClr val="tx1"/>
                </a:solidFill>
              </a:rPr>
              <a:t>-Пора, петрушку высевать…Ура!</a:t>
            </a:r>
            <a:br>
              <a:rPr lang="ru-RU" sz="1200" dirty="0" smtClean="0">
                <a:solidFill>
                  <a:schemeClr val="tx1"/>
                </a:solidFill>
              </a:rPr>
            </a:br>
            <a:r>
              <a:rPr lang="ru-RU" sz="1200" dirty="0" smtClean="0">
                <a:solidFill>
                  <a:schemeClr val="tx1"/>
                </a:solidFill>
              </a:rPr>
              <a:t>Вот всем на удивленье</a:t>
            </a:r>
            <a:br>
              <a:rPr lang="ru-RU" sz="1200" dirty="0" smtClean="0">
                <a:solidFill>
                  <a:schemeClr val="tx1"/>
                </a:solidFill>
              </a:rPr>
            </a:br>
            <a:r>
              <a:rPr lang="ru-RU" sz="1200" dirty="0" smtClean="0">
                <a:solidFill>
                  <a:schemeClr val="tx1"/>
                </a:solidFill>
              </a:rPr>
              <a:t>Задам я представленье!</a:t>
            </a:r>
            <a:br>
              <a:rPr lang="ru-RU" sz="1200" dirty="0" smtClean="0">
                <a:solidFill>
                  <a:schemeClr val="tx1"/>
                </a:solidFill>
              </a:rPr>
            </a:br>
            <a:r>
              <a:rPr lang="ru-RU" sz="1200" dirty="0" smtClean="0">
                <a:solidFill>
                  <a:schemeClr val="tx1"/>
                </a:solidFill>
              </a:rPr>
              <a:t>И будут у Петрушки</a:t>
            </a:r>
            <a:br>
              <a:rPr lang="ru-RU" sz="1200" dirty="0" smtClean="0">
                <a:solidFill>
                  <a:schemeClr val="tx1"/>
                </a:solidFill>
              </a:rPr>
            </a:br>
            <a:r>
              <a:rPr lang="ru-RU" sz="1200" dirty="0" smtClean="0">
                <a:solidFill>
                  <a:schemeClr val="tx1"/>
                </a:solidFill>
              </a:rPr>
              <a:t>Такие же веснушки, колпак,</a:t>
            </a:r>
            <a:br>
              <a:rPr lang="ru-RU" sz="1200" dirty="0" smtClean="0">
                <a:solidFill>
                  <a:schemeClr val="tx1"/>
                </a:solidFill>
              </a:rPr>
            </a:br>
            <a:r>
              <a:rPr lang="ru-RU" sz="1200" dirty="0" smtClean="0">
                <a:solidFill>
                  <a:schemeClr val="tx1"/>
                </a:solidFill>
              </a:rPr>
              <a:t>Вихор из пакли,</a:t>
            </a:r>
            <a:br>
              <a:rPr lang="ru-RU" sz="1200" dirty="0" smtClean="0">
                <a:solidFill>
                  <a:schemeClr val="tx1"/>
                </a:solidFill>
              </a:rPr>
            </a:br>
            <a:r>
              <a:rPr lang="ru-RU" sz="1200" dirty="0" smtClean="0">
                <a:solidFill>
                  <a:schemeClr val="tx1"/>
                </a:solidFill>
              </a:rPr>
              <a:t>Как в кукольном спектакле:</a:t>
            </a:r>
            <a:br>
              <a:rPr lang="ru-RU" sz="1200" dirty="0" smtClean="0">
                <a:solidFill>
                  <a:schemeClr val="tx1"/>
                </a:solidFill>
              </a:rPr>
            </a:br>
            <a:r>
              <a:rPr lang="ru-RU" sz="1200" dirty="0" smtClean="0">
                <a:solidFill>
                  <a:schemeClr val="tx1"/>
                </a:solidFill>
              </a:rPr>
              <a:t>Но через месяц или два</a:t>
            </a:r>
            <a:br>
              <a:rPr lang="ru-RU" sz="1200" dirty="0" smtClean="0">
                <a:solidFill>
                  <a:schemeClr val="tx1"/>
                </a:solidFill>
              </a:rPr>
            </a:br>
            <a:r>
              <a:rPr lang="ru-RU" sz="1200" dirty="0" smtClean="0">
                <a:solidFill>
                  <a:schemeClr val="tx1"/>
                </a:solidFill>
              </a:rPr>
              <a:t>Взошла обычная ботва.</a:t>
            </a:r>
            <a:br>
              <a:rPr lang="ru-RU" sz="1200" dirty="0" smtClean="0">
                <a:solidFill>
                  <a:schemeClr val="tx1"/>
                </a:solidFill>
              </a:rPr>
            </a:br>
            <a:r>
              <a:rPr lang="ru-RU" sz="1200" dirty="0" smtClean="0">
                <a:solidFill>
                  <a:schemeClr val="tx1"/>
                </a:solidFill>
              </a:rPr>
              <a:t>Где же колпак, веснушки</a:t>
            </a:r>
            <a:br>
              <a:rPr lang="ru-RU" sz="1200" dirty="0" smtClean="0">
                <a:solidFill>
                  <a:schemeClr val="tx1"/>
                </a:solidFill>
              </a:rPr>
            </a:br>
            <a:r>
              <a:rPr lang="ru-RU" sz="1200" dirty="0" smtClean="0">
                <a:solidFill>
                  <a:schemeClr val="tx1"/>
                </a:solidFill>
              </a:rPr>
              <a:t>У этого…Петрушки?</a:t>
            </a:r>
            <a:br>
              <a:rPr lang="ru-RU" sz="1200" dirty="0" smtClean="0">
                <a:solidFill>
                  <a:schemeClr val="tx1"/>
                </a:solidFill>
              </a:rPr>
            </a:br>
            <a:r>
              <a:rPr lang="ru-RU" sz="1200" b="1" u="sng" dirty="0" smtClean="0">
                <a:solidFill>
                  <a:schemeClr val="tx1"/>
                </a:solidFill>
              </a:rPr>
              <a:t>Укроп.</a:t>
            </a:r>
            <a:r>
              <a:rPr lang="ru-RU" sz="1200" u="sng" dirty="0" smtClean="0">
                <a:solidFill>
                  <a:schemeClr val="tx1"/>
                </a:solidFill>
              </a:rPr>
              <a:t/>
            </a:r>
            <a:br>
              <a:rPr lang="ru-RU" sz="1200" u="sng" dirty="0" smtClean="0">
                <a:solidFill>
                  <a:schemeClr val="tx1"/>
                </a:solidFill>
              </a:rPr>
            </a:br>
            <a:r>
              <a:rPr lang="ru-RU" sz="1200" dirty="0" smtClean="0">
                <a:solidFill>
                  <a:schemeClr val="tx1"/>
                </a:solidFill>
              </a:rPr>
              <a:t>Укроп - полезное растение,</a:t>
            </a:r>
            <a:br>
              <a:rPr lang="ru-RU" sz="1200" dirty="0" smtClean="0">
                <a:solidFill>
                  <a:schemeClr val="tx1"/>
                </a:solidFill>
              </a:rPr>
            </a:br>
            <a:r>
              <a:rPr lang="ru-RU" sz="1200" dirty="0" smtClean="0">
                <a:solidFill>
                  <a:schemeClr val="tx1"/>
                </a:solidFill>
              </a:rPr>
              <a:t>И в этом нет у нас сомненья,</a:t>
            </a:r>
            <a:br>
              <a:rPr lang="ru-RU" sz="1200" dirty="0" smtClean="0">
                <a:solidFill>
                  <a:schemeClr val="tx1"/>
                </a:solidFill>
              </a:rPr>
            </a:br>
            <a:r>
              <a:rPr lang="ru-RU" sz="1200" dirty="0" smtClean="0">
                <a:solidFill>
                  <a:schemeClr val="tx1"/>
                </a:solidFill>
              </a:rPr>
              <a:t>Его добавим мы в салат, </a:t>
            </a:r>
            <a:br>
              <a:rPr lang="ru-RU" sz="1200" dirty="0" smtClean="0">
                <a:solidFill>
                  <a:schemeClr val="tx1"/>
                </a:solidFill>
              </a:rPr>
            </a:br>
            <a:r>
              <a:rPr lang="ru-RU" sz="1200" dirty="0" smtClean="0">
                <a:solidFill>
                  <a:schemeClr val="tx1"/>
                </a:solidFill>
              </a:rPr>
              <a:t>И каждый будет очень рад.</a:t>
            </a:r>
            <a:endParaRPr lang="ru-RU" sz="1200" dirty="0">
              <a:solidFill>
                <a:schemeClr val="tx1"/>
              </a:solidFill>
            </a:endParaRPr>
          </a:p>
        </p:txBody>
      </p:sp>
      <p:sp>
        <p:nvSpPr>
          <p:cNvPr id="3" name="Дата 2"/>
          <p:cNvSpPr>
            <a:spLocks noGrp="1"/>
          </p:cNvSpPr>
          <p:nvPr>
            <p:ph type="dt" sz="half" idx="10"/>
          </p:nvPr>
        </p:nvSpPr>
        <p:spPr/>
        <p:txBody>
          <a:bodyPr/>
          <a:lstStyle/>
          <a:p>
            <a:endParaRPr lang="en-US" dirty="0"/>
          </a:p>
        </p:txBody>
      </p:sp>
      <p:sp>
        <p:nvSpPr>
          <p:cNvPr id="4" name="Нижний колонтитул 3"/>
          <p:cNvSpPr>
            <a:spLocks noGrp="1"/>
          </p:cNvSpPr>
          <p:nvPr>
            <p:ph type="ftr" sz="quarter" idx="11"/>
          </p:nvPr>
        </p:nvSpPr>
        <p:spPr/>
        <p:txBody>
          <a:bodyPr/>
          <a:lstStyle/>
          <a:p>
            <a:endParaRPr lang="en-US" dirty="0"/>
          </a:p>
        </p:txBody>
      </p:sp>
      <p:sp>
        <p:nvSpPr>
          <p:cNvPr id="5" name="Номер слайда 4"/>
          <p:cNvSpPr>
            <a:spLocks noGrp="1"/>
          </p:cNvSpPr>
          <p:nvPr>
            <p:ph type="sldNum" sz="quarter" idx="12"/>
          </p:nvPr>
        </p:nvSpPr>
        <p:spPr/>
        <p:txBody>
          <a:bodyPr/>
          <a:lstStyle/>
          <a:p>
            <a:fld id="{8B37D5FE-740C-46F5-801A-FA5477D9711F}" type="slidenum">
              <a:rPr lang="en-US" smtClean="0"/>
              <a:pPr/>
              <a:t>14</a:t>
            </a:fld>
            <a:endParaRPr lang="en-US" dirty="0"/>
          </a:p>
        </p:txBody>
      </p:sp>
      <p:pic>
        <p:nvPicPr>
          <p:cNvPr id="6" name="Рисунок 5"/>
          <p:cNvPicPr>
            <a:picLocks noChangeAspect="1"/>
          </p:cNvPicPr>
          <p:nvPr/>
        </p:nvPicPr>
        <p:blipFill>
          <a:blip r:embed="rId2" cstate="screen">
            <a:extLst>
              <a:ext uri="{28A0092B-C50C-407E-A947-70E740481C1C}">
                <a14:useLocalDpi xmlns="" xmlns:a14="http://schemas.microsoft.com/office/drawing/2010/main" val="0"/>
              </a:ext>
            </a:extLst>
          </a:blip>
          <a:stretch>
            <a:fillRect/>
          </a:stretch>
        </p:blipFill>
        <p:spPr>
          <a:xfrm>
            <a:off x="4499992" y="1916832"/>
            <a:ext cx="3744416" cy="4536504"/>
          </a:xfrm>
          <a:prstGeom prst="rect">
            <a:avLst/>
          </a:prstGeom>
          <a:ln>
            <a:noFill/>
          </a:ln>
          <a:effectLst>
            <a:softEdge rad="112500"/>
          </a:effectLst>
        </p:spPr>
      </p:pic>
    </p:spTree>
    <p:extLst>
      <p:ext uri="{BB962C8B-B14F-4D97-AF65-F5344CB8AC3E}">
        <p14:creationId xmlns="" xmlns:p14="http://schemas.microsoft.com/office/powerpoint/2010/main" val="1831138411"/>
      </p:ext>
    </p:extLst>
  </p:cSld>
  <p:clrMapOvr>
    <a:masterClrMapping/>
  </p:clrMapOvr>
  <p:transition spd="slow">
    <p:cove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692696"/>
            <a:ext cx="7704856" cy="5544616"/>
          </a:xfrm>
        </p:spPr>
        <p:txBody>
          <a:bodyPr>
            <a:normAutofit/>
          </a:bodyPr>
          <a:lstStyle/>
          <a:p>
            <a:r>
              <a:rPr lang="ru-RU" sz="1200" b="1" u="sng" dirty="0" smtClean="0">
                <a:solidFill>
                  <a:schemeClr val="tx1"/>
                </a:solidFill>
              </a:rPr>
              <a:t>Перец.</a:t>
            </a:r>
            <a:r>
              <a:rPr lang="ru-RU" sz="1200" u="sng" dirty="0" smtClean="0">
                <a:solidFill>
                  <a:schemeClr val="tx1"/>
                </a:solidFill>
              </a:rPr>
              <a:t/>
            </a:r>
            <a:br>
              <a:rPr lang="ru-RU" sz="1200" u="sng" dirty="0" smtClean="0">
                <a:solidFill>
                  <a:schemeClr val="tx1"/>
                </a:solidFill>
              </a:rPr>
            </a:br>
            <a:r>
              <a:rPr lang="ru-RU" sz="1200" dirty="0" smtClean="0">
                <a:solidFill>
                  <a:schemeClr val="tx1"/>
                </a:solidFill>
              </a:rPr>
              <a:t>В сентябре и в августе – </a:t>
            </a:r>
            <a:br>
              <a:rPr lang="ru-RU" sz="1200" dirty="0" smtClean="0">
                <a:solidFill>
                  <a:schemeClr val="tx1"/>
                </a:solidFill>
              </a:rPr>
            </a:br>
            <a:r>
              <a:rPr lang="ru-RU" sz="1200" dirty="0" smtClean="0">
                <a:solidFill>
                  <a:schemeClr val="tx1"/>
                </a:solidFill>
              </a:rPr>
              <a:t>Урожай плодов.</a:t>
            </a:r>
            <a:br>
              <a:rPr lang="ru-RU" sz="1200" dirty="0" smtClean="0">
                <a:solidFill>
                  <a:schemeClr val="tx1"/>
                </a:solidFill>
              </a:rPr>
            </a:br>
            <a:r>
              <a:rPr lang="ru-RU" sz="1200" dirty="0" smtClean="0">
                <a:solidFill>
                  <a:schemeClr val="tx1"/>
                </a:solidFill>
              </a:rPr>
              <a:t>Овощи и фрукты – </a:t>
            </a:r>
            <a:br>
              <a:rPr lang="ru-RU" sz="1200" dirty="0" smtClean="0">
                <a:solidFill>
                  <a:schemeClr val="tx1"/>
                </a:solidFill>
              </a:rPr>
            </a:br>
            <a:r>
              <a:rPr lang="ru-RU" sz="1200" dirty="0" smtClean="0">
                <a:solidFill>
                  <a:schemeClr val="tx1"/>
                </a:solidFill>
              </a:rPr>
              <a:t>Результат трудов.</a:t>
            </a:r>
            <a:br>
              <a:rPr lang="ru-RU" sz="1200" dirty="0" smtClean="0">
                <a:solidFill>
                  <a:schemeClr val="tx1"/>
                </a:solidFill>
              </a:rPr>
            </a:br>
            <a:r>
              <a:rPr lang="ru-RU" sz="1200" dirty="0" smtClean="0">
                <a:solidFill>
                  <a:schemeClr val="tx1"/>
                </a:solidFill>
              </a:rPr>
              <a:t>Красный и зеленый,</a:t>
            </a:r>
            <a:br>
              <a:rPr lang="ru-RU" sz="1200" dirty="0" smtClean="0">
                <a:solidFill>
                  <a:schemeClr val="tx1"/>
                </a:solidFill>
              </a:rPr>
            </a:br>
            <a:r>
              <a:rPr lang="ru-RU" sz="1200" dirty="0" smtClean="0">
                <a:solidFill>
                  <a:schemeClr val="tx1"/>
                </a:solidFill>
              </a:rPr>
              <a:t>Желтый, как лимон,</a:t>
            </a:r>
            <a:br>
              <a:rPr lang="ru-RU" sz="1200" dirty="0" smtClean="0">
                <a:solidFill>
                  <a:schemeClr val="tx1"/>
                </a:solidFill>
              </a:rPr>
            </a:br>
            <a:r>
              <a:rPr lang="ru-RU" sz="1200" dirty="0" smtClean="0">
                <a:solidFill>
                  <a:schemeClr val="tx1"/>
                </a:solidFill>
              </a:rPr>
              <a:t>Вовремя взращенный.</a:t>
            </a:r>
            <a:br>
              <a:rPr lang="ru-RU" sz="1200" dirty="0" smtClean="0">
                <a:solidFill>
                  <a:schemeClr val="tx1"/>
                </a:solidFill>
              </a:rPr>
            </a:br>
            <a:r>
              <a:rPr lang="ru-RU" sz="1200" dirty="0" smtClean="0">
                <a:solidFill>
                  <a:schemeClr val="tx1"/>
                </a:solidFill>
              </a:rPr>
              <a:t>Перец – гегемон.</a:t>
            </a:r>
            <a:br>
              <a:rPr lang="ru-RU" sz="1200" dirty="0" smtClean="0">
                <a:solidFill>
                  <a:schemeClr val="tx1"/>
                </a:solidFill>
              </a:rPr>
            </a:br>
            <a:r>
              <a:rPr lang="ru-RU" sz="1200" dirty="0" smtClean="0">
                <a:solidFill>
                  <a:schemeClr val="tx1"/>
                </a:solidFill>
              </a:rPr>
              <a:t>Вкусный и полезный,</a:t>
            </a:r>
            <a:br>
              <a:rPr lang="ru-RU" sz="1200" dirty="0" smtClean="0">
                <a:solidFill>
                  <a:schemeClr val="tx1"/>
                </a:solidFill>
              </a:rPr>
            </a:br>
            <a:r>
              <a:rPr lang="ru-RU" sz="1200" dirty="0" smtClean="0">
                <a:solidFill>
                  <a:schemeClr val="tx1"/>
                </a:solidFill>
              </a:rPr>
              <a:t>И любим людьми,</a:t>
            </a:r>
            <a:br>
              <a:rPr lang="ru-RU" sz="1200" dirty="0" smtClean="0">
                <a:solidFill>
                  <a:schemeClr val="tx1"/>
                </a:solidFill>
              </a:rPr>
            </a:br>
            <a:r>
              <a:rPr lang="ru-RU" sz="1200" dirty="0" smtClean="0">
                <a:solidFill>
                  <a:schemeClr val="tx1"/>
                </a:solidFill>
              </a:rPr>
              <a:t>Перец на здоровье,</a:t>
            </a:r>
            <a:br>
              <a:rPr lang="ru-RU" sz="1200" dirty="0" smtClean="0">
                <a:solidFill>
                  <a:schemeClr val="tx1"/>
                </a:solidFill>
              </a:rPr>
            </a:br>
            <a:r>
              <a:rPr lang="ru-RU" sz="1200" dirty="0" smtClean="0">
                <a:solidFill>
                  <a:schemeClr val="tx1"/>
                </a:solidFill>
              </a:rPr>
              <a:t>На, скорей возьми.</a:t>
            </a:r>
            <a:br>
              <a:rPr lang="ru-RU" sz="1200" dirty="0" smtClean="0">
                <a:solidFill>
                  <a:schemeClr val="tx1"/>
                </a:solidFill>
              </a:rPr>
            </a:br>
            <a:r>
              <a:rPr lang="ru-RU" sz="1200" dirty="0" smtClean="0">
                <a:solidFill>
                  <a:schemeClr val="tx1"/>
                </a:solidFill>
              </a:rPr>
              <a:t>(Дети слушают стихи, рассматривают огород)</a:t>
            </a:r>
            <a:br>
              <a:rPr lang="ru-RU" sz="1200" dirty="0" smtClean="0">
                <a:solidFill>
                  <a:schemeClr val="tx1"/>
                </a:solidFill>
              </a:rPr>
            </a:br>
            <a:r>
              <a:rPr lang="ru-RU" sz="1200" b="1" dirty="0" smtClean="0">
                <a:solidFill>
                  <a:schemeClr val="tx1"/>
                </a:solidFill>
              </a:rPr>
              <a:t>В.: </a:t>
            </a:r>
            <a:r>
              <a:rPr lang="ru-RU" sz="1200" dirty="0" smtClean="0">
                <a:solidFill>
                  <a:schemeClr val="tx1"/>
                </a:solidFill>
              </a:rPr>
              <a:t>Кроме овощей и зелени у нас есть рассада </a:t>
            </a:r>
            <a:br>
              <a:rPr lang="ru-RU" sz="1200" dirty="0" smtClean="0">
                <a:solidFill>
                  <a:schemeClr val="tx1"/>
                </a:solidFill>
              </a:rPr>
            </a:br>
            <a:r>
              <a:rPr lang="ru-RU" sz="1200" dirty="0" smtClean="0">
                <a:solidFill>
                  <a:schemeClr val="tx1"/>
                </a:solidFill>
              </a:rPr>
              <a:t>цветочных культур. Послушайте стихотворения.</a:t>
            </a:r>
            <a:br>
              <a:rPr lang="ru-RU" sz="1200" dirty="0" smtClean="0">
                <a:solidFill>
                  <a:schemeClr val="tx1"/>
                </a:solidFill>
              </a:rPr>
            </a:br>
            <a:r>
              <a:rPr lang="ru-RU" sz="1200" b="1" u="sng" dirty="0" smtClean="0">
                <a:solidFill>
                  <a:schemeClr val="tx1"/>
                </a:solidFill>
              </a:rPr>
              <a:t>Астра.</a:t>
            </a:r>
            <a:br>
              <a:rPr lang="ru-RU" sz="1200" b="1" u="sng" dirty="0" smtClean="0">
                <a:solidFill>
                  <a:schemeClr val="tx1"/>
                </a:solidFill>
              </a:rPr>
            </a:br>
            <a:r>
              <a:rPr lang="ru-RU" sz="1200" dirty="0" smtClean="0">
                <a:solidFill>
                  <a:schemeClr val="tx1"/>
                </a:solidFill>
              </a:rPr>
              <a:t>Астру, наверное, каждый узнает.</a:t>
            </a:r>
            <a:br>
              <a:rPr lang="ru-RU" sz="1200" dirty="0" smtClean="0">
                <a:solidFill>
                  <a:schemeClr val="tx1"/>
                </a:solidFill>
              </a:rPr>
            </a:br>
            <a:r>
              <a:rPr lang="ru-RU" sz="1200" dirty="0" smtClean="0">
                <a:solidFill>
                  <a:schemeClr val="tx1"/>
                </a:solidFill>
              </a:rPr>
              <a:t>В саду и на даче она вырастает.</a:t>
            </a:r>
            <a:br>
              <a:rPr lang="ru-RU" sz="1200" dirty="0" smtClean="0">
                <a:solidFill>
                  <a:schemeClr val="tx1"/>
                </a:solidFill>
              </a:rPr>
            </a:br>
            <a:r>
              <a:rPr lang="ru-RU" sz="1200" dirty="0" smtClean="0">
                <a:solidFill>
                  <a:schemeClr val="tx1"/>
                </a:solidFill>
              </a:rPr>
              <a:t>Нежный цветочек, лохматый немножко,</a:t>
            </a:r>
            <a:br>
              <a:rPr lang="ru-RU" sz="1200" dirty="0" smtClean="0">
                <a:solidFill>
                  <a:schemeClr val="tx1"/>
                </a:solidFill>
              </a:rPr>
            </a:br>
            <a:r>
              <a:rPr lang="ru-RU" sz="1200" dirty="0" smtClean="0">
                <a:solidFill>
                  <a:schemeClr val="tx1"/>
                </a:solidFill>
              </a:rPr>
              <a:t>Листиков много на худенькой ножке.</a:t>
            </a:r>
            <a:br>
              <a:rPr lang="ru-RU" sz="1200" dirty="0" smtClean="0">
                <a:solidFill>
                  <a:schemeClr val="tx1"/>
                </a:solidFill>
              </a:rPr>
            </a:br>
            <a:r>
              <a:rPr lang="ru-RU" sz="1200" dirty="0" smtClean="0">
                <a:solidFill>
                  <a:schemeClr val="tx1"/>
                </a:solidFill>
              </a:rPr>
              <a:t>Осенью в школу ребята идут</a:t>
            </a:r>
            <a:br>
              <a:rPr lang="ru-RU" sz="1200" dirty="0" smtClean="0">
                <a:solidFill>
                  <a:schemeClr val="tx1"/>
                </a:solidFill>
              </a:rPr>
            </a:br>
            <a:r>
              <a:rPr lang="ru-RU" sz="1200" dirty="0" smtClean="0">
                <a:solidFill>
                  <a:schemeClr val="tx1"/>
                </a:solidFill>
              </a:rPr>
              <a:t>Учителю астры в подарок несут.</a:t>
            </a:r>
            <a:br>
              <a:rPr lang="ru-RU" sz="1200" dirty="0" smtClean="0">
                <a:solidFill>
                  <a:schemeClr val="tx1"/>
                </a:solidFill>
              </a:rPr>
            </a:br>
            <a:r>
              <a:rPr lang="ru-RU" sz="1200" dirty="0">
                <a:solidFill>
                  <a:schemeClr val="tx1"/>
                </a:solidFill>
              </a:rPr>
              <a:t/>
            </a:r>
            <a:br>
              <a:rPr lang="ru-RU" sz="1200" dirty="0">
                <a:solidFill>
                  <a:schemeClr val="tx1"/>
                </a:solidFill>
              </a:rPr>
            </a:br>
            <a:r>
              <a:rPr lang="ru-RU" sz="1200" dirty="0" smtClean="0">
                <a:solidFill>
                  <a:schemeClr val="tx1"/>
                </a:solidFill>
              </a:rPr>
              <a:t/>
            </a:r>
            <a:br>
              <a:rPr lang="ru-RU" sz="1200" dirty="0" smtClean="0">
                <a:solidFill>
                  <a:schemeClr val="tx1"/>
                </a:solidFill>
              </a:rPr>
            </a:br>
            <a:r>
              <a:rPr lang="ru-RU" sz="1200" dirty="0">
                <a:solidFill>
                  <a:schemeClr val="tx1"/>
                </a:solidFill>
              </a:rPr>
              <a:t/>
            </a:r>
            <a:br>
              <a:rPr lang="ru-RU" sz="1200" dirty="0">
                <a:solidFill>
                  <a:schemeClr val="tx1"/>
                </a:solidFill>
              </a:rPr>
            </a:br>
            <a:r>
              <a:rPr lang="ru-RU" sz="1200" dirty="0" smtClean="0">
                <a:solidFill>
                  <a:schemeClr val="tx1"/>
                </a:solidFill>
              </a:rPr>
              <a:t/>
            </a:r>
            <a:br>
              <a:rPr lang="ru-RU" sz="1200" dirty="0" smtClean="0">
                <a:solidFill>
                  <a:schemeClr val="tx1"/>
                </a:solidFill>
              </a:rPr>
            </a:br>
            <a:r>
              <a:rPr lang="ru-RU" sz="1200" dirty="0">
                <a:solidFill>
                  <a:schemeClr val="tx1"/>
                </a:solidFill>
              </a:rPr>
              <a:t/>
            </a:r>
            <a:br>
              <a:rPr lang="ru-RU" sz="1200" dirty="0">
                <a:solidFill>
                  <a:schemeClr val="tx1"/>
                </a:solidFill>
              </a:rPr>
            </a:br>
            <a:endParaRPr lang="ru-RU" sz="1200" b="1" u="sng" dirty="0">
              <a:solidFill>
                <a:schemeClr val="tx1"/>
              </a:solidFill>
            </a:endParaRPr>
          </a:p>
        </p:txBody>
      </p:sp>
      <p:sp>
        <p:nvSpPr>
          <p:cNvPr id="3" name="Дата 2"/>
          <p:cNvSpPr>
            <a:spLocks noGrp="1"/>
          </p:cNvSpPr>
          <p:nvPr>
            <p:ph type="dt" sz="half" idx="10"/>
          </p:nvPr>
        </p:nvSpPr>
        <p:spPr/>
        <p:txBody>
          <a:bodyPr/>
          <a:lstStyle/>
          <a:p>
            <a:endParaRPr lang="en-US" dirty="0"/>
          </a:p>
        </p:txBody>
      </p:sp>
      <p:sp>
        <p:nvSpPr>
          <p:cNvPr id="4" name="Нижний колонтитул 3"/>
          <p:cNvSpPr>
            <a:spLocks noGrp="1"/>
          </p:cNvSpPr>
          <p:nvPr>
            <p:ph type="ftr" sz="quarter" idx="11"/>
          </p:nvPr>
        </p:nvSpPr>
        <p:spPr/>
        <p:txBody>
          <a:bodyPr/>
          <a:lstStyle/>
          <a:p>
            <a:endParaRPr lang="en-US" dirty="0"/>
          </a:p>
        </p:txBody>
      </p:sp>
      <p:sp>
        <p:nvSpPr>
          <p:cNvPr id="5" name="Номер слайда 4"/>
          <p:cNvSpPr>
            <a:spLocks noGrp="1"/>
          </p:cNvSpPr>
          <p:nvPr>
            <p:ph type="sldNum" sz="quarter" idx="12"/>
          </p:nvPr>
        </p:nvSpPr>
        <p:spPr/>
        <p:txBody>
          <a:bodyPr/>
          <a:lstStyle/>
          <a:p>
            <a:fld id="{8B37D5FE-740C-46F5-801A-FA5477D9711F}" type="slidenum">
              <a:rPr lang="en-US" smtClean="0"/>
              <a:pPr/>
              <a:t>15</a:t>
            </a:fld>
            <a:endParaRPr lang="en-US" dirty="0"/>
          </a:p>
        </p:txBody>
      </p:sp>
      <p:pic>
        <p:nvPicPr>
          <p:cNvPr id="6" name="Рисунок 5"/>
          <p:cNvPicPr>
            <a:picLocks noChangeAspect="1"/>
          </p:cNvPicPr>
          <p:nvPr/>
        </p:nvPicPr>
        <p:blipFill>
          <a:blip r:embed="rId2" cstate="screen">
            <a:extLst>
              <a:ext uri="{28A0092B-C50C-407E-A947-70E740481C1C}">
                <a14:useLocalDpi xmlns="" xmlns:a14="http://schemas.microsoft.com/office/drawing/2010/main" val="0"/>
              </a:ext>
            </a:extLst>
          </a:blip>
          <a:stretch>
            <a:fillRect/>
          </a:stretch>
        </p:blipFill>
        <p:spPr>
          <a:xfrm>
            <a:off x="4788024" y="692696"/>
            <a:ext cx="3168352" cy="5688632"/>
          </a:xfrm>
          <a:prstGeom prst="rect">
            <a:avLst/>
          </a:prstGeom>
          <a:ln>
            <a:noFill/>
          </a:ln>
          <a:effectLst>
            <a:softEdge rad="112500"/>
          </a:effectLst>
        </p:spPr>
      </p:pic>
    </p:spTree>
    <p:extLst>
      <p:ext uri="{BB962C8B-B14F-4D97-AF65-F5344CB8AC3E}">
        <p14:creationId xmlns="" xmlns:p14="http://schemas.microsoft.com/office/powerpoint/2010/main" val="1804525296"/>
      </p:ext>
    </p:extLst>
  </p:cSld>
  <p:clrMapOvr>
    <a:masterClrMapping/>
  </p:clrMapOvr>
  <p:transition spd="slow">
    <p:cove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899592" y="692696"/>
            <a:ext cx="3528391" cy="1224136"/>
          </a:xfrm>
        </p:spPr>
        <p:txBody>
          <a:bodyPr>
            <a:noAutofit/>
          </a:bodyPr>
          <a:lstStyle/>
          <a:p>
            <a:r>
              <a:rPr lang="ru-RU" sz="1800" dirty="0" smtClean="0"/>
              <a:t>Кроме овощей и зелени у нас есть рассада цветочных культур. Послушайте стихи.</a:t>
            </a:r>
            <a:endParaRPr lang="ru-RU" sz="1800" dirty="0"/>
          </a:p>
        </p:txBody>
      </p:sp>
      <p:pic>
        <p:nvPicPr>
          <p:cNvPr id="9" name="Рисунок 8"/>
          <p:cNvPicPr>
            <a:picLocks noGrp="1" noChangeAspect="1"/>
          </p:cNvPicPr>
          <p:nvPr>
            <p:ph type="pic" idx="1"/>
          </p:nvPr>
        </p:nvPicPr>
        <p:blipFill>
          <a:blip r:embed="rId3" cstate="screen">
            <a:extLst>
              <a:ext uri="{28A0092B-C50C-407E-A947-70E740481C1C}">
                <a14:useLocalDpi xmlns="" xmlns:a14="http://schemas.microsoft.com/office/drawing/2010/main" val="0"/>
              </a:ext>
            </a:extLst>
          </a:blip>
          <a:srcRect/>
          <a:stretch>
            <a:fillRect/>
          </a:stretch>
        </p:blipFill>
        <p:spPr>
          <a:xfrm>
            <a:off x="4641850" y="622300"/>
            <a:ext cx="3359150" cy="5467350"/>
          </a:xfrm>
        </p:spPr>
      </p:pic>
      <p:sp>
        <p:nvSpPr>
          <p:cNvPr id="8" name="Текст 7"/>
          <p:cNvSpPr>
            <a:spLocks noGrp="1"/>
          </p:cNvSpPr>
          <p:nvPr>
            <p:ph type="body" sz="half" idx="2"/>
          </p:nvPr>
        </p:nvSpPr>
        <p:spPr>
          <a:xfrm>
            <a:off x="899592" y="2348880"/>
            <a:ext cx="3384376" cy="1584176"/>
          </a:xfrm>
        </p:spPr>
        <p:txBody>
          <a:bodyPr>
            <a:normAutofit/>
          </a:bodyPr>
          <a:lstStyle/>
          <a:p>
            <a:r>
              <a:rPr lang="ru-RU" sz="1200" b="1" dirty="0">
                <a:solidFill>
                  <a:schemeClr val="tx1"/>
                </a:solidFill>
              </a:rPr>
              <a:t>Астра.</a:t>
            </a:r>
            <a:r>
              <a:rPr lang="ru-RU" sz="1200" b="1" u="sng" dirty="0">
                <a:solidFill>
                  <a:schemeClr val="tx1"/>
                </a:solidFill>
              </a:rPr>
              <a:t/>
            </a:r>
            <a:br>
              <a:rPr lang="ru-RU" sz="1200" b="1" u="sng" dirty="0">
                <a:solidFill>
                  <a:schemeClr val="tx1"/>
                </a:solidFill>
              </a:rPr>
            </a:br>
            <a:r>
              <a:rPr lang="ru-RU" sz="1200" dirty="0">
                <a:solidFill>
                  <a:schemeClr val="tx1"/>
                </a:solidFill>
              </a:rPr>
              <a:t>Астру, наверное, каждый узнает.</a:t>
            </a:r>
            <a:br>
              <a:rPr lang="ru-RU" sz="1200" dirty="0">
                <a:solidFill>
                  <a:schemeClr val="tx1"/>
                </a:solidFill>
              </a:rPr>
            </a:br>
            <a:r>
              <a:rPr lang="ru-RU" sz="1200" dirty="0">
                <a:solidFill>
                  <a:schemeClr val="tx1"/>
                </a:solidFill>
              </a:rPr>
              <a:t>В саду и на даче она вырастает.</a:t>
            </a:r>
            <a:br>
              <a:rPr lang="ru-RU" sz="1200" dirty="0">
                <a:solidFill>
                  <a:schemeClr val="tx1"/>
                </a:solidFill>
              </a:rPr>
            </a:br>
            <a:r>
              <a:rPr lang="ru-RU" sz="1200" dirty="0">
                <a:solidFill>
                  <a:schemeClr val="tx1"/>
                </a:solidFill>
              </a:rPr>
              <a:t>Нежный цветочек, лохматый немножко,</a:t>
            </a:r>
            <a:br>
              <a:rPr lang="ru-RU" sz="1200" dirty="0">
                <a:solidFill>
                  <a:schemeClr val="tx1"/>
                </a:solidFill>
              </a:rPr>
            </a:br>
            <a:r>
              <a:rPr lang="ru-RU" sz="1200" dirty="0">
                <a:solidFill>
                  <a:schemeClr val="tx1"/>
                </a:solidFill>
              </a:rPr>
              <a:t>Листиков много на худенькой ножке.</a:t>
            </a:r>
            <a:br>
              <a:rPr lang="ru-RU" sz="1200" dirty="0">
                <a:solidFill>
                  <a:schemeClr val="tx1"/>
                </a:solidFill>
              </a:rPr>
            </a:br>
            <a:r>
              <a:rPr lang="ru-RU" sz="1200" dirty="0">
                <a:solidFill>
                  <a:schemeClr val="tx1"/>
                </a:solidFill>
              </a:rPr>
              <a:t>Осенью в школу ребята идут</a:t>
            </a:r>
            <a:br>
              <a:rPr lang="ru-RU" sz="1200" dirty="0">
                <a:solidFill>
                  <a:schemeClr val="tx1"/>
                </a:solidFill>
              </a:rPr>
            </a:br>
            <a:r>
              <a:rPr lang="ru-RU" sz="1200" dirty="0">
                <a:solidFill>
                  <a:schemeClr val="tx1"/>
                </a:solidFill>
              </a:rPr>
              <a:t>Учителю астры в подарок несут.</a:t>
            </a:r>
            <a:endParaRPr lang="ru-RU" sz="1200" dirty="0"/>
          </a:p>
        </p:txBody>
      </p:sp>
      <p:sp>
        <p:nvSpPr>
          <p:cNvPr id="3" name="Дата 2"/>
          <p:cNvSpPr>
            <a:spLocks noGrp="1"/>
          </p:cNvSpPr>
          <p:nvPr>
            <p:ph type="dt" sz="half" idx="10"/>
          </p:nvPr>
        </p:nvSpPr>
        <p:spPr/>
        <p:txBody>
          <a:bodyPr/>
          <a:lstStyle/>
          <a:p>
            <a:endParaRPr lang="en-US" dirty="0"/>
          </a:p>
        </p:txBody>
      </p:sp>
      <p:sp>
        <p:nvSpPr>
          <p:cNvPr id="4" name="Нижний колонтитул 3"/>
          <p:cNvSpPr>
            <a:spLocks noGrp="1"/>
          </p:cNvSpPr>
          <p:nvPr>
            <p:ph type="ftr" sz="quarter" idx="11"/>
          </p:nvPr>
        </p:nvSpPr>
        <p:spPr/>
        <p:txBody>
          <a:bodyPr>
            <a:noAutofit/>
          </a:bodyPr>
          <a:lstStyle/>
          <a:p>
            <a:r>
              <a:rPr lang="ru-RU" sz="2000" dirty="0" smtClean="0"/>
              <a:t>Астры.</a:t>
            </a:r>
            <a:endParaRPr lang="en-US" sz="2000" dirty="0"/>
          </a:p>
        </p:txBody>
      </p:sp>
      <p:sp>
        <p:nvSpPr>
          <p:cNvPr id="5" name="Номер слайда 4"/>
          <p:cNvSpPr>
            <a:spLocks noGrp="1"/>
          </p:cNvSpPr>
          <p:nvPr>
            <p:ph type="sldNum" sz="quarter" idx="12"/>
          </p:nvPr>
        </p:nvSpPr>
        <p:spPr/>
        <p:txBody>
          <a:bodyPr/>
          <a:lstStyle/>
          <a:p>
            <a:fld id="{8B37D5FE-740C-46F5-801A-FA5477D9711F}" type="slidenum">
              <a:rPr lang="en-US" smtClean="0"/>
              <a:pPr/>
              <a:t>16</a:t>
            </a:fld>
            <a:endParaRPr lang="en-US" dirty="0"/>
          </a:p>
        </p:txBody>
      </p:sp>
    </p:spTree>
    <p:extLst>
      <p:ext uri="{BB962C8B-B14F-4D97-AF65-F5344CB8AC3E}">
        <p14:creationId xmlns="" xmlns:p14="http://schemas.microsoft.com/office/powerpoint/2010/main" val="3780747669"/>
      </p:ext>
    </p:extLst>
  </p:cSld>
  <p:clrMapOvr>
    <a:masterClrMapping/>
  </p:clrMapOvr>
  <p:transition spd="slow">
    <p:cove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p:cNvPicPr>
            <a:picLocks noGrp="1" noChangeAspect="1"/>
          </p:cNvPicPr>
          <p:nvPr>
            <p:ph type="pic" idx="1"/>
          </p:nvPr>
        </p:nvPicPr>
        <p:blipFill>
          <a:blip r:embed="rId2" cstate="screen">
            <a:extLst>
              <a:ext uri="{28A0092B-C50C-407E-A947-70E740481C1C}">
                <a14:useLocalDpi xmlns="" xmlns:a14="http://schemas.microsoft.com/office/drawing/2010/main" val="0"/>
              </a:ext>
            </a:extLst>
          </a:blip>
          <a:srcRect/>
          <a:stretch>
            <a:fillRect/>
          </a:stretch>
        </p:blipFill>
        <p:spPr>
          <a:xfrm>
            <a:off x="4772025" y="588963"/>
            <a:ext cx="3359150" cy="5468937"/>
          </a:xfrm>
        </p:spPr>
      </p:pic>
      <p:sp>
        <p:nvSpPr>
          <p:cNvPr id="4" name="Текст 3"/>
          <p:cNvSpPr>
            <a:spLocks noGrp="1"/>
          </p:cNvSpPr>
          <p:nvPr>
            <p:ph type="body" sz="half" idx="2"/>
          </p:nvPr>
        </p:nvSpPr>
        <p:spPr>
          <a:xfrm>
            <a:off x="971600" y="2132856"/>
            <a:ext cx="3528392" cy="2088232"/>
          </a:xfrm>
        </p:spPr>
        <p:txBody>
          <a:bodyPr>
            <a:noAutofit/>
          </a:bodyPr>
          <a:lstStyle/>
          <a:p>
            <a:r>
              <a:rPr lang="ru-RU" sz="1200" b="1" dirty="0" smtClean="0"/>
              <a:t>Анютины глазки.</a:t>
            </a:r>
          </a:p>
          <a:p>
            <a:r>
              <a:rPr lang="ru-RU" sz="1200" dirty="0" smtClean="0"/>
              <a:t>Теплым и солнечным,</a:t>
            </a:r>
          </a:p>
          <a:p>
            <a:r>
              <a:rPr lang="ru-RU" sz="1200" dirty="0" smtClean="0"/>
              <a:t>Радостным летом</a:t>
            </a:r>
          </a:p>
          <a:p>
            <a:r>
              <a:rPr lang="ru-RU" sz="1200" dirty="0" smtClean="0"/>
              <a:t>Синим и белым,</a:t>
            </a:r>
          </a:p>
          <a:p>
            <a:r>
              <a:rPr lang="ru-RU" sz="1200" dirty="0" smtClean="0"/>
              <a:t>И смешанным цветом,</a:t>
            </a:r>
          </a:p>
          <a:p>
            <a:r>
              <a:rPr lang="ru-RU" sz="1200" dirty="0" smtClean="0"/>
              <a:t>Шепчут веселые, яркие сказки</a:t>
            </a:r>
          </a:p>
          <a:p>
            <a:r>
              <a:rPr lang="ru-RU" sz="1200" dirty="0" smtClean="0"/>
              <a:t>Эти цветочки анютины глазки.</a:t>
            </a:r>
            <a:endParaRPr lang="ru-RU" sz="1200" dirty="0"/>
          </a:p>
        </p:txBody>
      </p:sp>
      <p:sp>
        <p:nvSpPr>
          <p:cNvPr id="5" name="Дата 4"/>
          <p:cNvSpPr>
            <a:spLocks noGrp="1"/>
          </p:cNvSpPr>
          <p:nvPr>
            <p:ph type="dt" sz="half" idx="10"/>
          </p:nvPr>
        </p:nvSpPr>
        <p:spPr/>
        <p:txBody>
          <a:bodyPr/>
          <a:lstStyle/>
          <a:p>
            <a:endParaRPr lang="en-US" dirty="0"/>
          </a:p>
        </p:txBody>
      </p:sp>
      <p:sp>
        <p:nvSpPr>
          <p:cNvPr id="6" name="Нижний колонтитул 5"/>
          <p:cNvSpPr>
            <a:spLocks noGrp="1"/>
          </p:cNvSpPr>
          <p:nvPr>
            <p:ph type="ftr" sz="quarter" idx="11"/>
          </p:nvPr>
        </p:nvSpPr>
        <p:spPr/>
        <p:txBody>
          <a:bodyPr>
            <a:noAutofit/>
          </a:bodyPr>
          <a:lstStyle/>
          <a:p>
            <a:r>
              <a:rPr lang="ru-RU" sz="2000" dirty="0" smtClean="0"/>
              <a:t>Анютины глазки</a:t>
            </a:r>
            <a:endParaRPr lang="en-US" sz="2000" dirty="0"/>
          </a:p>
        </p:txBody>
      </p:sp>
      <p:sp>
        <p:nvSpPr>
          <p:cNvPr id="7" name="Номер слайда 6"/>
          <p:cNvSpPr>
            <a:spLocks noGrp="1"/>
          </p:cNvSpPr>
          <p:nvPr>
            <p:ph type="sldNum" sz="quarter" idx="12"/>
          </p:nvPr>
        </p:nvSpPr>
        <p:spPr/>
        <p:txBody>
          <a:bodyPr/>
          <a:lstStyle/>
          <a:p>
            <a:fld id="{8B37D5FE-740C-46F5-801A-FA5477D9711F}" type="slidenum">
              <a:rPr lang="en-US" smtClean="0"/>
              <a:pPr/>
              <a:t>17</a:t>
            </a:fld>
            <a:endParaRPr lang="en-US" dirty="0"/>
          </a:p>
        </p:txBody>
      </p:sp>
    </p:spTree>
    <p:extLst>
      <p:ext uri="{BB962C8B-B14F-4D97-AF65-F5344CB8AC3E}">
        <p14:creationId xmlns="" xmlns:p14="http://schemas.microsoft.com/office/powerpoint/2010/main" val="1285682375"/>
      </p:ext>
    </p:extLst>
  </p:cSld>
  <p:clrMapOvr>
    <a:masterClrMapping/>
  </p:clrMapOvr>
  <p:transition spd="slow">
    <p:cove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043608" y="2060848"/>
            <a:ext cx="3300573" cy="2088232"/>
          </a:xfrm>
        </p:spPr>
        <p:txBody>
          <a:bodyPr>
            <a:noAutofit/>
          </a:bodyPr>
          <a:lstStyle/>
          <a:p>
            <a:r>
              <a:rPr lang="ru-RU" sz="1200" b="1" dirty="0" smtClean="0"/>
              <a:t>Бархатцы.</a:t>
            </a:r>
          </a:p>
          <a:p>
            <a:r>
              <a:rPr lang="ru-RU" sz="1200" dirty="0" smtClean="0"/>
              <a:t>Ярким солнечным букетом</a:t>
            </a:r>
          </a:p>
          <a:p>
            <a:r>
              <a:rPr lang="ru-RU" sz="1200" dirty="0" smtClean="0"/>
              <a:t>Предо мною бархатцы.</a:t>
            </a:r>
          </a:p>
          <a:p>
            <a:r>
              <a:rPr lang="ru-RU" sz="1200" dirty="0" smtClean="0"/>
              <a:t>Расцветают ранним летом</a:t>
            </a:r>
          </a:p>
          <a:p>
            <a:r>
              <a:rPr lang="ru-RU" sz="1200" dirty="0" smtClean="0"/>
              <a:t>Я смеюсь от радости!</a:t>
            </a:r>
          </a:p>
          <a:p>
            <a:r>
              <a:rPr lang="ru-RU" sz="1200" dirty="0" smtClean="0"/>
              <a:t>Пусть просты, зато нарядны.</a:t>
            </a:r>
          </a:p>
          <a:p>
            <a:r>
              <a:rPr lang="ru-RU" sz="1200" dirty="0" smtClean="0"/>
              <a:t>Пышным кустиком горят.</a:t>
            </a:r>
          </a:p>
          <a:p>
            <a:r>
              <a:rPr lang="ru-RU" sz="1200" dirty="0" smtClean="0"/>
              <a:t>Запах горький, но приятный, </a:t>
            </a:r>
          </a:p>
          <a:p>
            <a:r>
              <a:rPr lang="ru-RU" sz="1200" dirty="0" smtClean="0"/>
              <a:t>И лучистый добрый взгляд.</a:t>
            </a:r>
            <a:endParaRPr lang="ru-RU" sz="1200" dirty="0"/>
          </a:p>
        </p:txBody>
      </p:sp>
      <p:sp>
        <p:nvSpPr>
          <p:cNvPr id="5" name="Дата 4"/>
          <p:cNvSpPr>
            <a:spLocks noGrp="1"/>
          </p:cNvSpPr>
          <p:nvPr>
            <p:ph type="dt" sz="half" idx="10"/>
          </p:nvPr>
        </p:nvSpPr>
        <p:spPr/>
        <p:txBody>
          <a:bodyPr/>
          <a:lstStyle/>
          <a:p>
            <a:endParaRPr lang="en-US" dirty="0"/>
          </a:p>
        </p:txBody>
      </p:sp>
      <p:sp>
        <p:nvSpPr>
          <p:cNvPr id="6" name="Нижний колонтитул 5"/>
          <p:cNvSpPr>
            <a:spLocks noGrp="1"/>
          </p:cNvSpPr>
          <p:nvPr>
            <p:ph type="ftr" sz="quarter" idx="11"/>
          </p:nvPr>
        </p:nvSpPr>
        <p:spPr/>
        <p:txBody>
          <a:bodyPr>
            <a:noAutofit/>
          </a:bodyPr>
          <a:lstStyle/>
          <a:p>
            <a:r>
              <a:rPr lang="ru-RU" sz="2000" dirty="0" smtClean="0"/>
              <a:t>Бархатцы</a:t>
            </a:r>
            <a:endParaRPr lang="en-US" sz="2000" dirty="0"/>
          </a:p>
        </p:txBody>
      </p:sp>
      <p:sp>
        <p:nvSpPr>
          <p:cNvPr id="7" name="Номер слайда 6"/>
          <p:cNvSpPr>
            <a:spLocks noGrp="1"/>
          </p:cNvSpPr>
          <p:nvPr>
            <p:ph type="sldNum" sz="quarter" idx="12"/>
          </p:nvPr>
        </p:nvSpPr>
        <p:spPr/>
        <p:txBody>
          <a:bodyPr/>
          <a:lstStyle/>
          <a:p>
            <a:fld id="{8B37D5FE-740C-46F5-801A-FA5477D9711F}" type="slidenum">
              <a:rPr lang="en-US" smtClean="0"/>
              <a:pPr/>
              <a:t>18</a:t>
            </a:fld>
            <a:endParaRPr lang="en-US" dirty="0"/>
          </a:p>
        </p:txBody>
      </p:sp>
      <p:pic>
        <p:nvPicPr>
          <p:cNvPr id="2" name="Рисунок 1"/>
          <p:cNvPicPr>
            <a:picLocks noGrp="1" noChangeAspect="1"/>
          </p:cNvPicPr>
          <p:nvPr>
            <p:ph type="pic" idx="1"/>
          </p:nvPr>
        </p:nvPicPr>
        <p:blipFill>
          <a:blip r:embed="rId2" cstate="screen">
            <a:extLst>
              <a:ext uri="{28A0092B-C50C-407E-A947-70E740481C1C}">
                <a14:useLocalDpi xmlns="" xmlns:a14="http://schemas.microsoft.com/office/drawing/2010/main" val="0"/>
              </a:ext>
            </a:extLst>
          </a:blip>
          <a:srcRect/>
          <a:stretch>
            <a:fillRect/>
          </a:stretch>
        </p:blipFill>
        <p:spPr>
          <a:xfrm>
            <a:off x="4722563" y="589616"/>
            <a:ext cx="3155087" cy="5135218"/>
          </a:xfrm>
        </p:spPr>
      </p:pic>
    </p:spTree>
    <p:extLst>
      <p:ext uri="{BB962C8B-B14F-4D97-AF65-F5344CB8AC3E}">
        <p14:creationId xmlns="" xmlns:p14="http://schemas.microsoft.com/office/powerpoint/2010/main" val="4069947554"/>
      </p:ext>
    </p:extLst>
  </p:cSld>
  <p:clrMapOvr>
    <a:masterClrMapping/>
  </p:clrMapOvr>
  <p:transition spd="slow">
    <p:cove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Заголовок 7"/>
          <p:cNvSpPr>
            <a:spLocks noGrp="1"/>
          </p:cNvSpPr>
          <p:nvPr>
            <p:ph type="title"/>
          </p:nvPr>
        </p:nvSpPr>
        <p:spPr>
          <a:xfrm>
            <a:off x="899592" y="764704"/>
            <a:ext cx="7168644" cy="360039"/>
          </a:xfrm>
        </p:spPr>
        <p:txBody>
          <a:bodyPr>
            <a:normAutofit fontScale="90000"/>
          </a:bodyPr>
          <a:lstStyle/>
          <a:p>
            <a:r>
              <a:rPr lang="ru-RU" sz="2000" dirty="0" smtClean="0">
                <a:solidFill>
                  <a:schemeClr val="tx1"/>
                </a:solidFill>
              </a:rPr>
              <a:t>В: А теперь проведем  физкультминутку «Огород»</a:t>
            </a:r>
            <a:endParaRPr lang="ru-RU" sz="2000" dirty="0">
              <a:solidFill>
                <a:schemeClr val="tx1"/>
              </a:solidFill>
            </a:endParaRPr>
          </a:p>
        </p:txBody>
      </p:sp>
      <p:sp>
        <p:nvSpPr>
          <p:cNvPr id="9" name="Объект 8"/>
          <p:cNvSpPr>
            <a:spLocks noGrp="1"/>
          </p:cNvSpPr>
          <p:nvPr>
            <p:ph idx="1"/>
          </p:nvPr>
        </p:nvSpPr>
        <p:spPr>
          <a:xfrm>
            <a:off x="827584" y="1144274"/>
            <a:ext cx="6777317" cy="4707885"/>
          </a:xfrm>
        </p:spPr>
        <p:txBody>
          <a:bodyPr>
            <a:noAutofit/>
          </a:bodyPr>
          <a:lstStyle/>
          <a:p>
            <a:r>
              <a:rPr lang="ru-RU" sz="1200" dirty="0" smtClean="0"/>
              <a:t>Огород у нас в порядке-</a:t>
            </a:r>
          </a:p>
          <a:p>
            <a:r>
              <a:rPr lang="ru-RU" sz="1200" dirty="0" smtClean="0"/>
              <a:t>Мы весной вскопали грядки.</a:t>
            </a:r>
          </a:p>
          <a:p>
            <a:r>
              <a:rPr lang="ru-RU" sz="1200" dirty="0" smtClean="0"/>
              <a:t>Мы пололи огород,</a:t>
            </a:r>
          </a:p>
          <a:p>
            <a:r>
              <a:rPr lang="ru-RU" sz="1200" dirty="0" smtClean="0"/>
              <a:t>Поливали огород.</a:t>
            </a:r>
          </a:p>
          <a:p>
            <a:pPr marL="68580" indent="0">
              <a:buNone/>
            </a:pPr>
            <a:r>
              <a:rPr lang="ru-RU" sz="1200" dirty="0" smtClean="0"/>
              <a:t>(действия по тексту)</a:t>
            </a:r>
          </a:p>
          <a:p>
            <a:r>
              <a:rPr lang="ru-RU" sz="1200" dirty="0" smtClean="0"/>
              <a:t>В лунках маленьких не густо,</a:t>
            </a:r>
          </a:p>
          <a:p>
            <a:r>
              <a:rPr lang="ru-RU" sz="1200" dirty="0" smtClean="0"/>
              <a:t>Рассадили мы капусту.</a:t>
            </a:r>
          </a:p>
          <a:p>
            <a:pPr marL="68580" indent="0">
              <a:buNone/>
            </a:pPr>
            <a:r>
              <a:rPr lang="ru-RU" sz="1200" dirty="0" smtClean="0"/>
              <a:t>(сажают)</a:t>
            </a:r>
          </a:p>
          <a:p>
            <a:r>
              <a:rPr lang="ru-RU" sz="1200" dirty="0" smtClean="0"/>
              <a:t>Лето все она толстела,</a:t>
            </a:r>
          </a:p>
          <a:p>
            <a:pPr marL="68580" indent="0">
              <a:buNone/>
            </a:pPr>
            <a:r>
              <a:rPr lang="ru-RU" sz="1200" dirty="0" smtClean="0"/>
              <a:t>(показывает руками круг перед собой)</a:t>
            </a:r>
          </a:p>
          <a:p>
            <a:r>
              <a:rPr lang="ru-RU" sz="1200" dirty="0" smtClean="0"/>
              <a:t>Разрасталась вширь и ввысь.</a:t>
            </a:r>
          </a:p>
          <a:p>
            <a:pPr marL="68580" indent="0">
              <a:buNone/>
            </a:pPr>
            <a:r>
              <a:rPr lang="ru-RU" sz="1200" dirty="0" smtClean="0"/>
              <a:t>(руки в стороны, а затем вверх)</a:t>
            </a:r>
          </a:p>
          <a:p>
            <a:r>
              <a:rPr lang="ru-RU" sz="1200" dirty="0" smtClean="0"/>
              <a:t>А теперь, ой тесно белой,</a:t>
            </a:r>
          </a:p>
          <a:p>
            <a:pPr marL="68580" indent="0">
              <a:buNone/>
            </a:pPr>
            <a:r>
              <a:rPr lang="ru-RU" sz="1200" dirty="0" smtClean="0"/>
              <a:t>(руки разведены в стороны)</a:t>
            </a:r>
          </a:p>
          <a:p>
            <a:r>
              <a:rPr lang="ru-RU" sz="1200" dirty="0" smtClean="0"/>
              <a:t>Говорит- посторонись!</a:t>
            </a:r>
          </a:p>
          <a:p>
            <a:pPr marL="68580" indent="0">
              <a:buNone/>
            </a:pPr>
            <a:r>
              <a:rPr lang="ru-RU" sz="1200" dirty="0" smtClean="0"/>
              <a:t>( отталкивающие движения руками).</a:t>
            </a:r>
            <a:endParaRPr lang="ru-RU" sz="1200" dirty="0"/>
          </a:p>
        </p:txBody>
      </p:sp>
      <p:sp>
        <p:nvSpPr>
          <p:cNvPr id="5" name="Дата 4"/>
          <p:cNvSpPr>
            <a:spLocks noGrp="1"/>
          </p:cNvSpPr>
          <p:nvPr>
            <p:ph type="dt" sz="half" idx="10"/>
          </p:nvPr>
        </p:nvSpPr>
        <p:spPr/>
        <p:txBody>
          <a:bodyPr/>
          <a:lstStyle/>
          <a:p>
            <a:endParaRPr lang="en-US" dirty="0"/>
          </a:p>
        </p:txBody>
      </p:sp>
      <p:sp>
        <p:nvSpPr>
          <p:cNvPr id="7" name="Номер слайда 6"/>
          <p:cNvSpPr>
            <a:spLocks noGrp="1"/>
          </p:cNvSpPr>
          <p:nvPr>
            <p:ph type="sldNum" sz="quarter" idx="12"/>
          </p:nvPr>
        </p:nvSpPr>
        <p:spPr/>
        <p:txBody>
          <a:bodyPr/>
          <a:lstStyle/>
          <a:p>
            <a:fld id="{8B37D5FE-740C-46F5-801A-FA5477D9711F}" type="slidenum">
              <a:rPr lang="en-US" smtClean="0"/>
              <a:pPr/>
              <a:t>19</a:t>
            </a:fld>
            <a:endParaRPr lang="en-US" dirty="0"/>
          </a:p>
        </p:txBody>
      </p:sp>
    </p:spTree>
    <p:extLst>
      <p:ext uri="{BB962C8B-B14F-4D97-AF65-F5344CB8AC3E}">
        <p14:creationId xmlns="" xmlns:p14="http://schemas.microsoft.com/office/powerpoint/2010/main" val="338067278"/>
      </p:ext>
    </p:extLst>
  </p:cSld>
  <p:clrMapOvr>
    <a:masterClrMapping/>
  </p:clrMapOvr>
  <p:transition spd="slow">
    <p:cove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endParaRPr lang="en-US" dirty="0"/>
          </a:p>
        </p:txBody>
      </p:sp>
      <p:sp>
        <p:nvSpPr>
          <p:cNvPr id="3" name="Номер слайда 2"/>
          <p:cNvSpPr>
            <a:spLocks noGrp="1"/>
          </p:cNvSpPr>
          <p:nvPr>
            <p:ph type="sldNum" sz="quarter" idx="12"/>
          </p:nvPr>
        </p:nvSpPr>
        <p:spPr>
          <a:xfrm>
            <a:off x="6879544" y="224491"/>
            <a:ext cx="1332156" cy="365125"/>
          </a:xfrm>
        </p:spPr>
        <p:txBody>
          <a:bodyPr/>
          <a:lstStyle/>
          <a:p>
            <a:r>
              <a:rPr lang="ru-RU" dirty="0"/>
              <a:t>2</a:t>
            </a:r>
            <a:endParaRPr lang="en-US" dirty="0"/>
          </a:p>
        </p:txBody>
      </p:sp>
      <p:sp>
        <p:nvSpPr>
          <p:cNvPr id="4" name="Объект 3"/>
          <p:cNvSpPr>
            <a:spLocks noGrp="1"/>
          </p:cNvSpPr>
          <p:nvPr>
            <p:ph idx="1"/>
          </p:nvPr>
        </p:nvSpPr>
        <p:spPr>
          <a:xfrm>
            <a:off x="899592" y="617352"/>
            <a:ext cx="3600400" cy="5616624"/>
          </a:xfrm>
        </p:spPr>
        <p:txBody>
          <a:bodyPr>
            <a:normAutofit/>
          </a:bodyPr>
          <a:lstStyle/>
          <a:p>
            <a:pPr marL="68580" indent="0" algn="ctr">
              <a:buNone/>
            </a:pPr>
            <a:endParaRPr lang="ru-RU" sz="2000" b="1" u="sng" dirty="0" smtClean="0"/>
          </a:p>
          <a:p>
            <a:pPr marL="68580" indent="0" algn="ctr">
              <a:buNone/>
            </a:pPr>
            <a:endParaRPr lang="ru-RU" sz="2000" b="1" u="sng" dirty="0"/>
          </a:p>
          <a:p>
            <a:pPr marL="68580" indent="0" algn="ctr">
              <a:buNone/>
            </a:pPr>
            <a:r>
              <a:rPr lang="ru-RU" sz="2000" b="1" u="sng" dirty="0" smtClean="0"/>
              <a:t>Цель НОД:</a:t>
            </a:r>
          </a:p>
          <a:p>
            <a:pPr marL="68580" indent="0">
              <a:buClr>
                <a:schemeClr val="tx1"/>
              </a:buClr>
              <a:buNone/>
            </a:pPr>
            <a:endParaRPr lang="ru-RU" sz="1200" dirty="0" smtClean="0"/>
          </a:p>
          <a:p>
            <a:pPr marL="68580" indent="0">
              <a:buClr>
                <a:schemeClr val="tx1"/>
              </a:buClr>
              <a:buNone/>
            </a:pPr>
            <a:r>
              <a:rPr lang="ru-RU" sz="1200" dirty="0" smtClean="0"/>
              <a:t>Расширять представления детей о саде и огороде; обобщить и расширить знания дошкольников о том, как ухаживать за растениями в комнатных условиях; привлечь к работе как можно больше детей; сделать НОД сотворчеством воспитателей, детей и родителей;</a:t>
            </a:r>
          </a:p>
          <a:p>
            <a:pPr marL="68580" indent="0">
              <a:buClr>
                <a:schemeClr val="tx1"/>
              </a:buClr>
              <a:buNone/>
            </a:pPr>
            <a:endParaRPr lang="ru-RU" sz="2000" dirty="0" smtClean="0"/>
          </a:p>
        </p:txBody>
      </p:sp>
      <p:sp>
        <p:nvSpPr>
          <p:cNvPr id="5" name="Нижний колонтитул 4"/>
          <p:cNvSpPr>
            <a:spLocks noGrp="1"/>
          </p:cNvSpPr>
          <p:nvPr>
            <p:ph type="ftr" sz="quarter" idx="11"/>
          </p:nvPr>
        </p:nvSpPr>
        <p:spPr>
          <a:xfrm>
            <a:off x="4682508" y="5728171"/>
            <a:ext cx="3493664" cy="365125"/>
          </a:xfrm>
        </p:spPr>
        <p:txBody>
          <a:bodyPr/>
          <a:lstStyle/>
          <a:p>
            <a:endParaRPr lang="en-US" dirty="0"/>
          </a:p>
        </p:txBody>
      </p:sp>
      <p:sp>
        <p:nvSpPr>
          <p:cNvPr id="6" name="Заголовок 5"/>
          <p:cNvSpPr>
            <a:spLocks noGrp="1"/>
          </p:cNvSpPr>
          <p:nvPr>
            <p:ph type="title"/>
          </p:nvPr>
        </p:nvSpPr>
        <p:spPr>
          <a:xfrm>
            <a:off x="4495201" y="689360"/>
            <a:ext cx="3456384" cy="5544616"/>
          </a:xfrm>
        </p:spPr>
        <p:txBody>
          <a:bodyPr/>
          <a:lstStyle/>
          <a:p>
            <a:endParaRPr lang="ru-RU" dirty="0"/>
          </a:p>
        </p:txBody>
      </p:sp>
      <p:sp>
        <p:nvSpPr>
          <p:cNvPr id="7" name="Текст 6"/>
          <p:cNvSpPr>
            <a:spLocks noGrp="1"/>
          </p:cNvSpPr>
          <p:nvPr>
            <p:ph type="body" sz="half" idx="2"/>
          </p:nvPr>
        </p:nvSpPr>
        <p:spPr>
          <a:xfrm>
            <a:off x="4660272" y="548680"/>
            <a:ext cx="3456384" cy="5106218"/>
          </a:xfrm>
        </p:spPr>
        <p:txBody>
          <a:bodyPr>
            <a:normAutofit/>
          </a:bodyPr>
          <a:lstStyle/>
          <a:p>
            <a:r>
              <a:rPr lang="ru-RU" sz="2400" dirty="0" smtClean="0"/>
              <a:t>Огород на окне</a:t>
            </a:r>
            <a:endParaRPr lang="ru-RU" sz="2400" dirty="0"/>
          </a:p>
        </p:txBody>
      </p:sp>
      <p:pic>
        <p:nvPicPr>
          <p:cNvPr id="8" name="Рисунок 7"/>
          <p:cNvPicPr>
            <a:picLocks noChangeAspect="1"/>
          </p:cNvPicPr>
          <p:nvPr/>
        </p:nvPicPr>
        <p:blipFill>
          <a:blip r:embed="rId2" cstate="screen">
            <a:extLst>
              <a:ext uri="{28A0092B-C50C-407E-A947-70E740481C1C}">
                <a14:useLocalDpi xmlns="" xmlns:a14="http://schemas.microsoft.com/office/drawing/2010/main" val="0"/>
              </a:ext>
            </a:extLst>
          </a:blip>
          <a:stretch>
            <a:fillRect/>
          </a:stretch>
        </p:blipFill>
        <p:spPr>
          <a:xfrm>
            <a:off x="4572000" y="1124744"/>
            <a:ext cx="3639700" cy="5112568"/>
          </a:xfrm>
          <a:prstGeom prst="rect">
            <a:avLst/>
          </a:prstGeom>
        </p:spPr>
      </p:pic>
    </p:spTree>
    <p:extLst>
      <p:ext uri="{BB962C8B-B14F-4D97-AF65-F5344CB8AC3E}">
        <p14:creationId xmlns="" xmlns:p14="http://schemas.microsoft.com/office/powerpoint/2010/main" val="3600486791"/>
      </p:ext>
    </p:extLst>
  </p:cSld>
  <p:clrMapOvr>
    <a:masterClrMapping/>
  </p:clrMapOvr>
  <p:transition spd="slow">
    <p:cove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1043608" y="620688"/>
            <a:ext cx="7024744" cy="682360"/>
          </a:xfrm>
        </p:spPr>
        <p:txBody>
          <a:bodyPr>
            <a:normAutofit fontScale="90000"/>
          </a:bodyPr>
          <a:lstStyle/>
          <a:p>
            <a:r>
              <a:rPr lang="ru-RU" sz="2200" dirty="0" smtClean="0">
                <a:solidFill>
                  <a:schemeClr val="tx1"/>
                </a:solidFill>
              </a:rPr>
              <a:t>Дети собирают карточки с изображением фруктов, овощей, цветов в группы, поочередно называя их</a:t>
            </a:r>
            <a:r>
              <a:rPr lang="ru-RU" sz="2000" dirty="0" smtClean="0">
                <a:solidFill>
                  <a:schemeClr val="tx1"/>
                </a:solidFill>
              </a:rPr>
              <a:t>.</a:t>
            </a:r>
            <a:endParaRPr lang="ru-RU" sz="2000" dirty="0">
              <a:solidFill>
                <a:schemeClr val="tx1"/>
              </a:solidFill>
            </a:endParaRPr>
          </a:p>
        </p:txBody>
      </p:sp>
      <p:sp>
        <p:nvSpPr>
          <p:cNvPr id="3" name="Дата 2"/>
          <p:cNvSpPr>
            <a:spLocks noGrp="1"/>
          </p:cNvSpPr>
          <p:nvPr>
            <p:ph type="dt" sz="half" idx="10"/>
          </p:nvPr>
        </p:nvSpPr>
        <p:spPr/>
        <p:txBody>
          <a:bodyPr/>
          <a:lstStyle/>
          <a:p>
            <a:endParaRPr lang="en-US" dirty="0"/>
          </a:p>
        </p:txBody>
      </p:sp>
      <p:sp>
        <p:nvSpPr>
          <p:cNvPr id="5" name="Номер слайда 4"/>
          <p:cNvSpPr>
            <a:spLocks noGrp="1"/>
          </p:cNvSpPr>
          <p:nvPr>
            <p:ph type="sldNum" sz="quarter" idx="12"/>
          </p:nvPr>
        </p:nvSpPr>
        <p:spPr/>
        <p:txBody>
          <a:bodyPr/>
          <a:lstStyle/>
          <a:p>
            <a:fld id="{8B37D5FE-740C-46F5-801A-FA5477D9711F}" type="slidenum">
              <a:rPr lang="en-US" smtClean="0"/>
              <a:pPr/>
              <a:t>20</a:t>
            </a:fld>
            <a:endParaRPr lang="en-US" dirty="0"/>
          </a:p>
        </p:txBody>
      </p:sp>
      <p:pic>
        <p:nvPicPr>
          <p:cNvPr id="9" name="Объект 8"/>
          <p:cNvPicPr>
            <a:picLocks noGrp="1" noChangeAspect="1"/>
          </p:cNvPicPr>
          <p:nvPr>
            <p:ph sz="quarter" idx="13"/>
          </p:nvPr>
        </p:nvPicPr>
        <p:blipFill>
          <a:blip r:embed="rId2" cstate="screen">
            <a:extLst>
              <a:ext uri="{28A0092B-C50C-407E-A947-70E740481C1C}">
                <a14:useLocalDpi xmlns="" xmlns:a14="http://schemas.microsoft.com/office/drawing/2010/main" val="0"/>
              </a:ext>
            </a:extLst>
          </a:blip>
          <a:stretch>
            <a:fillRect/>
          </a:stretch>
        </p:blipFill>
        <p:spPr>
          <a:xfrm>
            <a:off x="827584" y="1536524"/>
            <a:ext cx="3563491" cy="4484763"/>
          </a:xfrm>
          <a:prstGeom prst="rect">
            <a:avLst/>
          </a:prstGeom>
          <a:ln>
            <a:noFill/>
          </a:ln>
          <a:effectLst>
            <a:softEdge rad="112500"/>
          </a:effectLst>
        </p:spPr>
      </p:pic>
      <p:pic>
        <p:nvPicPr>
          <p:cNvPr id="10" name="Объект 9"/>
          <p:cNvPicPr>
            <a:picLocks noGrp="1" noChangeAspect="1"/>
          </p:cNvPicPr>
          <p:nvPr>
            <p:ph sz="quarter" idx="14"/>
          </p:nvPr>
        </p:nvPicPr>
        <p:blipFill>
          <a:blip r:embed="rId3" cstate="screen">
            <a:extLst>
              <a:ext uri="{28A0092B-C50C-407E-A947-70E740481C1C}">
                <a14:useLocalDpi xmlns="" xmlns:a14="http://schemas.microsoft.com/office/drawing/2010/main" val="0"/>
              </a:ext>
            </a:extLst>
          </a:blip>
          <a:stretch>
            <a:fillRect/>
          </a:stretch>
        </p:blipFill>
        <p:spPr>
          <a:xfrm>
            <a:off x="4788024" y="1556792"/>
            <a:ext cx="3672408" cy="4464496"/>
          </a:xfrm>
          <a:prstGeom prst="rect">
            <a:avLst/>
          </a:prstGeom>
          <a:ln>
            <a:noFill/>
          </a:ln>
          <a:effectLst>
            <a:softEdge rad="112500"/>
          </a:effectLst>
        </p:spPr>
      </p:pic>
    </p:spTree>
    <p:extLst>
      <p:ext uri="{BB962C8B-B14F-4D97-AF65-F5344CB8AC3E}">
        <p14:creationId xmlns="" xmlns:p14="http://schemas.microsoft.com/office/powerpoint/2010/main" val="2012413934"/>
      </p:ext>
    </p:extLst>
  </p:cSld>
  <p:clrMapOvr>
    <a:masterClrMapping/>
  </p:clrMapOvr>
  <p:transition spd="slow">
    <p:cove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3212976"/>
            <a:ext cx="8025052" cy="3172400"/>
          </a:xfrm>
        </p:spPr>
        <p:txBody>
          <a:bodyPr>
            <a:normAutofit fontScale="90000"/>
          </a:bodyPr>
          <a:lstStyle/>
          <a:p>
            <a:r>
              <a:rPr lang="ru-RU" sz="1300" b="1" dirty="0" smtClean="0">
                <a:solidFill>
                  <a:schemeClr val="tx1"/>
                </a:solidFill>
              </a:rPr>
              <a:t/>
            </a:r>
            <a:br>
              <a:rPr lang="ru-RU" sz="1300" b="1" dirty="0" smtClean="0">
                <a:solidFill>
                  <a:schemeClr val="tx1"/>
                </a:solidFill>
              </a:rPr>
            </a:br>
            <a:r>
              <a:rPr lang="ru-RU" sz="1300" b="1" dirty="0">
                <a:solidFill>
                  <a:schemeClr val="tx1"/>
                </a:solidFill>
              </a:rPr>
              <a:t/>
            </a:r>
            <a:br>
              <a:rPr lang="ru-RU" sz="1300" b="1" dirty="0">
                <a:solidFill>
                  <a:schemeClr val="tx1"/>
                </a:solidFill>
              </a:rPr>
            </a:br>
            <a:r>
              <a:rPr lang="ru-RU" sz="1300" b="1" dirty="0" smtClean="0">
                <a:solidFill>
                  <a:schemeClr val="tx1"/>
                </a:solidFill>
              </a:rPr>
              <a:t/>
            </a:r>
            <a:br>
              <a:rPr lang="ru-RU" sz="1300" b="1" dirty="0" smtClean="0">
                <a:solidFill>
                  <a:schemeClr val="tx1"/>
                </a:solidFill>
              </a:rPr>
            </a:br>
            <a:r>
              <a:rPr lang="ru-RU" sz="1300" b="1" dirty="0">
                <a:solidFill>
                  <a:schemeClr val="tx1"/>
                </a:solidFill>
              </a:rPr>
              <a:t/>
            </a:r>
            <a:br>
              <a:rPr lang="ru-RU" sz="1300" b="1" dirty="0">
                <a:solidFill>
                  <a:schemeClr val="tx1"/>
                </a:solidFill>
              </a:rPr>
            </a:br>
            <a:r>
              <a:rPr lang="ru-RU" sz="1300" b="1" dirty="0" smtClean="0">
                <a:solidFill>
                  <a:schemeClr val="tx1"/>
                </a:solidFill>
              </a:rPr>
              <a:t/>
            </a:r>
            <a:br>
              <a:rPr lang="ru-RU" sz="1300" b="1" dirty="0" smtClean="0">
                <a:solidFill>
                  <a:schemeClr val="tx1"/>
                </a:solidFill>
              </a:rPr>
            </a:br>
            <a:r>
              <a:rPr lang="ru-RU" sz="1300" b="1" dirty="0" smtClean="0">
                <a:solidFill>
                  <a:schemeClr val="tx1"/>
                </a:solidFill>
              </a:rPr>
              <a:t/>
            </a:r>
            <a:br>
              <a:rPr lang="ru-RU" sz="1300" b="1" dirty="0" smtClean="0">
                <a:solidFill>
                  <a:schemeClr val="tx1"/>
                </a:solidFill>
              </a:rPr>
            </a:br>
            <a:r>
              <a:rPr lang="ru-RU" sz="1300" b="1" dirty="0">
                <a:solidFill>
                  <a:schemeClr val="tx1"/>
                </a:solidFill>
              </a:rPr>
              <a:t/>
            </a:r>
            <a:br>
              <a:rPr lang="ru-RU" sz="1300" b="1" dirty="0">
                <a:solidFill>
                  <a:schemeClr val="tx1"/>
                </a:solidFill>
              </a:rPr>
            </a:br>
            <a:r>
              <a:rPr lang="ru-RU" sz="1300" b="1" dirty="0" smtClean="0">
                <a:solidFill>
                  <a:schemeClr val="tx1"/>
                </a:solidFill>
              </a:rPr>
              <a:t/>
            </a:r>
            <a:br>
              <a:rPr lang="ru-RU" sz="1300" b="1" dirty="0" smtClean="0">
                <a:solidFill>
                  <a:schemeClr val="tx1"/>
                </a:solidFill>
              </a:rPr>
            </a:br>
            <a:r>
              <a:rPr lang="ru-RU" sz="1300" b="1" dirty="0">
                <a:solidFill>
                  <a:schemeClr val="tx1"/>
                </a:solidFill>
              </a:rPr>
              <a:t/>
            </a:r>
            <a:br>
              <a:rPr lang="ru-RU" sz="1300" b="1" dirty="0">
                <a:solidFill>
                  <a:schemeClr val="tx1"/>
                </a:solidFill>
              </a:rPr>
            </a:br>
            <a:r>
              <a:rPr lang="ru-RU" sz="1300" b="1" dirty="0" smtClean="0">
                <a:solidFill>
                  <a:schemeClr val="tx1"/>
                </a:solidFill>
              </a:rPr>
              <a:t/>
            </a:r>
            <a:br>
              <a:rPr lang="ru-RU" sz="1300" b="1" dirty="0" smtClean="0">
                <a:solidFill>
                  <a:schemeClr val="tx1"/>
                </a:solidFill>
              </a:rPr>
            </a:br>
            <a:r>
              <a:rPr lang="ru-RU" sz="1300" b="1" dirty="0">
                <a:solidFill>
                  <a:schemeClr val="tx1"/>
                </a:solidFill>
              </a:rPr>
              <a:t/>
            </a:r>
            <a:br>
              <a:rPr lang="ru-RU" sz="1300" b="1" dirty="0">
                <a:solidFill>
                  <a:schemeClr val="tx1"/>
                </a:solidFill>
              </a:rPr>
            </a:br>
            <a:r>
              <a:rPr lang="ru-RU" sz="1300" b="1" dirty="0" smtClean="0">
                <a:solidFill>
                  <a:schemeClr val="tx1"/>
                </a:solidFill>
              </a:rPr>
              <a:t/>
            </a:r>
            <a:br>
              <a:rPr lang="ru-RU" sz="1300" b="1" dirty="0" smtClean="0">
                <a:solidFill>
                  <a:schemeClr val="tx1"/>
                </a:solidFill>
              </a:rPr>
            </a:br>
            <a:r>
              <a:rPr lang="ru-RU" sz="1300" b="1" dirty="0">
                <a:solidFill>
                  <a:schemeClr val="tx1"/>
                </a:solidFill>
              </a:rPr>
              <a:t/>
            </a:r>
            <a:br>
              <a:rPr lang="ru-RU" sz="1300" b="1" dirty="0">
                <a:solidFill>
                  <a:schemeClr val="tx1"/>
                </a:solidFill>
              </a:rPr>
            </a:br>
            <a:r>
              <a:rPr lang="ru-RU" sz="1300" b="1" dirty="0" smtClean="0">
                <a:solidFill>
                  <a:schemeClr val="tx1"/>
                </a:solidFill>
              </a:rPr>
              <a:t/>
            </a:r>
            <a:br>
              <a:rPr lang="ru-RU" sz="1300" b="1" dirty="0" smtClean="0">
                <a:solidFill>
                  <a:schemeClr val="tx1"/>
                </a:solidFill>
              </a:rPr>
            </a:br>
            <a:r>
              <a:rPr lang="ru-RU" sz="1300" b="1" dirty="0">
                <a:solidFill>
                  <a:schemeClr val="tx1"/>
                </a:solidFill>
              </a:rPr>
              <a:t/>
            </a:r>
            <a:br>
              <a:rPr lang="ru-RU" sz="1300" b="1" dirty="0">
                <a:solidFill>
                  <a:schemeClr val="tx1"/>
                </a:solidFill>
              </a:rPr>
            </a:br>
            <a:r>
              <a:rPr lang="ru-RU" sz="1300" b="1" dirty="0" smtClean="0">
                <a:solidFill>
                  <a:schemeClr val="tx1"/>
                </a:solidFill>
              </a:rPr>
              <a:t/>
            </a:r>
            <a:br>
              <a:rPr lang="ru-RU" sz="1300" b="1" dirty="0" smtClean="0">
                <a:solidFill>
                  <a:schemeClr val="tx1"/>
                </a:solidFill>
              </a:rPr>
            </a:br>
            <a:r>
              <a:rPr lang="ru-RU" sz="1300" b="1" dirty="0">
                <a:solidFill>
                  <a:schemeClr val="tx1"/>
                </a:solidFill>
              </a:rPr>
              <a:t/>
            </a:r>
            <a:br>
              <a:rPr lang="ru-RU" sz="1300" b="1" dirty="0">
                <a:solidFill>
                  <a:schemeClr val="tx1"/>
                </a:solidFill>
              </a:rPr>
            </a:br>
            <a:r>
              <a:rPr lang="ru-RU" sz="1300" b="1" dirty="0" smtClean="0">
                <a:solidFill>
                  <a:schemeClr val="tx1"/>
                </a:solidFill>
              </a:rPr>
              <a:t/>
            </a:r>
            <a:br>
              <a:rPr lang="ru-RU" sz="1300" b="1" dirty="0" smtClean="0">
                <a:solidFill>
                  <a:schemeClr val="tx1"/>
                </a:solidFill>
              </a:rPr>
            </a:br>
            <a:r>
              <a:rPr lang="ru-RU" sz="1300" b="1" dirty="0">
                <a:solidFill>
                  <a:schemeClr val="tx1"/>
                </a:solidFill>
              </a:rPr>
              <a:t/>
            </a:r>
            <a:br>
              <a:rPr lang="ru-RU" sz="1300" b="1" dirty="0">
                <a:solidFill>
                  <a:schemeClr val="tx1"/>
                </a:solidFill>
              </a:rPr>
            </a:br>
            <a:r>
              <a:rPr lang="ru-RU" sz="1300" b="1" dirty="0" smtClean="0">
                <a:solidFill>
                  <a:schemeClr val="tx1"/>
                </a:solidFill>
              </a:rPr>
              <a:t/>
            </a:r>
            <a:br>
              <a:rPr lang="ru-RU" sz="1300" b="1" dirty="0" smtClean="0">
                <a:solidFill>
                  <a:schemeClr val="tx1"/>
                </a:solidFill>
              </a:rPr>
            </a:br>
            <a:r>
              <a:rPr lang="ru-RU" sz="1300" b="1" dirty="0">
                <a:solidFill>
                  <a:schemeClr val="tx1"/>
                </a:solidFill>
              </a:rPr>
              <a:t/>
            </a:r>
            <a:br>
              <a:rPr lang="ru-RU" sz="1300" b="1" dirty="0">
                <a:solidFill>
                  <a:schemeClr val="tx1"/>
                </a:solidFill>
              </a:rPr>
            </a:br>
            <a:r>
              <a:rPr lang="ru-RU" sz="1300" b="1" dirty="0" smtClean="0">
                <a:solidFill>
                  <a:schemeClr val="tx1"/>
                </a:solidFill>
              </a:rPr>
              <a:t/>
            </a:r>
            <a:br>
              <a:rPr lang="ru-RU" sz="1300" b="1" dirty="0" smtClean="0">
                <a:solidFill>
                  <a:schemeClr val="tx1"/>
                </a:solidFill>
              </a:rPr>
            </a:br>
            <a:r>
              <a:rPr lang="ru-RU" sz="1300" b="1" dirty="0">
                <a:solidFill>
                  <a:schemeClr val="tx1"/>
                </a:solidFill>
              </a:rPr>
              <a:t/>
            </a:r>
            <a:br>
              <a:rPr lang="ru-RU" sz="1300" b="1" dirty="0">
                <a:solidFill>
                  <a:schemeClr val="tx1"/>
                </a:solidFill>
              </a:rPr>
            </a:br>
            <a:r>
              <a:rPr lang="ru-RU" sz="1300" b="1" dirty="0" smtClean="0">
                <a:solidFill>
                  <a:schemeClr val="tx1"/>
                </a:solidFill>
              </a:rPr>
              <a:t/>
            </a:r>
            <a:br>
              <a:rPr lang="ru-RU" sz="1300" b="1" dirty="0" smtClean="0">
                <a:solidFill>
                  <a:schemeClr val="tx1"/>
                </a:solidFill>
              </a:rPr>
            </a:br>
            <a:r>
              <a:rPr lang="ru-RU" sz="1300" b="1" dirty="0">
                <a:solidFill>
                  <a:schemeClr val="tx1"/>
                </a:solidFill>
              </a:rPr>
              <a:t/>
            </a:r>
            <a:br>
              <a:rPr lang="ru-RU" sz="1300" b="1" dirty="0">
                <a:solidFill>
                  <a:schemeClr val="tx1"/>
                </a:solidFill>
              </a:rPr>
            </a:br>
            <a:r>
              <a:rPr lang="ru-RU" sz="1300" b="1" dirty="0" smtClean="0">
                <a:solidFill>
                  <a:schemeClr val="tx1"/>
                </a:solidFill>
              </a:rPr>
              <a:t/>
            </a:r>
            <a:br>
              <a:rPr lang="ru-RU" sz="1300" b="1" dirty="0" smtClean="0">
                <a:solidFill>
                  <a:schemeClr val="tx1"/>
                </a:solidFill>
              </a:rPr>
            </a:br>
            <a:r>
              <a:rPr lang="ru-RU" sz="1300" b="1" dirty="0">
                <a:solidFill>
                  <a:schemeClr val="tx1"/>
                </a:solidFill>
              </a:rPr>
              <a:t/>
            </a:r>
            <a:br>
              <a:rPr lang="ru-RU" sz="1300" b="1" dirty="0">
                <a:solidFill>
                  <a:schemeClr val="tx1"/>
                </a:solidFill>
              </a:rPr>
            </a:br>
            <a:r>
              <a:rPr lang="ru-RU" sz="1300" b="1" dirty="0" smtClean="0">
                <a:solidFill>
                  <a:schemeClr val="tx1"/>
                </a:solidFill>
              </a:rPr>
              <a:t/>
            </a:r>
            <a:br>
              <a:rPr lang="ru-RU" sz="1300" b="1" dirty="0" smtClean="0">
                <a:solidFill>
                  <a:schemeClr val="tx1"/>
                </a:solidFill>
              </a:rPr>
            </a:br>
            <a:r>
              <a:rPr lang="ru-RU" sz="1300" b="1" dirty="0">
                <a:solidFill>
                  <a:schemeClr val="tx1"/>
                </a:solidFill>
              </a:rPr>
              <a:t/>
            </a:r>
            <a:br>
              <a:rPr lang="ru-RU" sz="1300" b="1" dirty="0">
                <a:solidFill>
                  <a:schemeClr val="tx1"/>
                </a:solidFill>
              </a:rPr>
            </a:br>
            <a:r>
              <a:rPr lang="ru-RU" sz="1300" b="1" dirty="0" smtClean="0">
                <a:solidFill>
                  <a:schemeClr val="tx1"/>
                </a:solidFill>
              </a:rPr>
              <a:t/>
            </a:r>
            <a:br>
              <a:rPr lang="ru-RU" sz="1300" b="1" dirty="0" smtClean="0">
                <a:solidFill>
                  <a:schemeClr val="tx1"/>
                </a:solidFill>
              </a:rPr>
            </a:br>
            <a:r>
              <a:rPr lang="ru-RU" sz="1300" b="1" dirty="0">
                <a:solidFill>
                  <a:schemeClr val="tx1"/>
                </a:solidFill>
              </a:rPr>
              <a:t/>
            </a:r>
            <a:br>
              <a:rPr lang="ru-RU" sz="1300" b="1" dirty="0">
                <a:solidFill>
                  <a:schemeClr val="tx1"/>
                </a:solidFill>
              </a:rPr>
            </a:br>
            <a:r>
              <a:rPr lang="ru-RU" sz="1300" b="1" dirty="0" smtClean="0">
                <a:solidFill>
                  <a:schemeClr val="tx1"/>
                </a:solidFill>
              </a:rPr>
              <a:t/>
            </a:r>
            <a:br>
              <a:rPr lang="ru-RU" sz="1300" b="1" dirty="0" smtClean="0">
                <a:solidFill>
                  <a:schemeClr val="tx1"/>
                </a:solidFill>
              </a:rPr>
            </a:br>
            <a:r>
              <a:rPr lang="ru-RU" sz="1300" b="1" dirty="0">
                <a:solidFill>
                  <a:schemeClr val="tx1"/>
                </a:solidFill>
              </a:rPr>
              <a:t/>
            </a:r>
            <a:br>
              <a:rPr lang="ru-RU" sz="1300" b="1" dirty="0">
                <a:solidFill>
                  <a:schemeClr val="tx1"/>
                </a:solidFill>
              </a:rPr>
            </a:br>
            <a:r>
              <a:rPr lang="ru-RU" sz="1300" b="1" dirty="0" smtClean="0">
                <a:solidFill>
                  <a:schemeClr val="tx1"/>
                </a:solidFill>
              </a:rPr>
              <a:t/>
            </a:r>
            <a:br>
              <a:rPr lang="ru-RU" sz="1300" b="1" dirty="0" smtClean="0">
                <a:solidFill>
                  <a:schemeClr val="tx1"/>
                </a:solidFill>
              </a:rPr>
            </a:br>
            <a:r>
              <a:rPr lang="ru-RU" sz="1300" b="1" dirty="0">
                <a:solidFill>
                  <a:schemeClr val="tx1"/>
                </a:solidFill>
              </a:rPr>
              <a:t/>
            </a:r>
            <a:br>
              <a:rPr lang="ru-RU" sz="1300" b="1" dirty="0">
                <a:solidFill>
                  <a:schemeClr val="tx1"/>
                </a:solidFill>
              </a:rPr>
            </a:br>
            <a:r>
              <a:rPr lang="ru-RU" sz="1300" b="1" dirty="0" smtClean="0">
                <a:solidFill>
                  <a:schemeClr val="tx1"/>
                </a:solidFill>
              </a:rPr>
              <a:t/>
            </a:r>
            <a:br>
              <a:rPr lang="ru-RU" sz="1300" b="1" dirty="0" smtClean="0">
                <a:solidFill>
                  <a:schemeClr val="tx1"/>
                </a:solidFill>
              </a:rPr>
            </a:br>
            <a:r>
              <a:rPr lang="ru-RU" sz="1300" b="1" dirty="0">
                <a:solidFill>
                  <a:schemeClr val="tx1"/>
                </a:solidFill>
              </a:rPr>
              <a:t/>
            </a:r>
            <a:br>
              <a:rPr lang="ru-RU" sz="1300" b="1" dirty="0">
                <a:solidFill>
                  <a:schemeClr val="tx1"/>
                </a:solidFill>
              </a:rPr>
            </a:br>
            <a:r>
              <a:rPr lang="ru-RU" sz="1300" b="1" dirty="0" smtClean="0">
                <a:solidFill>
                  <a:schemeClr val="tx1"/>
                </a:solidFill>
              </a:rPr>
              <a:t/>
            </a:r>
            <a:br>
              <a:rPr lang="ru-RU" sz="1300" b="1" dirty="0" smtClean="0">
                <a:solidFill>
                  <a:schemeClr val="tx1"/>
                </a:solidFill>
              </a:rPr>
            </a:br>
            <a:r>
              <a:rPr lang="ru-RU" sz="1300" b="1" dirty="0">
                <a:solidFill>
                  <a:schemeClr val="tx1"/>
                </a:solidFill>
              </a:rPr>
              <a:t/>
            </a:r>
            <a:br>
              <a:rPr lang="ru-RU" sz="1300" b="1" dirty="0">
                <a:solidFill>
                  <a:schemeClr val="tx1"/>
                </a:solidFill>
              </a:rPr>
            </a:br>
            <a:r>
              <a:rPr lang="ru-RU" sz="1300" b="1" dirty="0" smtClean="0">
                <a:solidFill>
                  <a:schemeClr val="tx1"/>
                </a:solidFill>
              </a:rPr>
              <a:t/>
            </a:r>
            <a:br>
              <a:rPr lang="ru-RU" sz="1300" b="1" dirty="0" smtClean="0">
                <a:solidFill>
                  <a:schemeClr val="tx1"/>
                </a:solidFill>
              </a:rPr>
            </a:br>
            <a:r>
              <a:rPr lang="ru-RU" sz="1300" b="1" dirty="0">
                <a:solidFill>
                  <a:schemeClr val="tx1"/>
                </a:solidFill>
              </a:rPr>
              <a:t/>
            </a:r>
            <a:br>
              <a:rPr lang="ru-RU" sz="1300" b="1" dirty="0">
                <a:solidFill>
                  <a:schemeClr val="tx1"/>
                </a:solidFill>
              </a:rPr>
            </a:br>
            <a:r>
              <a:rPr lang="ru-RU" sz="1300" b="1" dirty="0">
                <a:solidFill>
                  <a:schemeClr val="tx1"/>
                </a:solidFill>
              </a:rPr>
              <a:t/>
            </a:r>
            <a:br>
              <a:rPr lang="ru-RU" sz="1300" b="1" dirty="0">
                <a:solidFill>
                  <a:schemeClr val="tx1"/>
                </a:solidFill>
              </a:rPr>
            </a:br>
            <a:r>
              <a:rPr lang="ru-RU" sz="1300" b="1" dirty="0" smtClean="0">
                <a:solidFill>
                  <a:schemeClr val="tx1"/>
                </a:solidFill>
              </a:rPr>
              <a:t/>
            </a:r>
            <a:br>
              <a:rPr lang="ru-RU" sz="1300" b="1" dirty="0" smtClean="0">
                <a:solidFill>
                  <a:schemeClr val="tx1"/>
                </a:solidFill>
              </a:rPr>
            </a:br>
            <a:r>
              <a:rPr lang="ru-RU" sz="1300" b="1" dirty="0">
                <a:solidFill>
                  <a:schemeClr val="tx1"/>
                </a:solidFill>
              </a:rPr>
              <a:t/>
            </a:r>
            <a:br>
              <a:rPr lang="ru-RU" sz="1300" b="1" dirty="0">
                <a:solidFill>
                  <a:schemeClr val="tx1"/>
                </a:solidFill>
              </a:rPr>
            </a:br>
            <a:r>
              <a:rPr lang="ru-RU" sz="1300" b="1" dirty="0" smtClean="0">
                <a:solidFill>
                  <a:schemeClr val="tx1"/>
                </a:solidFill>
              </a:rPr>
              <a:t/>
            </a:r>
            <a:br>
              <a:rPr lang="ru-RU" sz="1300" b="1" dirty="0" smtClean="0">
                <a:solidFill>
                  <a:schemeClr val="tx1"/>
                </a:solidFill>
              </a:rPr>
            </a:br>
            <a:r>
              <a:rPr lang="ru-RU" sz="1300" dirty="0" smtClean="0">
                <a:solidFill>
                  <a:schemeClr val="tx1"/>
                </a:solidFill>
              </a:rPr>
              <a:t>В.: Ребята, на нашем огороде кто-то разбросал карточки с изображением  фруктов, овощей и цветов. Давайте попробуем их собрать в разные группы.</a:t>
            </a:r>
            <a:br>
              <a:rPr lang="ru-RU" sz="1300" dirty="0" smtClean="0">
                <a:solidFill>
                  <a:schemeClr val="tx1"/>
                </a:solidFill>
              </a:rPr>
            </a:br>
            <a:r>
              <a:rPr lang="ru-RU" sz="1300" dirty="0" smtClean="0">
                <a:solidFill>
                  <a:schemeClr val="tx1"/>
                </a:solidFill>
              </a:rPr>
              <a:t> Дети собирают картинки в разные группы, поочередно называя каждый овощ, фрукт и цветок.</a:t>
            </a:r>
            <a:br>
              <a:rPr lang="ru-RU" sz="1300" dirty="0" smtClean="0">
                <a:solidFill>
                  <a:schemeClr val="tx1"/>
                </a:solidFill>
              </a:rPr>
            </a:br>
            <a:r>
              <a:rPr lang="ru-RU" sz="1300" b="1" dirty="0" smtClean="0">
                <a:solidFill>
                  <a:schemeClr val="tx1"/>
                </a:solidFill>
              </a:rPr>
              <a:t>Заключительная часть</a:t>
            </a:r>
            <a:br>
              <a:rPr lang="ru-RU" sz="1300" b="1" dirty="0" smtClean="0">
                <a:solidFill>
                  <a:schemeClr val="tx1"/>
                </a:solidFill>
              </a:rPr>
            </a:br>
            <a:r>
              <a:rPr lang="ru-RU" sz="1300" dirty="0" smtClean="0">
                <a:solidFill>
                  <a:schemeClr val="tx1"/>
                </a:solidFill>
              </a:rPr>
              <a:t>В.: Молодцы, ребята, вы быстро справились с этим  заданием.</a:t>
            </a:r>
            <a:br>
              <a:rPr lang="ru-RU" sz="1300" dirty="0" smtClean="0">
                <a:solidFill>
                  <a:schemeClr val="tx1"/>
                </a:solidFill>
              </a:rPr>
            </a:br>
            <a:r>
              <a:rPr lang="ru-RU" sz="1300" dirty="0" smtClean="0">
                <a:solidFill>
                  <a:schemeClr val="tx1"/>
                </a:solidFill>
              </a:rPr>
              <a:t>Чтобы наш сад – огород дол хороший урожай, необходимо за ним ухаживать. Что мы с Вами можем сделать?</a:t>
            </a:r>
            <a:br>
              <a:rPr lang="ru-RU" sz="1300" dirty="0" smtClean="0">
                <a:solidFill>
                  <a:schemeClr val="tx1"/>
                </a:solidFill>
              </a:rPr>
            </a:br>
            <a:r>
              <a:rPr lang="ru-RU" sz="1300" dirty="0" smtClean="0">
                <a:solidFill>
                  <a:schemeClr val="tx1"/>
                </a:solidFill>
              </a:rPr>
              <a:t>Д.: Разрыхлить землю с помощью лопаточки, поливать водой по мере необходимости из лейки, следить за тем, чтобы почва была влажной. Так же мы должны следить за тем, чтобы не было сквозняков, т.к. наши растения боятся холода. Еще растения любят свет, поэтому мы должны поставить их в светлое место.</a:t>
            </a:r>
            <a:br>
              <a:rPr lang="ru-RU" sz="1300" dirty="0" smtClean="0">
                <a:solidFill>
                  <a:schemeClr val="tx1"/>
                </a:solidFill>
              </a:rPr>
            </a:br>
            <a:r>
              <a:rPr lang="ru-RU" sz="1300" dirty="0">
                <a:solidFill>
                  <a:schemeClr val="tx1"/>
                </a:solidFill>
              </a:rPr>
              <a:t/>
            </a:r>
            <a:br>
              <a:rPr lang="ru-RU" sz="1300" dirty="0">
                <a:solidFill>
                  <a:schemeClr val="tx1"/>
                </a:solidFill>
              </a:rPr>
            </a:br>
            <a:r>
              <a:rPr lang="ru-RU" sz="1300" dirty="0" smtClean="0">
                <a:solidFill>
                  <a:schemeClr val="tx1"/>
                </a:solidFill>
              </a:rPr>
              <a:t/>
            </a:r>
            <a:br>
              <a:rPr lang="ru-RU" sz="1300" dirty="0" smtClean="0">
                <a:solidFill>
                  <a:schemeClr val="tx1"/>
                </a:solidFill>
              </a:rPr>
            </a:br>
            <a:r>
              <a:rPr lang="ru-RU" sz="1300" dirty="0" smtClean="0">
                <a:solidFill>
                  <a:schemeClr val="tx1"/>
                </a:solidFill>
              </a:rPr>
              <a:t/>
            </a:r>
            <a:br>
              <a:rPr lang="ru-RU" sz="1300" dirty="0" smtClean="0">
                <a:solidFill>
                  <a:schemeClr val="tx1"/>
                </a:solidFill>
              </a:rPr>
            </a:br>
            <a:r>
              <a:rPr lang="ru-RU" sz="1300" dirty="0" smtClean="0">
                <a:solidFill>
                  <a:schemeClr val="tx1"/>
                </a:solidFill>
              </a:rPr>
              <a:t/>
            </a:r>
            <a:br>
              <a:rPr lang="ru-RU" sz="1300" dirty="0" smtClean="0">
                <a:solidFill>
                  <a:schemeClr val="tx1"/>
                </a:solidFill>
              </a:rPr>
            </a:br>
            <a:r>
              <a:rPr lang="ru-RU" sz="1800" dirty="0">
                <a:solidFill>
                  <a:schemeClr val="tx1"/>
                </a:solidFill>
              </a:rPr>
              <a:t/>
            </a:r>
            <a:br>
              <a:rPr lang="ru-RU" sz="1800" dirty="0">
                <a:solidFill>
                  <a:schemeClr val="tx1"/>
                </a:solidFill>
              </a:rPr>
            </a:br>
            <a:r>
              <a:rPr lang="ru-RU" sz="1800" dirty="0">
                <a:solidFill>
                  <a:schemeClr val="tx1"/>
                </a:solidFill>
              </a:rPr>
              <a:t/>
            </a:r>
            <a:br>
              <a:rPr lang="ru-RU" sz="1800" dirty="0">
                <a:solidFill>
                  <a:schemeClr val="tx1"/>
                </a:solidFill>
              </a:rPr>
            </a:br>
            <a:r>
              <a:rPr lang="ru-RU" sz="1800" dirty="0">
                <a:solidFill>
                  <a:schemeClr val="tx1"/>
                </a:solidFill>
              </a:rPr>
              <a:t/>
            </a:r>
            <a:br>
              <a:rPr lang="ru-RU" sz="1800" dirty="0">
                <a:solidFill>
                  <a:schemeClr val="tx1"/>
                </a:solidFill>
              </a:rPr>
            </a:br>
            <a:r>
              <a:rPr lang="ru-RU" sz="1800" dirty="0">
                <a:solidFill>
                  <a:schemeClr val="tx1"/>
                </a:solidFill>
              </a:rPr>
              <a:t/>
            </a:r>
            <a:br>
              <a:rPr lang="ru-RU" sz="1800" dirty="0">
                <a:solidFill>
                  <a:schemeClr val="tx1"/>
                </a:solidFill>
              </a:rPr>
            </a:br>
            <a:r>
              <a:rPr lang="ru-RU" sz="1400" dirty="0">
                <a:solidFill>
                  <a:schemeClr val="tx1"/>
                </a:solidFill>
              </a:rPr>
              <a:t/>
            </a:r>
            <a:br>
              <a:rPr lang="ru-RU" sz="1400" dirty="0">
                <a:solidFill>
                  <a:schemeClr val="tx1"/>
                </a:solidFill>
              </a:rPr>
            </a:br>
            <a:r>
              <a:rPr lang="ru-RU" sz="1400" dirty="0">
                <a:solidFill>
                  <a:schemeClr val="tx1"/>
                </a:solidFill>
              </a:rPr>
              <a:t/>
            </a:r>
            <a:br>
              <a:rPr lang="ru-RU" sz="1400" dirty="0">
                <a:solidFill>
                  <a:schemeClr val="tx1"/>
                </a:solidFill>
              </a:rPr>
            </a:br>
            <a:r>
              <a:rPr lang="ru-RU" sz="1400" dirty="0" smtClean="0">
                <a:solidFill>
                  <a:schemeClr val="tx1"/>
                </a:solidFill>
              </a:rPr>
              <a:t/>
            </a:r>
            <a:br>
              <a:rPr lang="ru-RU" sz="1400" dirty="0" smtClean="0">
                <a:solidFill>
                  <a:schemeClr val="tx1"/>
                </a:solidFill>
              </a:rPr>
            </a:br>
            <a:r>
              <a:rPr lang="ru-RU" sz="1400" dirty="0">
                <a:solidFill>
                  <a:schemeClr val="tx1"/>
                </a:solidFill>
              </a:rPr>
              <a:t/>
            </a:r>
            <a:br>
              <a:rPr lang="ru-RU" sz="1400" dirty="0">
                <a:solidFill>
                  <a:schemeClr val="tx1"/>
                </a:solidFill>
              </a:rPr>
            </a:br>
            <a:r>
              <a:rPr lang="ru-RU" sz="1400" dirty="0" smtClean="0">
                <a:solidFill>
                  <a:schemeClr val="tx1"/>
                </a:solidFill>
              </a:rPr>
              <a:t/>
            </a:r>
            <a:br>
              <a:rPr lang="ru-RU" sz="1400" dirty="0" smtClean="0">
                <a:solidFill>
                  <a:schemeClr val="tx1"/>
                </a:solidFill>
              </a:rPr>
            </a:br>
            <a:r>
              <a:rPr lang="ru-RU" sz="1400" dirty="0">
                <a:solidFill>
                  <a:schemeClr val="tx1"/>
                </a:solidFill>
              </a:rPr>
              <a:t/>
            </a:r>
            <a:br>
              <a:rPr lang="ru-RU" sz="1400" dirty="0">
                <a:solidFill>
                  <a:schemeClr val="tx1"/>
                </a:solidFill>
              </a:rPr>
            </a:br>
            <a:r>
              <a:rPr lang="ru-RU" sz="1400" dirty="0" smtClean="0">
                <a:solidFill>
                  <a:schemeClr val="tx1"/>
                </a:solidFill>
              </a:rPr>
              <a:t/>
            </a:r>
            <a:br>
              <a:rPr lang="ru-RU" sz="1400" dirty="0" smtClean="0">
                <a:solidFill>
                  <a:schemeClr val="tx1"/>
                </a:solidFill>
              </a:rPr>
            </a:br>
            <a:endParaRPr lang="ru-RU" sz="1400" b="1" dirty="0">
              <a:solidFill>
                <a:schemeClr val="tx1"/>
              </a:solidFill>
            </a:endParaRPr>
          </a:p>
        </p:txBody>
      </p:sp>
      <p:sp>
        <p:nvSpPr>
          <p:cNvPr id="3" name="Дата 2"/>
          <p:cNvSpPr>
            <a:spLocks noGrp="1"/>
          </p:cNvSpPr>
          <p:nvPr>
            <p:ph type="dt" sz="half" idx="10"/>
          </p:nvPr>
        </p:nvSpPr>
        <p:spPr/>
        <p:txBody>
          <a:bodyPr/>
          <a:lstStyle/>
          <a:p>
            <a:endParaRPr lang="en-US" dirty="0"/>
          </a:p>
        </p:txBody>
      </p:sp>
      <p:sp>
        <p:nvSpPr>
          <p:cNvPr id="5" name="Номер слайда 4"/>
          <p:cNvSpPr>
            <a:spLocks noGrp="1"/>
          </p:cNvSpPr>
          <p:nvPr>
            <p:ph type="sldNum" sz="quarter" idx="12"/>
          </p:nvPr>
        </p:nvSpPr>
        <p:spPr/>
        <p:txBody>
          <a:bodyPr/>
          <a:lstStyle/>
          <a:p>
            <a:fld id="{8B37D5FE-740C-46F5-801A-FA5477D9711F}" type="slidenum">
              <a:rPr lang="en-US" smtClean="0"/>
              <a:pPr/>
              <a:t>21</a:t>
            </a:fld>
            <a:endParaRPr lang="en-US" dirty="0"/>
          </a:p>
        </p:txBody>
      </p:sp>
      <p:pic>
        <p:nvPicPr>
          <p:cNvPr id="7" name="Рисунок 6"/>
          <p:cNvPicPr>
            <a:picLocks noChangeAspect="1"/>
          </p:cNvPicPr>
          <p:nvPr/>
        </p:nvPicPr>
        <p:blipFill>
          <a:blip r:embed="rId3" cstate="screen">
            <a:extLst>
              <a:ext uri="{28A0092B-C50C-407E-A947-70E740481C1C}">
                <a14:useLocalDpi xmlns="" xmlns:a14="http://schemas.microsoft.com/office/drawing/2010/main" val="0"/>
              </a:ext>
            </a:extLst>
          </a:blip>
          <a:stretch>
            <a:fillRect/>
          </a:stretch>
        </p:blipFill>
        <p:spPr>
          <a:xfrm>
            <a:off x="539552" y="3140968"/>
            <a:ext cx="4680520" cy="3244407"/>
          </a:xfrm>
          <a:prstGeom prst="rect">
            <a:avLst/>
          </a:prstGeom>
          <a:ln>
            <a:noFill/>
          </a:ln>
          <a:effectLst>
            <a:softEdge rad="112500"/>
          </a:effectLst>
        </p:spPr>
      </p:pic>
      <p:pic>
        <p:nvPicPr>
          <p:cNvPr id="11" name="Рисунок 10"/>
          <p:cNvPicPr>
            <a:picLocks noChangeAspect="1"/>
          </p:cNvPicPr>
          <p:nvPr/>
        </p:nvPicPr>
        <p:blipFill>
          <a:blip r:embed="rId4" cstate="screen">
            <a:extLst>
              <a:ext uri="{28A0092B-C50C-407E-A947-70E740481C1C}">
                <a14:useLocalDpi xmlns="" xmlns:a14="http://schemas.microsoft.com/office/drawing/2010/main" val="0"/>
              </a:ext>
            </a:extLst>
          </a:blip>
          <a:stretch>
            <a:fillRect/>
          </a:stretch>
        </p:blipFill>
        <p:spPr>
          <a:xfrm>
            <a:off x="5364088" y="3140968"/>
            <a:ext cx="3024336" cy="3244407"/>
          </a:xfrm>
          <a:prstGeom prst="rect">
            <a:avLst/>
          </a:prstGeom>
          <a:ln>
            <a:noFill/>
          </a:ln>
          <a:effectLst>
            <a:softEdge rad="112500"/>
          </a:effectLst>
        </p:spPr>
      </p:pic>
    </p:spTree>
    <p:extLst>
      <p:ext uri="{BB962C8B-B14F-4D97-AF65-F5344CB8AC3E}">
        <p14:creationId xmlns="" xmlns:p14="http://schemas.microsoft.com/office/powerpoint/2010/main" val="1749373433"/>
      </p:ext>
    </p:extLst>
  </p:cSld>
  <p:clrMapOvr>
    <a:masterClrMapping/>
  </p:clrMapOvr>
  <p:transition spd="slow">
    <p:cove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2487" y="620688"/>
            <a:ext cx="7920880" cy="1872208"/>
          </a:xfrm>
        </p:spPr>
        <p:txBody>
          <a:bodyPr>
            <a:noAutofit/>
          </a:bodyPr>
          <a:lstStyle/>
          <a:p>
            <a:r>
              <a:rPr lang="ru-RU" sz="1200" dirty="0" smtClean="0">
                <a:solidFill>
                  <a:schemeClr val="tx1"/>
                </a:solidFill>
              </a:rPr>
              <a:t>В: Молодцы, ребята, теперь вы знаете как ухаживать за нашими растениями, что нужно и можно с ними делать, какие условия им необходимы для роса и развития. Давайте еще раз повторим.</a:t>
            </a:r>
            <a:br>
              <a:rPr lang="ru-RU" sz="1200" dirty="0" smtClean="0">
                <a:solidFill>
                  <a:schemeClr val="tx1"/>
                </a:solidFill>
              </a:rPr>
            </a:br>
            <a:r>
              <a:rPr lang="ru-RU" sz="1200" dirty="0" smtClean="0">
                <a:solidFill>
                  <a:schemeClr val="tx1"/>
                </a:solidFill>
              </a:rPr>
              <a:t>Дети повторяют 5 условий, название рассады, способы ухода и т.д.</a:t>
            </a:r>
            <a:br>
              <a:rPr lang="ru-RU" sz="1200" dirty="0" smtClean="0">
                <a:solidFill>
                  <a:schemeClr val="tx1"/>
                </a:solidFill>
              </a:rPr>
            </a:br>
            <a:r>
              <a:rPr lang="ru-RU" sz="1200" dirty="0" smtClean="0">
                <a:solidFill>
                  <a:schemeClr val="tx1"/>
                </a:solidFill>
              </a:rPr>
              <a:t>В: Хорошо, ребята. Наше занятие подошло к концу. Нам осталось только заполнить дневник наблюдений.</a:t>
            </a:r>
            <a:br>
              <a:rPr lang="ru-RU" sz="1200" dirty="0" smtClean="0">
                <a:solidFill>
                  <a:schemeClr val="tx1"/>
                </a:solidFill>
              </a:rPr>
            </a:br>
            <a:r>
              <a:rPr lang="ru-RU" sz="1200" dirty="0" smtClean="0">
                <a:solidFill>
                  <a:schemeClr val="tx1"/>
                </a:solidFill>
              </a:rPr>
              <a:t>Дети вместе с воспитателем заносят все наблюдения в дневник наблюдений, делают зарисовки выращенных культур.</a:t>
            </a:r>
            <a:br>
              <a:rPr lang="ru-RU" sz="1200" dirty="0" smtClean="0">
                <a:solidFill>
                  <a:schemeClr val="tx1"/>
                </a:solidFill>
              </a:rPr>
            </a:br>
            <a:endParaRPr lang="ru-RU" sz="1200" dirty="0">
              <a:solidFill>
                <a:schemeClr val="tx1"/>
              </a:solidFill>
            </a:endParaRPr>
          </a:p>
        </p:txBody>
      </p:sp>
      <p:sp>
        <p:nvSpPr>
          <p:cNvPr id="5" name="Номер слайда 4"/>
          <p:cNvSpPr>
            <a:spLocks noGrp="1"/>
          </p:cNvSpPr>
          <p:nvPr>
            <p:ph type="sldNum" sz="quarter" idx="12"/>
          </p:nvPr>
        </p:nvSpPr>
        <p:spPr/>
        <p:txBody>
          <a:bodyPr/>
          <a:lstStyle/>
          <a:p>
            <a:fld id="{8B37D5FE-740C-46F5-801A-FA5477D9711F}" type="slidenum">
              <a:rPr lang="en-US" smtClean="0"/>
              <a:pPr/>
              <a:t>22</a:t>
            </a:fld>
            <a:endParaRPr lang="en-US" dirty="0"/>
          </a:p>
        </p:txBody>
      </p:sp>
      <p:pic>
        <p:nvPicPr>
          <p:cNvPr id="8" name="Объект 7"/>
          <p:cNvPicPr>
            <a:picLocks noGrp="1" noChangeAspect="1"/>
          </p:cNvPicPr>
          <p:nvPr>
            <p:ph sz="quarter" idx="13"/>
          </p:nvPr>
        </p:nvPicPr>
        <p:blipFill>
          <a:blip r:embed="rId2" cstate="screen">
            <a:extLst>
              <a:ext uri="{28A0092B-C50C-407E-A947-70E740481C1C}">
                <a14:useLocalDpi xmlns="" xmlns:a14="http://schemas.microsoft.com/office/drawing/2010/main" val="0"/>
              </a:ext>
            </a:extLst>
          </a:blip>
          <a:stretch>
            <a:fillRect/>
          </a:stretch>
        </p:blipFill>
        <p:spPr>
          <a:xfrm>
            <a:off x="611560" y="2492896"/>
            <a:ext cx="7873362" cy="3960440"/>
          </a:xfrm>
          <a:prstGeom prst="rect">
            <a:avLst/>
          </a:prstGeom>
          <a:ln>
            <a:noFill/>
          </a:ln>
          <a:effectLst>
            <a:softEdge rad="112500"/>
          </a:effectLst>
        </p:spPr>
      </p:pic>
    </p:spTree>
    <p:extLst>
      <p:ext uri="{BB962C8B-B14F-4D97-AF65-F5344CB8AC3E}">
        <p14:creationId xmlns="" xmlns:p14="http://schemas.microsoft.com/office/powerpoint/2010/main" val="3501993057"/>
      </p:ext>
    </p:extLst>
  </p:cSld>
  <p:clrMapOvr>
    <a:masterClrMapping/>
  </p:clrMapOvr>
  <p:transition spd="slow">
    <p:cove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87624" y="872719"/>
            <a:ext cx="3960440" cy="504055"/>
          </a:xfrm>
        </p:spPr>
        <p:txBody>
          <a:bodyPr>
            <a:normAutofit/>
          </a:bodyPr>
          <a:lstStyle/>
          <a:p>
            <a:r>
              <a:rPr lang="ru-RU" sz="2000" dirty="0" smtClean="0"/>
              <a:t>3.Заключительная работа</a:t>
            </a:r>
            <a:endParaRPr lang="ru-RU" sz="2000" dirty="0"/>
          </a:p>
        </p:txBody>
      </p:sp>
      <p:sp>
        <p:nvSpPr>
          <p:cNvPr id="3" name="Текст 2"/>
          <p:cNvSpPr>
            <a:spLocks noGrp="1"/>
          </p:cNvSpPr>
          <p:nvPr>
            <p:ph type="body" idx="1"/>
          </p:nvPr>
        </p:nvSpPr>
        <p:spPr>
          <a:xfrm>
            <a:off x="467544" y="1484785"/>
            <a:ext cx="8208912" cy="936104"/>
          </a:xfrm>
        </p:spPr>
        <p:txBody>
          <a:bodyPr>
            <a:normAutofit/>
          </a:bodyPr>
          <a:lstStyle/>
          <a:p>
            <a:r>
              <a:rPr lang="ru-RU" sz="1200" dirty="0" smtClean="0">
                <a:solidFill>
                  <a:schemeClr val="tx1"/>
                </a:solidFill>
              </a:rPr>
              <a:t>Результаты: обобщили и расширили знания дошкольников о том, как ухаживать за растениями в комнатных условиях, перечислили все необходимые условия для роста и развития растений, научили бережно ухаживать за садом-огородом, отмечать изменения в росте и развитии, обогатили словарный запас детей, привлекли родителей к совместной деятельности</a:t>
            </a:r>
            <a:endParaRPr lang="ru-RU" sz="1200" dirty="0">
              <a:solidFill>
                <a:schemeClr val="tx1"/>
              </a:solidFill>
            </a:endParaRPr>
          </a:p>
        </p:txBody>
      </p:sp>
      <p:sp>
        <p:nvSpPr>
          <p:cNvPr id="5" name="Нижний колонтитул 4"/>
          <p:cNvSpPr>
            <a:spLocks noGrp="1"/>
          </p:cNvSpPr>
          <p:nvPr>
            <p:ph type="ftr" sz="quarter" idx="11"/>
          </p:nvPr>
        </p:nvSpPr>
        <p:spPr/>
        <p:txBody>
          <a:bodyPr/>
          <a:lstStyle/>
          <a:p>
            <a:endParaRPr lang="en-US" dirty="0"/>
          </a:p>
        </p:txBody>
      </p:sp>
      <p:sp>
        <p:nvSpPr>
          <p:cNvPr id="6" name="Номер слайда 5"/>
          <p:cNvSpPr>
            <a:spLocks noGrp="1"/>
          </p:cNvSpPr>
          <p:nvPr>
            <p:ph type="sldNum" sz="quarter" idx="12"/>
          </p:nvPr>
        </p:nvSpPr>
        <p:spPr/>
        <p:txBody>
          <a:bodyPr/>
          <a:lstStyle/>
          <a:p>
            <a:fld id="{8B37D5FE-740C-46F5-801A-FA5477D9711F}" type="slidenum">
              <a:rPr lang="en-US" smtClean="0"/>
              <a:pPr/>
              <a:t>23</a:t>
            </a:fld>
            <a:endParaRPr lang="en-US" dirty="0"/>
          </a:p>
        </p:txBody>
      </p:sp>
      <p:pic>
        <p:nvPicPr>
          <p:cNvPr id="7" name="Рисунок 6"/>
          <p:cNvPicPr>
            <a:picLocks noChangeAspect="1"/>
          </p:cNvPicPr>
          <p:nvPr/>
        </p:nvPicPr>
        <p:blipFill>
          <a:blip r:embed="rId2" cstate="screen">
            <a:extLst>
              <a:ext uri="{28A0092B-C50C-407E-A947-70E740481C1C}">
                <a14:useLocalDpi xmlns="" xmlns:a14="http://schemas.microsoft.com/office/drawing/2010/main" val="0"/>
              </a:ext>
            </a:extLst>
          </a:blip>
          <a:stretch>
            <a:fillRect/>
          </a:stretch>
        </p:blipFill>
        <p:spPr>
          <a:xfrm>
            <a:off x="467544" y="2852937"/>
            <a:ext cx="2448271" cy="3629778"/>
          </a:xfrm>
          <a:prstGeom prst="rect">
            <a:avLst/>
          </a:prstGeom>
          <a:ln>
            <a:noFill/>
          </a:ln>
          <a:effectLst>
            <a:softEdge rad="112500"/>
          </a:effectLst>
        </p:spPr>
      </p:pic>
      <p:pic>
        <p:nvPicPr>
          <p:cNvPr id="8" name="Рисунок 7"/>
          <p:cNvPicPr>
            <a:picLocks noChangeAspect="1"/>
          </p:cNvPicPr>
          <p:nvPr/>
        </p:nvPicPr>
        <p:blipFill>
          <a:blip r:embed="rId3" cstate="screen">
            <a:extLst>
              <a:ext uri="{28A0092B-C50C-407E-A947-70E740481C1C}">
                <a14:useLocalDpi xmlns="" xmlns:a14="http://schemas.microsoft.com/office/drawing/2010/main" val="0"/>
              </a:ext>
            </a:extLst>
          </a:blip>
          <a:stretch>
            <a:fillRect/>
          </a:stretch>
        </p:blipFill>
        <p:spPr>
          <a:xfrm>
            <a:off x="2950640" y="2780927"/>
            <a:ext cx="5832648" cy="3701787"/>
          </a:xfrm>
          <a:prstGeom prst="rect">
            <a:avLst/>
          </a:prstGeom>
          <a:ln>
            <a:noFill/>
          </a:ln>
          <a:effectLst>
            <a:softEdge rad="112500"/>
          </a:effectLst>
        </p:spPr>
      </p:pic>
    </p:spTree>
    <p:extLst>
      <p:ext uri="{BB962C8B-B14F-4D97-AF65-F5344CB8AC3E}">
        <p14:creationId xmlns="" xmlns:p14="http://schemas.microsoft.com/office/powerpoint/2010/main" val="2238672084"/>
      </p:ext>
    </p:extLst>
  </p:cSld>
  <p:clrMapOvr>
    <a:masterClrMapping/>
  </p:clrMapOvr>
  <p:transition spd="slow">
    <p:cove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endParaRPr lang="en-US" dirty="0"/>
          </a:p>
        </p:txBody>
      </p:sp>
      <p:sp>
        <p:nvSpPr>
          <p:cNvPr id="3" name="Номер слайда 2"/>
          <p:cNvSpPr>
            <a:spLocks noGrp="1"/>
          </p:cNvSpPr>
          <p:nvPr>
            <p:ph type="sldNum" sz="quarter" idx="12"/>
          </p:nvPr>
        </p:nvSpPr>
        <p:spPr/>
        <p:txBody>
          <a:bodyPr/>
          <a:lstStyle/>
          <a:p>
            <a:r>
              <a:rPr lang="ru-RU" dirty="0"/>
              <a:t>2</a:t>
            </a:r>
            <a:endParaRPr lang="en-US" dirty="0"/>
          </a:p>
        </p:txBody>
      </p:sp>
      <p:sp>
        <p:nvSpPr>
          <p:cNvPr id="4" name="Объект 3"/>
          <p:cNvSpPr>
            <a:spLocks noGrp="1"/>
          </p:cNvSpPr>
          <p:nvPr>
            <p:ph idx="1"/>
          </p:nvPr>
        </p:nvSpPr>
        <p:spPr>
          <a:xfrm>
            <a:off x="899592" y="620688"/>
            <a:ext cx="3600400" cy="5616624"/>
          </a:xfrm>
        </p:spPr>
        <p:txBody>
          <a:bodyPr>
            <a:normAutofit fontScale="92500"/>
          </a:bodyPr>
          <a:lstStyle/>
          <a:p>
            <a:pPr marL="68580" indent="0">
              <a:buNone/>
            </a:pPr>
            <a:r>
              <a:rPr lang="ru-RU" sz="1300" b="1" dirty="0" smtClean="0"/>
              <a:t>Задачи НОД:</a:t>
            </a:r>
          </a:p>
          <a:p>
            <a:pPr marL="68580" indent="0">
              <a:buNone/>
            </a:pPr>
            <a:r>
              <a:rPr lang="ru-RU" sz="1300" b="1" dirty="0" smtClean="0"/>
              <a:t>Образовательные:</a:t>
            </a:r>
            <a:endParaRPr lang="ru-RU" sz="1300" b="1" dirty="0"/>
          </a:p>
          <a:p>
            <a:pPr>
              <a:buClr>
                <a:schemeClr val="tx1"/>
              </a:buClr>
              <a:buFont typeface="Wingdings" pitchFamily="2" charset="2"/>
              <a:buChar char="v"/>
            </a:pPr>
            <a:r>
              <a:rPr lang="ru-RU" sz="1300" dirty="0" smtClean="0"/>
              <a:t>Осуществлять выращивание овощей на окне, рассада цветочных культур;</a:t>
            </a:r>
          </a:p>
          <a:p>
            <a:pPr>
              <a:buClr>
                <a:schemeClr val="tx1"/>
              </a:buClr>
              <a:buFont typeface="Wingdings" pitchFamily="2" charset="2"/>
              <a:buChar char="v"/>
            </a:pPr>
            <a:r>
              <a:rPr lang="ru-RU" sz="1300" dirty="0" smtClean="0"/>
              <a:t> закреплять знания детей об условиях необходимых для роста растений;</a:t>
            </a:r>
          </a:p>
          <a:p>
            <a:pPr>
              <a:buClr>
                <a:schemeClr val="tx1"/>
              </a:buClr>
              <a:buFont typeface="Wingdings" pitchFamily="2" charset="2"/>
              <a:buChar char="v"/>
            </a:pPr>
            <a:r>
              <a:rPr lang="ru-RU" sz="1300" dirty="0" smtClean="0"/>
              <a:t>Рассказать детям о каждой выращенной культуре, об особенностях выращивания;</a:t>
            </a:r>
          </a:p>
          <a:p>
            <a:pPr>
              <a:buClr>
                <a:schemeClr val="tx1"/>
              </a:buClr>
              <a:buFont typeface="Wingdings" pitchFamily="2" charset="2"/>
              <a:buChar char="v"/>
            </a:pPr>
            <a:r>
              <a:rPr lang="ru-RU" sz="1300" dirty="0" smtClean="0"/>
              <a:t>Заполнять дневник наблюдений за огородом;</a:t>
            </a:r>
          </a:p>
          <a:p>
            <a:pPr>
              <a:buClr>
                <a:schemeClr val="tx1"/>
              </a:buClr>
              <a:buFont typeface="Wingdings" pitchFamily="2" charset="2"/>
              <a:buChar char="v"/>
            </a:pPr>
            <a:r>
              <a:rPr lang="ru-RU" sz="1300" dirty="0"/>
              <a:t>П</a:t>
            </a:r>
            <a:r>
              <a:rPr lang="ru-RU" sz="1300" dirty="0" smtClean="0"/>
              <a:t>роследить рост растений от семени до ростка;</a:t>
            </a:r>
          </a:p>
          <a:p>
            <a:pPr>
              <a:buClr>
                <a:schemeClr val="tx1"/>
              </a:buClr>
              <a:buFont typeface="Wingdings" pitchFamily="2" charset="2"/>
              <a:buChar char="v"/>
            </a:pPr>
            <a:r>
              <a:rPr lang="ru-RU" sz="1300" dirty="0"/>
              <a:t>П</a:t>
            </a:r>
            <a:r>
              <a:rPr lang="ru-RU" sz="1300" dirty="0" smtClean="0"/>
              <a:t>онять какую роль играют условия в разные периоды их роста и развития;</a:t>
            </a:r>
          </a:p>
          <a:p>
            <a:pPr marL="68580" indent="0">
              <a:buClr>
                <a:schemeClr val="tx1"/>
              </a:buClr>
              <a:buNone/>
            </a:pPr>
            <a:r>
              <a:rPr lang="ru-RU" sz="1300" b="1" dirty="0" smtClean="0"/>
              <a:t>Воспитательные:</a:t>
            </a:r>
          </a:p>
          <a:p>
            <a:pPr>
              <a:buClr>
                <a:schemeClr val="tx1"/>
              </a:buClr>
              <a:buFont typeface="Wingdings" pitchFamily="2" charset="2"/>
              <a:buChar char="v"/>
            </a:pPr>
            <a:r>
              <a:rPr lang="ru-RU" sz="1300" dirty="0"/>
              <a:t>В</a:t>
            </a:r>
            <a:r>
              <a:rPr lang="ru-RU" sz="1300" dirty="0" smtClean="0"/>
              <a:t>оспитывать желание добиваться результата;</a:t>
            </a:r>
          </a:p>
          <a:p>
            <a:pPr>
              <a:buClr>
                <a:schemeClr val="tx1"/>
              </a:buClr>
              <a:buFont typeface="Wingdings" pitchFamily="2" charset="2"/>
              <a:buChar char="v"/>
            </a:pPr>
            <a:r>
              <a:rPr lang="ru-RU" sz="1300" dirty="0" smtClean="0"/>
              <a:t>Участвовать в общем деле, развивать трудовые умения.</a:t>
            </a:r>
          </a:p>
          <a:p>
            <a:pPr>
              <a:buClr>
                <a:schemeClr val="tx1"/>
              </a:buClr>
              <a:buFont typeface="Wingdings" pitchFamily="2" charset="2"/>
              <a:buChar char="v"/>
            </a:pPr>
            <a:r>
              <a:rPr lang="ru-RU" sz="1300" dirty="0" smtClean="0"/>
              <a:t>Прививать умение детей самостоятельно ухаживать за огородом, выполняя соответствующие манипуляции, на основе уже полученных навыков и умений;</a:t>
            </a:r>
          </a:p>
          <a:p>
            <a:pPr>
              <a:buClr>
                <a:schemeClr val="tx1"/>
              </a:buClr>
              <a:buFont typeface="Wingdings" pitchFamily="2" charset="2"/>
              <a:buChar char="v"/>
            </a:pPr>
            <a:endParaRPr lang="ru-RU" sz="1400" dirty="0" smtClean="0"/>
          </a:p>
          <a:p>
            <a:pPr>
              <a:buClr>
                <a:schemeClr val="tx1"/>
              </a:buClr>
              <a:buFont typeface="Wingdings" pitchFamily="2" charset="2"/>
              <a:buChar char="v"/>
            </a:pPr>
            <a:endParaRPr lang="ru-RU" sz="1400" dirty="0" smtClean="0"/>
          </a:p>
          <a:p>
            <a:pPr>
              <a:buClr>
                <a:schemeClr val="tx1"/>
              </a:buClr>
              <a:buFont typeface="Wingdings" pitchFamily="2" charset="2"/>
              <a:buChar char="v"/>
            </a:pPr>
            <a:endParaRPr lang="ru-RU" sz="1600" dirty="0" smtClean="0"/>
          </a:p>
        </p:txBody>
      </p:sp>
      <p:sp>
        <p:nvSpPr>
          <p:cNvPr id="5" name="Нижний колонтитул 4"/>
          <p:cNvSpPr>
            <a:spLocks noGrp="1"/>
          </p:cNvSpPr>
          <p:nvPr>
            <p:ph type="ftr" sz="quarter" idx="11"/>
          </p:nvPr>
        </p:nvSpPr>
        <p:spPr/>
        <p:txBody>
          <a:bodyPr/>
          <a:lstStyle/>
          <a:p>
            <a:endParaRPr lang="en-US" dirty="0"/>
          </a:p>
        </p:txBody>
      </p:sp>
      <p:sp>
        <p:nvSpPr>
          <p:cNvPr id="6" name="Заголовок 5"/>
          <p:cNvSpPr>
            <a:spLocks noGrp="1"/>
          </p:cNvSpPr>
          <p:nvPr>
            <p:ph type="title"/>
          </p:nvPr>
        </p:nvSpPr>
        <p:spPr>
          <a:xfrm>
            <a:off x="4644008" y="620688"/>
            <a:ext cx="3456384" cy="5544616"/>
          </a:xfrm>
        </p:spPr>
        <p:txBody>
          <a:bodyPr/>
          <a:lstStyle/>
          <a:p>
            <a:r>
              <a:rPr lang="ru-RU" dirty="0" smtClean="0"/>
              <a:t>Огород на окне</a:t>
            </a:r>
            <a:endParaRPr lang="ru-RU" dirty="0"/>
          </a:p>
        </p:txBody>
      </p:sp>
      <p:sp>
        <p:nvSpPr>
          <p:cNvPr id="7" name="Текст 6"/>
          <p:cNvSpPr>
            <a:spLocks noGrp="1"/>
          </p:cNvSpPr>
          <p:nvPr>
            <p:ph type="body" sz="half" idx="2"/>
          </p:nvPr>
        </p:nvSpPr>
        <p:spPr>
          <a:xfrm>
            <a:off x="4660272" y="692696"/>
            <a:ext cx="3456384" cy="4962202"/>
          </a:xfrm>
        </p:spPr>
        <p:txBody>
          <a:bodyPr/>
          <a:lstStyle/>
          <a:p>
            <a:endParaRPr lang="ru-RU" dirty="0"/>
          </a:p>
        </p:txBody>
      </p:sp>
      <p:pic>
        <p:nvPicPr>
          <p:cNvPr id="8" name="Рисунок 7"/>
          <p:cNvPicPr>
            <a:picLocks noChangeAspect="1"/>
          </p:cNvPicPr>
          <p:nvPr/>
        </p:nvPicPr>
        <p:blipFill>
          <a:blip r:embed="rId2" cstate="screen">
            <a:extLst>
              <a:ext uri="{28A0092B-C50C-407E-A947-70E740481C1C}">
                <a14:useLocalDpi xmlns="" xmlns:a14="http://schemas.microsoft.com/office/drawing/2010/main" val="0"/>
              </a:ext>
            </a:extLst>
          </a:blip>
          <a:stretch>
            <a:fillRect/>
          </a:stretch>
        </p:blipFill>
        <p:spPr>
          <a:xfrm>
            <a:off x="4644008" y="620688"/>
            <a:ext cx="3528392" cy="5544616"/>
          </a:xfrm>
          <a:prstGeom prst="rect">
            <a:avLst/>
          </a:prstGeom>
        </p:spPr>
      </p:pic>
    </p:spTree>
    <p:extLst>
      <p:ext uri="{BB962C8B-B14F-4D97-AF65-F5344CB8AC3E}">
        <p14:creationId xmlns="" xmlns:p14="http://schemas.microsoft.com/office/powerpoint/2010/main" val="99997470"/>
      </p:ext>
    </p:extLst>
  </p:cSld>
  <p:clrMapOvr>
    <a:masterClrMapping/>
  </p:clrMapOvr>
  <p:transition spd="slow">
    <p:cove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96921"/>
            <a:ext cx="6880728" cy="570867"/>
          </a:xfrm>
        </p:spPr>
        <p:txBody>
          <a:bodyPr>
            <a:noAutofit/>
          </a:bodyPr>
          <a:lstStyle/>
          <a:p>
            <a:r>
              <a:rPr lang="ru-RU" sz="1800" b="1" dirty="0" smtClean="0"/>
              <a:t>Интеграция образовательных областей:</a:t>
            </a:r>
            <a:endParaRPr lang="ru-RU" sz="1800" b="1" dirty="0"/>
          </a:p>
        </p:txBody>
      </p:sp>
      <p:graphicFrame>
        <p:nvGraphicFramePr>
          <p:cNvPr id="7" name="Объект 6"/>
          <p:cNvGraphicFramePr>
            <a:graphicFrameLocks noGrp="1"/>
          </p:cNvGraphicFramePr>
          <p:nvPr>
            <p:ph idx="1"/>
            <p:extLst>
              <p:ext uri="{D42A27DB-BD31-4B8C-83A1-F6EECF244321}">
                <p14:modId xmlns="" xmlns:p14="http://schemas.microsoft.com/office/powerpoint/2010/main" val="1009131883"/>
              </p:ext>
            </p:extLst>
          </p:nvPr>
        </p:nvGraphicFramePr>
        <p:xfrm>
          <a:off x="683567" y="764705"/>
          <a:ext cx="7992888" cy="5616623"/>
        </p:xfrm>
        <a:graphic>
          <a:graphicData uri="http://schemas.openxmlformats.org/drawingml/2006/table">
            <a:tbl>
              <a:tblPr firstRow="1" bandRow="1">
                <a:tableStyleId>{5C22544A-7EE6-4342-B048-85BDC9FD1C3A}</a:tableStyleId>
              </a:tblPr>
              <a:tblGrid>
                <a:gridCol w="2831970"/>
                <a:gridCol w="2034812"/>
                <a:gridCol w="3126106"/>
              </a:tblGrid>
              <a:tr h="584235">
                <a:tc>
                  <a:txBody>
                    <a:bodyPr/>
                    <a:lstStyle/>
                    <a:p>
                      <a:r>
                        <a:rPr lang="ru-RU" sz="1200" dirty="0" smtClean="0"/>
                        <a:t>Области</a:t>
                      </a:r>
                      <a:endParaRPr lang="ru-RU" sz="1200" dirty="0"/>
                    </a:p>
                  </a:txBody>
                  <a:tcPr/>
                </a:tc>
                <a:tc>
                  <a:txBody>
                    <a:bodyPr/>
                    <a:lstStyle/>
                    <a:p>
                      <a:r>
                        <a:rPr lang="ru-RU" sz="1200" dirty="0" smtClean="0"/>
                        <a:t>Виды деятельности</a:t>
                      </a:r>
                      <a:endParaRPr lang="ru-RU" sz="1200" dirty="0"/>
                    </a:p>
                  </a:txBody>
                  <a:tcPr/>
                </a:tc>
                <a:tc>
                  <a:txBody>
                    <a:bodyPr/>
                    <a:lstStyle/>
                    <a:p>
                      <a:r>
                        <a:rPr lang="ru-RU" sz="1200" dirty="0" smtClean="0"/>
                        <a:t>Решаемые задачи</a:t>
                      </a:r>
                      <a:endParaRPr lang="ru-RU" sz="1200" dirty="0"/>
                    </a:p>
                  </a:txBody>
                  <a:tcPr/>
                </a:tc>
              </a:tr>
              <a:tr h="2075505">
                <a:tc>
                  <a:txBody>
                    <a:bodyPr/>
                    <a:lstStyle/>
                    <a:p>
                      <a:r>
                        <a:rPr lang="ru-RU" sz="1200" dirty="0" smtClean="0"/>
                        <a:t>Познание</a:t>
                      </a:r>
                      <a:endParaRPr lang="ru-RU" sz="1200" dirty="0"/>
                    </a:p>
                  </a:txBody>
                  <a:tcPr/>
                </a:tc>
                <a:tc>
                  <a:txBody>
                    <a:bodyPr/>
                    <a:lstStyle/>
                    <a:p>
                      <a:r>
                        <a:rPr lang="ru-RU" sz="1200" dirty="0" smtClean="0"/>
                        <a:t>Рассматривание огорода</a:t>
                      </a:r>
                      <a:r>
                        <a:rPr lang="ru-RU" sz="1200" baseline="0" dirty="0" smtClean="0"/>
                        <a:t> на окне</a:t>
                      </a:r>
                      <a:endParaRPr lang="ru-RU" sz="1200" dirty="0"/>
                    </a:p>
                  </a:txBody>
                  <a:tcPr/>
                </a:tc>
                <a:tc>
                  <a:txBody>
                    <a:bodyPr/>
                    <a:lstStyle/>
                    <a:p>
                      <a:r>
                        <a:rPr lang="ru-RU" sz="1200" dirty="0" smtClean="0"/>
                        <a:t>Закреплять знания детей о названии посаженных культур: петрушка, укроп, перец, бархатцы, анютины глазки, астра.</a:t>
                      </a:r>
                    </a:p>
                    <a:p>
                      <a:r>
                        <a:rPr lang="ru-RU" sz="1200" dirty="0" smtClean="0"/>
                        <a:t>Рассказать</a:t>
                      </a:r>
                      <a:r>
                        <a:rPr lang="ru-RU" sz="1200" baseline="0" dirty="0" smtClean="0"/>
                        <a:t> об особенностях выращивания , условиях, необходимых для роста и развития.</a:t>
                      </a:r>
                      <a:endParaRPr lang="ru-RU" sz="1200" dirty="0"/>
                    </a:p>
                  </a:txBody>
                  <a:tcPr/>
                </a:tc>
              </a:tr>
              <a:tr h="1080400">
                <a:tc>
                  <a:txBody>
                    <a:bodyPr/>
                    <a:lstStyle/>
                    <a:p>
                      <a:r>
                        <a:rPr lang="ru-RU" sz="1200" dirty="0" smtClean="0"/>
                        <a:t>Труд</a:t>
                      </a:r>
                      <a:endParaRPr lang="ru-RU" sz="1200" dirty="0"/>
                    </a:p>
                  </a:txBody>
                  <a:tcPr/>
                </a:tc>
                <a:tc>
                  <a:txBody>
                    <a:bodyPr/>
                    <a:lstStyle/>
                    <a:p>
                      <a:r>
                        <a:rPr lang="ru-RU" sz="1200" dirty="0" smtClean="0"/>
                        <a:t>Проведение необходимых манипуляций,</a:t>
                      </a:r>
                      <a:r>
                        <a:rPr lang="ru-RU" sz="1200" baseline="0" dirty="0" smtClean="0"/>
                        <a:t> практические действия</a:t>
                      </a:r>
                      <a:endParaRPr lang="ru-RU" sz="1200" dirty="0"/>
                    </a:p>
                  </a:txBody>
                  <a:tcPr/>
                </a:tc>
                <a:tc>
                  <a:txBody>
                    <a:bodyPr/>
                    <a:lstStyle/>
                    <a:p>
                      <a:r>
                        <a:rPr lang="ru-RU" sz="1200" dirty="0" smtClean="0"/>
                        <a:t> Показать детям, как необходимо ухаживать за</a:t>
                      </a:r>
                      <a:r>
                        <a:rPr lang="ru-RU" sz="1200" baseline="0" dirty="0" smtClean="0"/>
                        <a:t> рассадой (рыхление почвы, полив и т.д.)</a:t>
                      </a:r>
                      <a:endParaRPr lang="ru-RU" sz="1200" dirty="0"/>
                    </a:p>
                  </a:txBody>
                  <a:tcPr/>
                </a:tc>
              </a:tr>
              <a:tr h="1876483">
                <a:tc>
                  <a:txBody>
                    <a:bodyPr/>
                    <a:lstStyle/>
                    <a:p>
                      <a:r>
                        <a:rPr lang="ru-RU" sz="1200" dirty="0" smtClean="0"/>
                        <a:t>Коммуникация</a:t>
                      </a:r>
                      <a:endParaRPr lang="ru-RU" sz="1200" dirty="0"/>
                    </a:p>
                  </a:txBody>
                  <a:tcPr/>
                </a:tc>
                <a:tc>
                  <a:txBody>
                    <a:bodyPr/>
                    <a:lstStyle/>
                    <a:p>
                      <a:r>
                        <a:rPr lang="ru-RU" sz="1200" dirty="0" smtClean="0"/>
                        <a:t>Беседа, обмен</a:t>
                      </a:r>
                      <a:r>
                        <a:rPr lang="ru-RU" sz="1200" baseline="0" dirty="0" smtClean="0"/>
                        <a:t> опытом ухода за растениями. Коммуникативная игра.</a:t>
                      </a:r>
                      <a:endParaRPr lang="ru-RU" sz="1200" dirty="0"/>
                    </a:p>
                  </a:txBody>
                  <a:tcPr/>
                </a:tc>
                <a:tc>
                  <a:txBody>
                    <a:bodyPr/>
                    <a:lstStyle/>
                    <a:p>
                      <a:r>
                        <a:rPr lang="ru-RU" sz="1200" dirty="0" smtClean="0"/>
                        <a:t>Учить использовать вербальные</a:t>
                      </a:r>
                      <a:r>
                        <a:rPr lang="ru-RU" sz="1200" baseline="0" dirty="0" smtClean="0"/>
                        <a:t> и невербальные способы общения, уметь договариваться, распределять действия, соблюдать элементарные общепринятые нормы и правила поведения</a:t>
                      </a:r>
                      <a:endParaRPr lang="ru-RU" sz="1200" dirty="0"/>
                    </a:p>
                  </a:txBody>
                  <a:tcPr/>
                </a:tc>
              </a:tr>
            </a:tbl>
          </a:graphicData>
        </a:graphic>
      </p:graphicFrame>
      <p:sp>
        <p:nvSpPr>
          <p:cNvPr id="6" name="Номер слайда 5"/>
          <p:cNvSpPr>
            <a:spLocks noGrp="1"/>
          </p:cNvSpPr>
          <p:nvPr>
            <p:ph type="sldNum" sz="quarter" idx="12"/>
          </p:nvPr>
        </p:nvSpPr>
        <p:spPr/>
        <p:txBody>
          <a:bodyPr/>
          <a:lstStyle/>
          <a:p>
            <a:fld id="{8B37D5FE-740C-46F5-801A-FA5477D9711F}" type="slidenum">
              <a:rPr lang="en-US" smtClean="0"/>
              <a:pPr/>
              <a:t>4</a:t>
            </a:fld>
            <a:endParaRPr lang="en-US" dirty="0"/>
          </a:p>
        </p:txBody>
      </p:sp>
    </p:spTree>
    <p:extLst>
      <p:ext uri="{BB962C8B-B14F-4D97-AF65-F5344CB8AC3E}">
        <p14:creationId xmlns="" xmlns:p14="http://schemas.microsoft.com/office/powerpoint/2010/main" val="4239948499"/>
      </p:ext>
    </p:extLst>
  </p:cSld>
  <p:clrMapOvr>
    <a:masterClrMapping/>
  </p:clrMapOvr>
  <p:transition spd="slow">
    <p:cove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407053"/>
            <a:ext cx="6952736" cy="357651"/>
          </a:xfrm>
        </p:spPr>
        <p:txBody>
          <a:bodyPr>
            <a:noAutofit/>
          </a:bodyPr>
          <a:lstStyle/>
          <a:p>
            <a:r>
              <a:rPr lang="ru-RU" sz="1800" b="1" dirty="0" smtClean="0"/>
              <a:t>Интеграция образовательных областей</a:t>
            </a:r>
            <a:endParaRPr lang="ru-RU" sz="1800" b="1" dirty="0"/>
          </a:p>
        </p:txBody>
      </p:sp>
      <p:graphicFrame>
        <p:nvGraphicFramePr>
          <p:cNvPr id="7" name="Объект 6"/>
          <p:cNvGraphicFramePr>
            <a:graphicFrameLocks noGrp="1"/>
          </p:cNvGraphicFramePr>
          <p:nvPr>
            <p:ph idx="1"/>
            <p:extLst>
              <p:ext uri="{D42A27DB-BD31-4B8C-83A1-F6EECF244321}">
                <p14:modId xmlns="" xmlns:p14="http://schemas.microsoft.com/office/powerpoint/2010/main" val="1453677250"/>
              </p:ext>
            </p:extLst>
          </p:nvPr>
        </p:nvGraphicFramePr>
        <p:xfrm>
          <a:off x="616647" y="764704"/>
          <a:ext cx="8064897" cy="5595086"/>
        </p:xfrm>
        <a:graphic>
          <a:graphicData uri="http://schemas.openxmlformats.org/drawingml/2006/table">
            <a:tbl>
              <a:tblPr firstRow="1" bandRow="1">
                <a:tableStyleId>{5C22544A-7EE6-4342-B048-85BDC9FD1C3A}</a:tableStyleId>
              </a:tblPr>
              <a:tblGrid>
                <a:gridCol w="2688299"/>
                <a:gridCol w="2688299"/>
                <a:gridCol w="2688299"/>
              </a:tblGrid>
              <a:tr h="413676">
                <a:tc>
                  <a:txBody>
                    <a:bodyPr/>
                    <a:lstStyle/>
                    <a:p>
                      <a:r>
                        <a:rPr lang="ru-RU" sz="1200" dirty="0" smtClean="0"/>
                        <a:t>Области</a:t>
                      </a:r>
                      <a:endParaRPr lang="ru-RU" sz="1200" dirty="0"/>
                    </a:p>
                  </a:txBody>
                  <a:tcPr/>
                </a:tc>
                <a:tc>
                  <a:txBody>
                    <a:bodyPr/>
                    <a:lstStyle/>
                    <a:p>
                      <a:r>
                        <a:rPr lang="ru-RU" sz="1200" dirty="0" smtClean="0"/>
                        <a:t> Виды деятельности</a:t>
                      </a:r>
                      <a:endParaRPr lang="ru-RU" sz="1200" dirty="0"/>
                    </a:p>
                  </a:txBody>
                  <a:tcPr/>
                </a:tc>
                <a:tc>
                  <a:txBody>
                    <a:bodyPr/>
                    <a:lstStyle/>
                    <a:p>
                      <a:r>
                        <a:rPr lang="ru-RU" sz="1200" dirty="0" smtClean="0"/>
                        <a:t> Решаемые задачи</a:t>
                      </a:r>
                      <a:endParaRPr lang="ru-RU" sz="1200" dirty="0"/>
                    </a:p>
                  </a:txBody>
                  <a:tcPr/>
                </a:tc>
              </a:tr>
              <a:tr h="1177593">
                <a:tc>
                  <a:txBody>
                    <a:bodyPr/>
                    <a:lstStyle/>
                    <a:p>
                      <a:r>
                        <a:rPr lang="ru-RU" sz="1200" dirty="0" smtClean="0"/>
                        <a:t>Чтение художественной литературы</a:t>
                      </a:r>
                      <a:endParaRPr lang="ru-RU" sz="1200" dirty="0"/>
                    </a:p>
                  </a:txBody>
                  <a:tcPr/>
                </a:tc>
                <a:tc>
                  <a:txBody>
                    <a:bodyPr/>
                    <a:lstStyle/>
                    <a:p>
                      <a:r>
                        <a:rPr lang="ru-RU" sz="1200" dirty="0" smtClean="0"/>
                        <a:t>Загадывание загадок, чтение стихов</a:t>
                      </a:r>
                      <a:endParaRPr lang="ru-RU" sz="1200" dirty="0"/>
                    </a:p>
                  </a:txBody>
                  <a:tcPr/>
                </a:tc>
                <a:tc>
                  <a:txBody>
                    <a:bodyPr/>
                    <a:lstStyle/>
                    <a:p>
                      <a:r>
                        <a:rPr lang="ru-RU" sz="1200" dirty="0" smtClean="0"/>
                        <a:t>Формировать умение делать выводы, умозаключения,</a:t>
                      </a:r>
                      <a:r>
                        <a:rPr lang="ru-RU" sz="1200" baseline="0" dirty="0" smtClean="0"/>
                        <a:t> развивать эстетический вкус.</a:t>
                      </a:r>
                      <a:endParaRPr lang="ru-RU" sz="1200" dirty="0"/>
                    </a:p>
                  </a:txBody>
                  <a:tcPr/>
                </a:tc>
              </a:tr>
              <a:tr h="1910318">
                <a:tc>
                  <a:txBody>
                    <a:bodyPr/>
                    <a:lstStyle/>
                    <a:p>
                      <a:r>
                        <a:rPr lang="ru-RU" sz="1200" dirty="0" smtClean="0"/>
                        <a:t>Физическая культура</a:t>
                      </a:r>
                      <a:endParaRPr lang="ru-RU" sz="1200" dirty="0"/>
                    </a:p>
                  </a:txBody>
                  <a:tcPr/>
                </a:tc>
                <a:tc>
                  <a:txBody>
                    <a:bodyPr/>
                    <a:lstStyle/>
                    <a:p>
                      <a:r>
                        <a:rPr lang="ru-RU" sz="1200" dirty="0" smtClean="0"/>
                        <a:t> Физкультминутка «Огород»</a:t>
                      </a:r>
                      <a:endParaRPr lang="ru-RU" sz="1200" dirty="0"/>
                    </a:p>
                  </a:txBody>
                  <a:tcPr/>
                </a:tc>
                <a:tc>
                  <a:txBody>
                    <a:bodyPr/>
                    <a:lstStyle/>
                    <a:p>
                      <a:r>
                        <a:rPr lang="ru-RU" sz="1200" dirty="0" smtClean="0"/>
                        <a:t> Соблюдать элементарные правила здорового образа жизни,</a:t>
                      </a:r>
                    </a:p>
                    <a:p>
                      <a:r>
                        <a:rPr lang="ru-RU" sz="1200" dirty="0" smtClean="0"/>
                        <a:t>Совершенствовать координацию движений, развивать двигательную активность детей</a:t>
                      </a:r>
                      <a:endParaRPr lang="ru-RU" sz="1200" dirty="0"/>
                    </a:p>
                  </a:txBody>
                  <a:tcPr/>
                </a:tc>
              </a:tr>
              <a:tr h="2093499">
                <a:tc>
                  <a:txBody>
                    <a:bodyPr/>
                    <a:lstStyle/>
                    <a:p>
                      <a:r>
                        <a:rPr lang="ru-RU" sz="1200" dirty="0" smtClean="0"/>
                        <a:t>Безопасность</a:t>
                      </a:r>
                      <a:endParaRPr lang="ru-RU" sz="1200" dirty="0"/>
                    </a:p>
                  </a:txBody>
                  <a:tcPr/>
                </a:tc>
                <a:tc>
                  <a:txBody>
                    <a:bodyPr/>
                    <a:lstStyle/>
                    <a:p>
                      <a:r>
                        <a:rPr lang="ru-RU" sz="1200" dirty="0" smtClean="0"/>
                        <a:t>Закрепление правил ухода за растениями</a:t>
                      </a:r>
                      <a:endParaRPr lang="ru-RU" sz="1200" dirty="0"/>
                    </a:p>
                  </a:txBody>
                  <a:tcPr/>
                </a:tc>
                <a:tc>
                  <a:txBody>
                    <a:bodyPr/>
                    <a:lstStyle/>
                    <a:p>
                      <a:r>
                        <a:rPr lang="ru-RU" sz="1200" dirty="0" smtClean="0"/>
                        <a:t>Воспитывать бережное отношение к выращенным культурам, к результатам труда, рассказать о</a:t>
                      </a:r>
                      <a:r>
                        <a:rPr lang="ru-RU" sz="1200" baseline="0" dirty="0" smtClean="0"/>
                        <a:t> безопасном использовании  садово-огородного инвентаря.</a:t>
                      </a:r>
                      <a:endParaRPr lang="ru-RU" sz="1200" dirty="0"/>
                    </a:p>
                  </a:txBody>
                  <a:tcPr/>
                </a:tc>
              </a:tr>
            </a:tbl>
          </a:graphicData>
        </a:graphic>
      </p:graphicFrame>
      <p:sp>
        <p:nvSpPr>
          <p:cNvPr id="4" name="Дата 3"/>
          <p:cNvSpPr>
            <a:spLocks noGrp="1"/>
          </p:cNvSpPr>
          <p:nvPr>
            <p:ph type="dt" sz="half" idx="10"/>
          </p:nvPr>
        </p:nvSpPr>
        <p:spPr/>
        <p:txBody>
          <a:bodyPr/>
          <a:lstStyle/>
          <a:p>
            <a:endParaRPr lang="en-US" dirty="0"/>
          </a:p>
        </p:txBody>
      </p:sp>
      <p:sp>
        <p:nvSpPr>
          <p:cNvPr id="6" name="Номер слайда 5"/>
          <p:cNvSpPr>
            <a:spLocks noGrp="1"/>
          </p:cNvSpPr>
          <p:nvPr>
            <p:ph type="sldNum" sz="quarter" idx="12"/>
          </p:nvPr>
        </p:nvSpPr>
        <p:spPr/>
        <p:txBody>
          <a:bodyPr/>
          <a:lstStyle/>
          <a:p>
            <a:fld id="{8B37D5FE-740C-46F5-801A-FA5477D9711F}" type="slidenum">
              <a:rPr lang="en-US" smtClean="0"/>
              <a:pPr/>
              <a:t>5</a:t>
            </a:fld>
            <a:endParaRPr lang="en-US" dirty="0"/>
          </a:p>
        </p:txBody>
      </p:sp>
    </p:spTree>
    <p:extLst>
      <p:ext uri="{BB962C8B-B14F-4D97-AF65-F5344CB8AC3E}">
        <p14:creationId xmlns="" xmlns:p14="http://schemas.microsoft.com/office/powerpoint/2010/main" val="1001473684"/>
      </p:ext>
    </p:extLst>
  </p:cSld>
  <p:clrMapOvr>
    <a:masterClrMapping/>
  </p:clrMapOvr>
  <p:transition spd="slow">
    <p:cove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36725" y="0"/>
            <a:ext cx="7024742" cy="1276457"/>
          </a:xfrm>
        </p:spPr>
        <p:txBody>
          <a:bodyPr>
            <a:normAutofit/>
          </a:bodyPr>
          <a:lstStyle/>
          <a:p>
            <a:r>
              <a:rPr lang="ru-RU" sz="2000" dirty="0" smtClean="0"/>
              <a:t>Работа над словарем: </a:t>
            </a:r>
            <a:endParaRPr lang="ru-RU" sz="2000" dirty="0"/>
          </a:p>
        </p:txBody>
      </p:sp>
      <p:sp>
        <p:nvSpPr>
          <p:cNvPr id="3" name="Объект 2"/>
          <p:cNvSpPr>
            <a:spLocks noGrp="1"/>
          </p:cNvSpPr>
          <p:nvPr>
            <p:ph idx="1"/>
          </p:nvPr>
        </p:nvSpPr>
        <p:spPr>
          <a:xfrm>
            <a:off x="971600" y="1276458"/>
            <a:ext cx="6849209" cy="4556172"/>
          </a:xfrm>
        </p:spPr>
        <p:txBody>
          <a:bodyPr>
            <a:normAutofit/>
          </a:bodyPr>
          <a:lstStyle/>
          <a:p>
            <a:pPr>
              <a:buFont typeface="Wingdings" pitchFamily="2" charset="2"/>
              <a:buChar char="v"/>
            </a:pPr>
            <a:r>
              <a:rPr lang="ru-RU" sz="1200" dirty="0" smtClean="0"/>
              <a:t>Развивать связную речь детей, расширять словарный запас, обучать навыкам сравнения, систематизировать представления детей о признаках объектов;</a:t>
            </a:r>
          </a:p>
          <a:p>
            <a:pPr>
              <a:buFont typeface="Wingdings" pitchFamily="2" charset="2"/>
              <a:buChar char="v"/>
            </a:pPr>
            <a:endParaRPr lang="ru-RU" sz="1200" dirty="0"/>
          </a:p>
          <a:p>
            <a:pPr marL="68580" indent="0">
              <a:buNone/>
            </a:pPr>
            <a:r>
              <a:rPr lang="ru-RU" sz="1200" b="1" dirty="0" smtClean="0"/>
              <a:t>Оборудование и материалы:</a:t>
            </a:r>
          </a:p>
          <a:p>
            <a:pPr>
              <a:buFont typeface="Wingdings" pitchFamily="2" charset="2"/>
              <a:buChar char="v"/>
            </a:pPr>
            <a:r>
              <a:rPr lang="ru-RU" sz="1200" dirty="0" smtClean="0"/>
              <a:t>Рассада посаженных культур: петрушка, укроп, перец.</a:t>
            </a:r>
          </a:p>
          <a:p>
            <a:pPr>
              <a:buFont typeface="Wingdings" pitchFamily="2" charset="2"/>
              <a:buChar char="v"/>
            </a:pPr>
            <a:r>
              <a:rPr lang="ru-RU" sz="1200" dirty="0" smtClean="0"/>
              <a:t>Цветы: бархатцы, анютины глазки, астра, лук. </a:t>
            </a:r>
          </a:p>
          <a:p>
            <a:pPr>
              <a:buFont typeface="Wingdings" pitchFamily="2" charset="2"/>
              <a:buChar char="v"/>
            </a:pPr>
            <a:r>
              <a:rPr lang="ru-RU" sz="1200" dirty="0" smtClean="0"/>
              <a:t>Инвентарь: лейка, лопаточка для рыхления, тряпочка.</a:t>
            </a:r>
          </a:p>
          <a:p>
            <a:pPr>
              <a:buFont typeface="Wingdings" pitchFamily="2" charset="2"/>
              <a:buChar char="v"/>
            </a:pPr>
            <a:r>
              <a:rPr lang="ru-RU" sz="1200" dirty="0" smtClean="0"/>
              <a:t>Дидактический материал: картинки с изображением овощей и цветов, дневник наблюдений «сад-огород и т.д.</a:t>
            </a:r>
          </a:p>
        </p:txBody>
      </p:sp>
      <p:sp>
        <p:nvSpPr>
          <p:cNvPr id="4" name="Дата 3"/>
          <p:cNvSpPr>
            <a:spLocks noGrp="1"/>
          </p:cNvSpPr>
          <p:nvPr>
            <p:ph type="dt" sz="half" idx="10"/>
          </p:nvPr>
        </p:nvSpPr>
        <p:spPr/>
        <p:txBody>
          <a:bodyPr/>
          <a:lstStyle/>
          <a:p>
            <a:endParaRPr lang="en-US" dirty="0"/>
          </a:p>
        </p:txBody>
      </p:sp>
      <p:sp>
        <p:nvSpPr>
          <p:cNvPr id="5" name="Нижний колонтитул 4"/>
          <p:cNvSpPr>
            <a:spLocks noGrp="1"/>
          </p:cNvSpPr>
          <p:nvPr>
            <p:ph type="ftr" sz="quarter" idx="11"/>
          </p:nvPr>
        </p:nvSpPr>
        <p:spPr/>
        <p:txBody>
          <a:bodyPr/>
          <a:lstStyle/>
          <a:p>
            <a:endParaRPr lang="en-US" dirty="0"/>
          </a:p>
        </p:txBody>
      </p:sp>
      <p:sp>
        <p:nvSpPr>
          <p:cNvPr id="6" name="Номер слайда 5"/>
          <p:cNvSpPr>
            <a:spLocks noGrp="1"/>
          </p:cNvSpPr>
          <p:nvPr>
            <p:ph type="sldNum" sz="quarter" idx="12"/>
          </p:nvPr>
        </p:nvSpPr>
        <p:spPr/>
        <p:txBody>
          <a:bodyPr/>
          <a:lstStyle/>
          <a:p>
            <a:fld id="{8B37D5FE-740C-46F5-801A-FA5477D9711F}" type="slidenum">
              <a:rPr lang="en-US" smtClean="0"/>
              <a:pPr/>
              <a:t>6</a:t>
            </a:fld>
            <a:endParaRPr lang="en-US" dirty="0"/>
          </a:p>
        </p:txBody>
      </p:sp>
    </p:spTree>
    <p:extLst>
      <p:ext uri="{BB962C8B-B14F-4D97-AF65-F5344CB8AC3E}">
        <p14:creationId xmlns="" xmlns:p14="http://schemas.microsoft.com/office/powerpoint/2010/main" val="3140941827"/>
      </p:ext>
    </p:extLst>
  </p:cSld>
  <p:clrMapOvr>
    <a:masterClrMapping/>
  </p:clrMapOvr>
  <p:transition spd="slow">
    <p:cove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1037844" y="692696"/>
            <a:ext cx="3300984" cy="936104"/>
          </a:xfrm>
        </p:spPr>
        <p:txBody>
          <a:bodyPr>
            <a:normAutofit/>
          </a:bodyPr>
          <a:lstStyle/>
          <a:p>
            <a:r>
              <a:rPr lang="ru-RU" sz="2000" dirty="0" smtClean="0"/>
              <a:t>Критерии оценки деятельности детей</a:t>
            </a:r>
            <a:endParaRPr lang="ru-RU" sz="2000" dirty="0"/>
          </a:p>
        </p:txBody>
      </p:sp>
      <p:pic>
        <p:nvPicPr>
          <p:cNvPr id="10" name="Рисунок 9"/>
          <p:cNvPicPr>
            <a:picLocks noGrp="1" noChangeAspect="1"/>
          </p:cNvPicPr>
          <p:nvPr>
            <p:ph type="pic" idx="1"/>
          </p:nvPr>
        </p:nvPicPr>
        <p:blipFill>
          <a:blip r:embed="rId2" cstate="screen">
            <a:extLst>
              <a:ext uri="{28A0092B-C50C-407E-A947-70E740481C1C}">
                <a14:useLocalDpi xmlns="" xmlns:a14="http://schemas.microsoft.com/office/drawing/2010/main" val="0"/>
              </a:ext>
            </a:extLst>
          </a:blip>
          <a:srcRect/>
          <a:stretch>
            <a:fillRect/>
          </a:stretch>
        </p:blipFill>
        <p:spPr>
          <a:xfrm>
            <a:off x="4640263" y="588963"/>
            <a:ext cx="3359150" cy="5468937"/>
          </a:xfrm>
        </p:spPr>
      </p:pic>
      <p:sp>
        <p:nvSpPr>
          <p:cNvPr id="9" name="Текст 8"/>
          <p:cNvSpPr>
            <a:spLocks noGrp="1"/>
          </p:cNvSpPr>
          <p:nvPr>
            <p:ph type="body" sz="half" idx="2"/>
          </p:nvPr>
        </p:nvSpPr>
        <p:spPr>
          <a:xfrm>
            <a:off x="899592" y="2052656"/>
            <a:ext cx="3605591" cy="4037304"/>
          </a:xfrm>
        </p:spPr>
        <p:txBody>
          <a:bodyPr>
            <a:normAutofit/>
          </a:bodyPr>
          <a:lstStyle/>
          <a:p>
            <a:pPr marL="285750" indent="-285750">
              <a:buFont typeface="Wingdings" panose="05000000000000000000" pitchFamily="2" charset="2"/>
              <a:buChar char="v"/>
            </a:pPr>
            <a:r>
              <a:rPr lang="ru-RU" sz="1200" dirty="0" smtClean="0"/>
              <a:t>Активность;</a:t>
            </a:r>
          </a:p>
          <a:p>
            <a:pPr marL="285750" indent="-285750">
              <a:buFont typeface="Wingdings" panose="05000000000000000000" pitchFamily="2" charset="2"/>
              <a:buChar char="v"/>
            </a:pPr>
            <a:r>
              <a:rPr lang="ru-RU" sz="1200" dirty="0" smtClean="0"/>
              <a:t>Самостоятельность;</a:t>
            </a:r>
          </a:p>
          <a:p>
            <a:pPr marL="285750" indent="-285750">
              <a:buFont typeface="Wingdings" panose="05000000000000000000" pitchFamily="2" charset="2"/>
              <a:buChar char="v"/>
            </a:pPr>
            <a:r>
              <a:rPr lang="ru-RU" sz="1200" dirty="0" smtClean="0"/>
              <a:t>Взаимодействие со сверстниками и взрослым;</a:t>
            </a:r>
          </a:p>
          <a:p>
            <a:pPr marL="285750" indent="-285750">
              <a:buFont typeface="Wingdings" panose="05000000000000000000" pitchFamily="2" charset="2"/>
              <a:buChar char="v"/>
            </a:pPr>
            <a:r>
              <a:rPr lang="ru-RU" sz="1200" dirty="0" smtClean="0"/>
              <a:t>Эмоциональный отклик;</a:t>
            </a:r>
          </a:p>
          <a:p>
            <a:pPr marL="285750" indent="-285750">
              <a:buFont typeface="Wingdings" panose="05000000000000000000" pitchFamily="2" charset="2"/>
              <a:buChar char="v"/>
            </a:pPr>
            <a:r>
              <a:rPr lang="ru-RU" sz="1200" dirty="0" smtClean="0"/>
              <a:t>Бережное отношение к объектам деятельности;</a:t>
            </a:r>
          </a:p>
          <a:p>
            <a:pPr marL="285750" indent="-285750">
              <a:buFont typeface="Wingdings" panose="05000000000000000000" pitchFamily="2" charset="2"/>
              <a:buChar char="v"/>
            </a:pPr>
            <a:r>
              <a:rPr lang="ru-RU" sz="1200" dirty="0" smtClean="0"/>
              <a:t>Проявление волевых усилий;</a:t>
            </a:r>
          </a:p>
          <a:p>
            <a:pPr marL="285750" indent="-285750">
              <a:buFont typeface="Wingdings" panose="05000000000000000000" pitchFamily="2" charset="2"/>
              <a:buChar char="v"/>
            </a:pPr>
            <a:r>
              <a:rPr lang="ru-RU" sz="1200" dirty="0" smtClean="0"/>
              <a:t>Самооценка;</a:t>
            </a:r>
            <a:endParaRPr lang="ru-RU" sz="1200" dirty="0"/>
          </a:p>
        </p:txBody>
      </p:sp>
      <p:sp>
        <p:nvSpPr>
          <p:cNvPr id="4" name="Дата 3"/>
          <p:cNvSpPr>
            <a:spLocks noGrp="1"/>
          </p:cNvSpPr>
          <p:nvPr>
            <p:ph type="dt" sz="half" idx="10"/>
          </p:nvPr>
        </p:nvSpPr>
        <p:spPr/>
        <p:txBody>
          <a:bodyPr/>
          <a:lstStyle/>
          <a:p>
            <a:endParaRPr lang="en-US" dirty="0"/>
          </a:p>
        </p:txBody>
      </p:sp>
      <p:sp>
        <p:nvSpPr>
          <p:cNvPr id="5" name="Нижний колонтитул 4"/>
          <p:cNvSpPr>
            <a:spLocks noGrp="1"/>
          </p:cNvSpPr>
          <p:nvPr>
            <p:ph type="ftr" sz="quarter" idx="11"/>
          </p:nvPr>
        </p:nvSpPr>
        <p:spPr/>
        <p:txBody>
          <a:bodyPr/>
          <a:lstStyle/>
          <a:p>
            <a:endParaRPr lang="en-US" dirty="0"/>
          </a:p>
        </p:txBody>
      </p:sp>
      <p:sp>
        <p:nvSpPr>
          <p:cNvPr id="6" name="Номер слайда 5"/>
          <p:cNvSpPr>
            <a:spLocks noGrp="1"/>
          </p:cNvSpPr>
          <p:nvPr>
            <p:ph type="sldNum" sz="quarter" idx="12"/>
          </p:nvPr>
        </p:nvSpPr>
        <p:spPr/>
        <p:txBody>
          <a:bodyPr/>
          <a:lstStyle/>
          <a:p>
            <a:fld id="{8B37D5FE-740C-46F5-801A-FA5477D9711F}" type="slidenum">
              <a:rPr lang="en-US" smtClean="0"/>
              <a:pPr/>
              <a:t>7</a:t>
            </a:fld>
            <a:endParaRPr lang="en-US" dirty="0"/>
          </a:p>
        </p:txBody>
      </p:sp>
    </p:spTree>
    <p:extLst>
      <p:ext uri="{BB962C8B-B14F-4D97-AF65-F5344CB8AC3E}">
        <p14:creationId xmlns="" xmlns:p14="http://schemas.microsoft.com/office/powerpoint/2010/main" val="1039610838"/>
      </p:ext>
    </p:extLst>
  </p:cSld>
  <p:clrMapOvr>
    <a:masterClrMapping/>
  </p:clrMapOvr>
  <p:transition spd="slow">
    <p:cove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Grp="1" noChangeAspect="1"/>
          </p:cNvPicPr>
          <p:nvPr>
            <p:ph type="pic" idx="1"/>
          </p:nvPr>
        </p:nvPicPr>
        <p:blipFill>
          <a:blip r:embed="rId2" cstate="screen">
            <a:extLst>
              <a:ext uri="{28A0092B-C50C-407E-A947-70E740481C1C}">
                <a14:useLocalDpi xmlns="" xmlns:a14="http://schemas.microsoft.com/office/drawing/2010/main" val="0"/>
              </a:ext>
            </a:extLst>
          </a:blip>
          <a:stretch>
            <a:fillRect/>
          </a:stretch>
        </p:blipFill>
        <p:spPr>
          <a:xfrm>
            <a:off x="4572000" y="620688"/>
            <a:ext cx="3672408" cy="5112568"/>
          </a:xfrm>
        </p:spPr>
      </p:pic>
      <p:sp>
        <p:nvSpPr>
          <p:cNvPr id="13" name="Объект 12"/>
          <p:cNvSpPr>
            <a:spLocks noGrp="1"/>
          </p:cNvSpPr>
          <p:nvPr>
            <p:ph type="body" sz="half" idx="2"/>
          </p:nvPr>
        </p:nvSpPr>
        <p:spPr>
          <a:xfrm>
            <a:off x="1043608" y="692696"/>
            <a:ext cx="3300573" cy="5365657"/>
          </a:xfrm>
        </p:spPr>
        <p:txBody>
          <a:bodyPr>
            <a:normAutofit fontScale="85000" lnSpcReduction="20000"/>
          </a:bodyPr>
          <a:lstStyle/>
          <a:p>
            <a:pPr marL="68580" indent="0">
              <a:buNone/>
            </a:pPr>
            <a:endParaRPr lang="ru-RU" dirty="0" smtClean="0"/>
          </a:p>
          <a:p>
            <a:r>
              <a:rPr lang="ru-RU" sz="1700" b="1" dirty="0" smtClean="0"/>
              <a:t>Виды детской деятельности в НОД:</a:t>
            </a:r>
            <a:r>
              <a:rPr lang="ru-RU" sz="1700" dirty="0" smtClean="0"/>
              <a:t> -коммуникативная, трудовая, познавательно-исследовательская, продуктивная, чтение художественной литературы.</a:t>
            </a:r>
          </a:p>
          <a:p>
            <a:r>
              <a:rPr lang="ru-RU" sz="1700" b="1" dirty="0" smtClean="0"/>
              <a:t>Планируемые результаты.</a:t>
            </a:r>
          </a:p>
          <a:p>
            <a:r>
              <a:rPr lang="ru-RU" sz="1700" b="1" dirty="0" smtClean="0"/>
              <a:t> Личностные: </a:t>
            </a:r>
            <a:r>
              <a:rPr lang="ru-RU" sz="1700" dirty="0" smtClean="0"/>
              <a:t>проявляет любознательность, интерес к изучению природы, выполняет трудовые манипуляции, ведет дневник наблюдений, может рассказать о необходимых условиях для развития растений, активно и доброжелательно взаимодействует с педагогом и сверстниками в решении познавательных задач. </a:t>
            </a:r>
          </a:p>
          <a:p>
            <a:r>
              <a:rPr lang="ru-RU" sz="1700" b="1" dirty="0" smtClean="0"/>
              <a:t>Интеллектуальные: </a:t>
            </a:r>
            <a:r>
              <a:rPr lang="ru-RU" sz="1700" dirty="0" smtClean="0"/>
              <a:t>знает названия цветочных и овощных культур, имеет умения и навыки продуктивной творческой деятельности.</a:t>
            </a:r>
          </a:p>
          <a:p>
            <a:r>
              <a:rPr lang="ru-RU" sz="1700" b="1" dirty="0" smtClean="0"/>
              <a:t>Физические</a:t>
            </a:r>
            <a:r>
              <a:rPr lang="ru-RU" sz="1700" dirty="0" smtClean="0"/>
              <a:t>: двигательная активность, умения и навыки </a:t>
            </a:r>
            <a:r>
              <a:rPr lang="ru-RU" sz="1700" dirty="0" err="1" smtClean="0"/>
              <a:t>здоровьесбережения</a:t>
            </a:r>
            <a:r>
              <a:rPr lang="ru-RU" sz="1700" dirty="0" smtClean="0"/>
              <a:t>.</a:t>
            </a:r>
          </a:p>
          <a:p>
            <a:r>
              <a:rPr lang="ru-RU" sz="1700" dirty="0" smtClean="0"/>
              <a:t>  </a:t>
            </a:r>
          </a:p>
          <a:p>
            <a:endParaRPr lang="ru-RU" sz="1700" dirty="0" smtClean="0"/>
          </a:p>
          <a:p>
            <a:endParaRPr lang="ru-RU" sz="3400" dirty="0"/>
          </a:p>
        </p:txBody>
      </p:sp>
      <p:sp>
        <p:nvSpPr>
          <p:cNvPr id="4" name="Дата 3"/>
          <p:cNvSpPr>
            <a:spLocks noGrp="1"/>
          </p:cNvSpPr>
          <p:nvPr>
            <p:ph type="dt" sz="half" idx="10"/>
          </p:nvPr>
        </p:nvSpPr>
        <p:spPr/>
        <p:txBody>
          <a:bodyPr/>
          <a:lstStyle/>
          <a:p>
            <a:endParaRPr lang="en-US" dirty="0"/>
          </a:p>
        </p:txBody>
      </p:sp>
      <p:sp>
        <p:nvSpPr>
          <p:cNvPr id="5" name="Нижний колонтитул 4"/>
          <p:cNvSpPr>
            <a:spLocks noGrp="1"/>
          </p:cNvSpPr>
          <p:nvPr>
            <p:ph type="ftr" sz="quarter" idx="11"/>
          </p:nvPr>
        </p:nvSpPr>
        <p:spPr/>
        <p:txBody>
          <a:bodyPr>
            <a:normAutofit/>
          </a:bodyPr>
          <a:lstStyle/>
          <a:p>
            <a:r>
              <a:rPr lang="ru-RU" sz="1600" dirty="0" smtClean="0"/>
              <a:t>Рассада посаженных культур          </a:t>
            </a:r>
          </a:p>
        </p:txBody>
      </p:sp>
      <p:sp>
        <p:nvSpPr>
          <p:cNvPr id="6" name="Номер слайда 5"/>
          <p:cNvSpPr>
            <a:spLocks noGrp="1"/>
          </p:cNvSpPr>
          <p:nvPr>
            <p:ph type="sldNum" sz="quarter" idx="12"/>
          </p:nvPr>
        </p:nvSpPr>
        <p:spPr/>
        <p:txBody>
          <a:bodyPr/>
          <a:lstStyle/>
          <a:p>
            <a:fld id="{8B37D5FE-740C-46F5-801A-FA5477D9711F}" type="slidenum">
              <a:rPr lang="en-US" smtClean="0"/>
              <a:pPr/>
              <a:t>8</a:t>
            </a:fld>
            <a:endParaRPr lang="en-US" dirty="0"/>
          </a:p>
        </p:txBody>
      </p:sp>
    </p:spTree>
    <p:extLst>
      <p:ext uri="{BB962C8B-B14F-4D97-AF65-F5344CB8AC3E}">
        <p14:creationId xmlns="" xmlns:p14="http://schemas.microsoft.com/office/powerpoint/2010/main" val="3726503660"/>
      </p:ext>
    </p:extLst>
  </p:cSld>
  <p:clrMapOvr>
    <a:masterClrMapping/>
  </p:clrMapOvr>
  <p:transition spd="slow">
    <p:cove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endParaRPr lang="en-US" dirty="0"/>
          </a:p>
        </p:txBody>
      </p:sp>
      <p:sp>
        <p:nvSpPr>
          <p:cNvPr id="3" name="Номер слайда 2"/>
          <p:cNvSpPr>
            <a:spLocks noGrp="1"/>
          </p:cNvSpPr>
          <p:nvPr>
            <p:ph type="sldNum" sz="quarter" idx="12"/>
          </p:nvPr>
        </p:nvSpPr>
        <p:spPr/>
        <p:txBody>
          <a:bodyPr/>
          <a:lstStyle/>
          <a:p>
            <a:r>
              <a:rPr lang="ru-RU" dirty="0"/>
              <a:t>3</a:t>
            </a:r>
            <a:endParaRPr lang="en-US" dirty="0"/>
          </a:p>
        </p:txBody>
      </p:sp>
      <p:sp>
        <p:nvSpPr>
          <p:cNvPr id="4" name="Объект 3"/>
          <p:cNvSpPr>
            <a:spLocks noGrp="1"/>
          </p:cNvSpPr>
          <p:nvPr>
            <p:ph idx="1"/>
          </p:nvPr>
        </p:nvSpPr>
        <p:spPr>
          <a:xfrm>
            <a:off x="899592" y="620688"/>
            <a:ext cx="3528392" cy="5616624"/>
          </a:xfrm>
        </p:spPr>
        <p:txBody>
          <a:bodyPr>
            <a:normAutofit/>
          </a:bodyPr>
          <a:lstStyle/>
          <a:p>
            <a:pPr marL="68580" indent="0">
              <a:buNone/>
            </a:pPr>
            <a:endParaRPr lang="ru-RU" sz="1200" dirty="0" smtClean="0"/>
          </a:p>
          <a:p>
            <a:pPr marL="68580" indent="0">
              <a:buNone/>
            </a:pPr>
            <a:r>
              <a:rPr lang="ru-RU" sz="1200" dirty="0" smtClean="0"/>
              <a:t>Весенний период очень важный в жизни природы: с каждым днем улучшающиеся условия окружающей среды способствует пробуждению от зимней спячки растений и животных.  Весной  на конкретных примерах  выращивания лука, овощей на окне,  цветочной рассады, во время наблюдения за ветками в вазе, за оживлением природы на участке детского сада, во время ухода за комнатными растениями дети постигают главную экологическую идею: состояние живого организма, его жизненные процессы зависят от комплекса внешних условий. Если их не достаточно, организм находится в состоянии покоя (спячки); если имеется необходимый комплекс условий, то живое существо активно растет, хорошо себя чувствует, дает потомство. Уточняется мысль, что для обитателей уголка природы эти условия создают люди (дети и воспитатель), делая вовремя все необходимое, чтобы они жили и росли.</a:t>
            </a:r>
            <a:endParaRPr lang="ru-RU" sz="1200" dirty="0"/>
          </a:p>
        </p:txBody>
      </p:sp>
      <p:sp>
        <p:nvSpPr>
          <p:cNvPr id="5" name="Нижний колонтитул 4"/>
          <p:cNvSpPr>
            <a:spLocks noGrp="1"/>
          </p:cNvSpPr>
          <p:nvPr>
            <p:ph type="ftr" sz="quarter" idx="11"/>
          </p:nvPr>
        </p:nvSpPr>
        <p:spPr/>
        <p:txBody>
          <a:bodyPr/>
          <a:lstStyle/>
          <a:p>
            <a:endParaRPr lang="en-US" dirty="0"/>
          </a:p>
        </p:txBody>
      </p:sp>
      <p:sp>
        <p:nvSpPr>
          <p:cNvPr id="6" name="Заголовок 5"/>
          <p:cNvSpPr>
            <a:spLocks noGrp="1"/>
          </p:cNvSpPr>
          <p:nvPr>
            <p:ph type="title"/>
          </p:nvPr>
        </p:nvSpPr>
        <p:spPr>
          <a:xfrm>
            <a:off x="4739833" y="620688"/>
            <a:ext cx="3304572" cy="4392488"/>
          </a:xfrm>
        </p:spPr>
        <p:txBody>
          <a:bodyPr/>
          <a:lstStyle/>
          <a:p>
            <a:endParaRPr lang="ru-RU" dirty="0"/>
          </a:p>
        </p:txBody>
      </p:sp>
      <p:sp>
        <p:nvSpPr>
          <p:cNvPr id="7" name="Текст 6"/>
          <p:cNvSpPr>
            <a:spLocks noGrp="1"/>
          </p:cNvSpPr>
          <p:nvPr>
            <p:ph type="body" sz="half" idx="2"/>
          </p:nvPr>
        </p:nvSpPr>
        <p:spPr>
          <a:xfrm>
            <a:off x="4736592" y="5085184"/>
            <a:ext cx="3298784" cy="569714"/>
          </a:xfrm>
        </p:spPr>
        <p:txBody>
          <a:bodyPr/>
          <a:lstStyle/>
          <a:p>
            <a:endParaRPr lang="ru-RU" dirty="0"/>
          </a:p>
        </p:txBody>
      </p:sp>
      <p:pic>
        <p:nvPicPr>
          <p:cNvPr id="8" name="Рисунок 7"/>
          <p:cNvPicPr>
            <a:picLocks noChangeAspect="1"/>
          </p:cNvPicPr>
          <p:nvPr/>
        </p:nvPicPr>
        <p:blipFill>
          <a:blip r:embed="rId2" cstate="screen">
            <a:extLst>
              <a:ext uri="{28A0092B-C50C-407E-A947-70E740481C1C}">
                <a14:useLocalDpi xmlns="" xmlns:a14="http://schemas.microsoft.com/office/drawing/2010/main" val="0"/>
              </a:ext>
            </a:extLst>
          </a:blip>
          <a:stretch>
            <a:fillRect/>
          </a:stretch>
        </p:blipFill>
        <p:spPr>
          <a:xfrm>
            <a:off x="4644008" y="620688"/>
            <a:ext cx="3528392" cy="5644008"/>
          </a:xfrm>
          <a:prstGeom prst="rect">
            <a:avLst/>
          </a:prstGeom>
        </p:spPr>
      </p:pic>
    </p:spTree>
    <p:extLst>
      <p:ext uri="{BB962C8B-B14F-4D97-AF65-F5344CB8AC3E}">
        <p14:creationId xmlns="" xmlns:p14="http://schemas.microsoft.com/office/powerpoint/2010/main" val="129146671"/>
      </p:ext>
    </p:extLst>
  </p:cSld>
  <p:clrMapOvr>
    <a:masterClrMapping/>
  </p:clrMapOvr>
  <p:transition spd="slow">
    <p:cove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стин">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Austin</Template>
  <TotalTime>1561</TotalTime>
  <Words>1698</Words>
  <Application>Microsoft Office PowerPoint</Application>
  <PresentationFormat>Экран (4:3)</PresentationFormat>
  <Paragraphs>190</Paragraphs>
  <Slides>23</Slides>
  <Notes>4</Notes>
  <HiddenSlides>0</HiddenSlides>
  <MMClips>0</MMClips>
  <ScaleCrop>false</ScaleCrop>
  <HeadingPairs>
    <vt:vector size="4" baseType="variant">
      <vt:variant>
        <vt:lpstr>Тема</vt:lpstr>
      </vt:variant>
      <vt:variant>
        <vt:i4>1</vt:i4>
      </vt:variant>
      <vt:variant>
        <vt:lpstr>Заголовки слайдов</vt:lpstr>
      </vt:variant>
      <vt:variant>
        <vt:i4>23</vt:i4>
      </vt:variant>
    </vt:vector>
  </HeadingPairs>
  <TitlesOfParts>
    <vt:vector size="24" baseType="lpstr">
      <vt:lpstr>Остин</vt:lpstr>
      <vt:lpstr>   Конспект непосредственно-образовательной деятельности в подготовительной группе «Сад – огород»     </vt:lpstr>
      <vt:lpstr>Слайд 2</vt:lpstr>
      <vt:lpstr>Огород на окне</vt:lpstr>
      <vt:lpstr>Интеграция образовательных областей:</vt:lpstr>
      <vt:lpstr>Интеграция образовательных областей</vt:lpstr>
      <vt:lpstr>Работа над словарем: </vt:lpstr>
      <vt:lpstr>Критерии оценки деятельности детей</vt:lpstr>
      <vt:lpstr>Слайд 8</vt:lpstr>
      <vt:lpstr>Слайд 9</vt:lpstr>
      <vt:lpstr> 1. Предварительная работа:</vt:lpstr>
      <vt:lpstr>2. Практическая работа. Вводная часть.</vt:lpstr>
      <vt:lpstr>Уход за рассадой</vt:lpstr>
      <vt:lpstr>Слайд 13</vt:lpstr>
      <vt:lpstr>В.: Да, ребята, чем больше света, тем лучше и быстрее растут наши растения. Они как мы, радуются каждому лучику солнца. (Показывает на мизинец). Посмотрите наша ладонь и пальцы – единое целое, как и наше растение неразрывно связанно и зависит от всех перечисленных факторов и условий: земли, воздуха, света, тепла, воды.  (Показывают друг другу ладошки) -Молодцы ребята, а теперь давайте послушаем стихотворение про наш огород. Петрушка. Сказала бабушка: -Пора, петрушку высевать…Ура! Вот всем на удивленье Задам я представленье! И будут у Петрушки Такие же веснушки, колпак, Вихор из пакли, Как в кукольном спектакле: Но через месяц или два Взошла обычная ботва. Где же колпак, веснушки У этого…Петрушки? Укроп. Укроп - полезное растение, И в этом нет у нас сомненья, Его добавим мы в салат,  И каждый будет очень рад.</vt:lpstr>
      <vt:lpstr>Перец. В сентябре и в августе –  Урожай плодов. Овощи и фрукты –  Результат трудов. Красный и зеленый, Желтый, как лимон, Вовремя взращенный. Перец – гегемон. Вкусный и полезный, И любим людьми, Перец на здоровье, На, скорей возьми. (Дети слушают стихи, рассматривают огород) В.: Кроме овощей и зелени у нас есть рассада  цветочных культур. Послушайте стихотворения. Астра. Астру, наверное, каждый узнает. В саду и на даче она вырастает. Нежный цветочек, лохматый немножко, Листиков много на худенькой ножке. Осенью в школу ребята идут Учителю астры в подарок несут.      </vt:lpstr>
      <vt:lpstr>Кроме овощей и зелени у нас есть рассада цветочных культур. Послушайте стихи.</vt:lpstr>
      <vt:lpstr>Слайд 17</vt:lpstr>
      <vt:lpstr>Слайд 18</vt:lpstr>
      <vt:lpstr>В: А теперь проведем  физкультминутку «Огород»</vt:lpstr>
      <vt:lpstr>Дети собирают карточки с изображением фруктов, овощей, цветов в группы, поочередно называя их.</vt:lpstr>
      <vt:lpstr>                                             В.: Ребята, на нашем огороде кто-то разбросал карточки с изображением  фруктов, овощей и цветов. Давайте попробуем их собрать в разные группы.  Дети собирают картинки в разные группы, поочередно называя каждый овощ, фрукт и цветок. Заключительная часть В.: Молодцы, ребята, вы быстро справились с этим  заданием. Чтобы наш сад – огород дол хороший урожай, необходимо за ним ухаживать. Что мы с Вами можем сделать? Д.: Разрыхлить землю с помощью лопаточки, поливать водой по мере необходимости из лейки, следить за тем, чтобы почва была влажной. Так же мы должны следить за тем, чтобы не было сквозняков, т.к. наши растения боятся холода. Еще растения любят свет, поэтому мы должны поставить их в светлое место.                </vt:lpstr>
      <vt:lpstr>В: Молодцы, ребята, теперь вы знаете как ухаживать за нашими растениями, что нужно и можно с ними делать, какие условия им необходимы для роса и развития. Давайте еще раз повторим. Дети повторяют 5 условий, название рассады, способы ухода и т.д. В: Хорошо, ребята. Наше занятие подошло к концу. Нам осталось только заполнить дневник наблюдений. Дети вместе с воспитателем заносят все наблюдения в дневник наблюдений, делают зарисовки выращенных культур. </vt:lpstr>
      <vt:lpstr>3.Заключительная работа</vt:lpstr>
    </vt:vector>
  </TitlesOfParts>
  <Company>Krokoz™</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Денис</dc:creator>
  <cp:lastModifiedBy>Светлана</cp:lastModifiedBy>
  <cp:revision>85</cp:revision>
  <dcterms:created xsi:type="dcterms:W3CDTF">2014-04-02T10:26:06Z</dcterms:created>
  <dcterms:modified xsi:type="dcterms:W3CDTF">2017-01-12T19:43:34Z</dcterms:modified>
</cp:coreProperties>
</file>