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270" r:id="rId3"/>
    <p:sldId id="279" r:id="rId4"/>
    <p:sldId id="272" r:id="rId5"/>
    <p:sldId id="275" r:id="rId6"/>
    <p:sldId id="273" r:id="rId7"/>
    <p:sldId id="258" r:id="rId8"/>
    <p:sldId id="260" r:id="rId9"/>
    <p:sldId id="262" r:id="rId10"/>
    <p:sldId id="263" r:id="rId11"/>
    <p:sldId id="265" r:id="rId12"/>
    <p:sldId id="266" r:id="rId13"/>
    <p:sldId id="280" r:id="rId14"/>
    <p:sldId id="276" r:id="rId15"/>
    <p:sldId id="267" r:id="rId16"/>
    <p:sldId id="268" r:id="rId17"/>
    <p:sldId id="278" r:id="rId18"/>
    <p:sldId id="277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71" autoAdjust="0"/>
  </p:normalViewPr>
  <p:slideViewPr>
    <p:cSldViewPr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/>
            </a:pPr>
            <a:r>
              <a:rPr lang="ru-RU" dirty="0"/>
              <a:t>Считаете ли Вы телефон величайшим </a:t>
            </a:r>
            <a:r>
              <a:rPr lang="ru-RU" dirty="0" smtClean="0"/>
              <a:t>открытием?</a:t>
            </a:r>
            <a:endParaRPr lang="ru-RU" dirty="0"/>
          </a:p>
        </c:rich>
      </c:tx>
      <c:layout>
        <c:manualLayout>
          <c:xMode val="edge"/>
          <c:yMode val="edge"/>
          <c:x val="9.6853391951158913E-2"/>
          <c:y val="1.3953488372093027E-2"/>
        </c:manualLayout>
      </c:layout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Считаете ли Вы телефон величайшим открытием</c:v>
                </c:pt>
              </c:strCache>
            </c:strRef>
          </c:tx>
          <c:dLbls>
            <c:dLbl>
              <c:idx val="0"/>
              <c:layout>
                <c:manualLayout>
                  <c:x val="-0.20453921786468171"/>
                  <c:y val="-0.12020051272660691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75</a:t>
                    </a:r>
                    <a:r>
                      <a:rPr lang="ru-RU" dirty="0" smtClean="0"/>
                      <a:t> %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13</a:t>
                    </a:r>
                    <a:r>
                      <a:rPr lang="ru-RU" dirty="0" smtClean="0"/>
                      <a:t>%</a:t>
                    </a:r>
                    <a:endParaRPr lang="en-US" dirty="0"/>
                  </a:p>
                </c:rich>
              </c:tx>
              <c:showVal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5</a:t>
                    </a:r>
                    <a:r>
                      <a:rPr lang="ru-RU" dirty="0" smtClean="0"/>
                      <a:t>%</a:t>
                    </a:r>
                    <a:endParaRPr lang="en-US" dirty="0"/>
                  </a:p>
                </c:rich>
              </c:tx>
              <c:showVal val="1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5</a:t>
                    </a:r>
                    <a:r>
                      <a:rPr lang="ru-RU" dirty="0" smtClean="0"/>
                      <a:t>%</a:t>
                    </a:r>
                    <a:endParaRPr lang="en-US" dirty="0"/>
                  </a:p>
                </c:rich>
              </c:tx>
              <c:showVal val="1"/>
            </c:dLbl>
            <c:dLbl>
              <c:idx val="4"/>
              <c:layout/>
              <c:showVal val="1"/>
            </c:dLbl>
            <c:delete val="1"/>
          </c:dLbls>
          <c:cat>
            <c:strRef>
              <c:f>Лист1!$A$2:$A$6</c:f>
              <c:strCache>
                <c:ptCount val="5"/>
                <c:pt idx="0">
                  <c:v>Да</c:v>
                </c:pt>
                <c:pt idx="1">
                  <c:v>Нет</c:v>
                </c:pt>
                <c:pt idx="2">
                  <c:v>затруднились ответить</c:v>
                </c:pt>
                <c:pt idx="3">
                  <c:v>не совсем</c:v>
                </c:pt>
                <c:pt idx="4">
                  <c:v>есть вещи по-важнее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75</c:v>
                </c:pt>
                <c:pt idx="1">
                  <c:v>13</c:v>
                </c:pt>
                <c:pt idx="2">
                  <c:v>5</c:v>
                </c:pt>
                <c:pt idx="3">
                  <c:v>5</c:v>
                </c:pt>
                <c:pt idx="4">
                  <c:v>2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62886332074213958"/>
          <c:y val="0.13287712873100166"/>
          <c:w val="0.37113667925786054"/>
          <c:h val="0.86712287126899856"/>
        </c:manualLayout>
      </c:layout>
    </c:legend>
    <c:plotVisOnly val="1"/>
  </c:chart>
  <c:spPr>
    <a:solidFill>
      <a:schemeClr val="accent4">
        <a:lumMod val="60000"/>
        <a:lumOff val="40000"/>
      </a:schemeClr>
    </a:solidFill>
  </c:spPr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/>
    </c:title>
    <c:view3D>
      <c:perspective val="30"/>
    </c:view3D>
    <c:plotArea>
      <c:layout>
        <c:manualLayout>
          <c:layoutTarget val="inner"/>
          <c:xMode val="edge"/>
          <c:yMode val="edge"/>
          <c:x val="4.1444374661318804E-2"/>
          <c:y val="0.14485870896973888"/>
          <c:w val="0.56042681765518165"/>
          <c:h val="0.7708071560123993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В каких целях Вы используете телефон?</c:v>
                </c:pt>
              </c:strCache>
            </c:strRef>
          </c:tx>
          <c:explosion val="4"/>
          <c:dPt>
            <c:idx val="2"/>
            <c:explosion val="7"/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77</a:t>
                    </a:r>
                    <a:r>
                      <a:rPr lang="ru-RU" smtClean="0"/>
                      <a:t> %</a:t>
                    </a:r>
                    <a:endParaRPr lang="en-US"/>
                  </a:p>
                </c:rich>
              </c:tx>
              <c:showVal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71</a:t>
                    </a:r>
                    <a:r>
                      <a:rPr lang="ru-RU" smtClean="0"/>
                      <a:t>%</a:t>
                    </a:r>
                    <a:endParaRPr lang="en-US"/>
                  </a:p>
                </c:rich>
              </c:tx>
              <c:showVal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70</a:t>
                    </a:r>
                    <a:r>
                      <a:rPr lang="ru-RU" smtClean="0"/>
                      <a:t>%</a:t>
                    </a:r>
                    <a:endParaRPr lang="en-US"/>
                  </a:p>
                </c:rich>
              </c:tx>
              <c:showVal val="1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59</a:t>
                    </a:r>
                    <a:r>
                      <a:rPr lang="ru-RU" smtClean="0"/>
                      <a:t>%</a:t>
                    </a:r>
                    <a:endParaRPr lang="en-US"/>
                  </a:p>
                </c:rich>
              </c:tx>
              <c:showVal val="1"/>
            </c:dLbl>
            <c:dLbl>
              <c:idx val="4"/>
              <c:layout>
                <c:manualLayout>
                  <c:x val="8.3012956043432853E-2"/>
                  <c:y val="3.8603300728714054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41</a:t>
                    </a:r>
                    <a:r>
                      <a:rPr lang="ru-RU" dirty="0" smtClean="0"/>
                      <a:t>%</a:t>
                    </a:r>
                    <a:endParaRPr lang="en-US" dirty="0"/>
                  </a:p>
                </c:rich>
              </c:tx>
              <c:showVal val="1"/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 smtClean="0"/>
                      <a:t>2</a:t>
                    </a:r>
                    <a:r>
                      <a:rPr lang="ru-RU" smtClean="0"/>
                      <a:t>%</a:t>
                    </a:r>
                    <a:endParaRPr lang="en-US"/>
                  </a:p>
                </c:rich>
              </c:tx>
              <c:showVal val="1"/>
            </c:dLbl>
            <c:showVal val="1"/>
            <c:showLeaderLines val="1"/>
          </c:dLbls>
          <c:cat>
            <c:strRef>
              <c:f>Лист1!$A$2:$A$7</c:f>
              <c:strCache>
                <c:ptCount val="6"/>
                <c:pt idx="0">
                  <c:v>для общения в соц.сетях</c:v>
                </c:pt>
                <c:pt idx="1">
                  <c:v>для разговоров</c:v>
                </c:pt>
                <c:pt idx="2">
                  <c:v>для прослушивания музыки</c:v>
                </c:pt>
                <c:pt idx="3">
                  <c:v>для чтения электронных книг</c:v>
                </c:pt>
                <c:pt idx="4">
                  <c:v>для поиска информации</c:v>
                </c:pt>
                <c:pt idx="5">
                  <c:v>в других целях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77</c:v>
                </c:pt>
                <c:pt idx="1">
                  <c:v>71</c:v>
                </c:pt>
                <c:pt idx="2">
                  <c:v>70</c:v>
                </c:pt>
                <c:pt idx="3">
                  <c:v>59</c:v>
                </c:pt>
                <c:pt idx="4">
                  <c:v>41</c:v>
                </c:pt>
                <c:pt idx="5">
                  <c:v>2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65797214878132837"/>
          <c:y val="8.9893166568953214E-2"/>
          <c:w val="0.32952794555283621"/>
          <c:h val="0.91010683343104681"/>
        </c:manualLayout>
      </c:layout>
    </c:legend>
    <c:plotVisOnly val="1"/>
  </c:chart>
  <c:spPr>
    <a:solidFill>
      <a:schemeClr val="accent4">
        <a:lumMod val="60000"/>
        <a:lumOff val="40000"/>
      </a:schemeClr>
    </a:solidFill>
  </c:spPr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60D792-BC3A-4537-92DE-0DB796C31BEB}" type="datetimeFigureOut">
              <a:rPr lang="ru-RU" smtClean="0"/>
              <a:pPr/>
              <a:t>08.12.2016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DE0E94-19D1-4DBC-8B12-C2E69883EBD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2560290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0BAAF-A938-417F-BBC7-4A6751DA9376}" type="datetimeFigureOut">
              <a:rPr lang="ru-RU" smtClean="0"/>
              <a:pPr/>
              <a:t>08.12.2016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99241-0542-4B24-8735-37AFA11002D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0BAAF-A938-417F-BBC7-4A6751DA9376}" type="datetimeFigureOut">
              <a:rPr lang="ru-RU" smtClean="0"/>
              <a:pPr/>
              <a:t>08.12.2016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99241-0542-4B24-8735-37AFA11002D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0BAAF-A938-417F-BBC7-4A6751DA9376}" type="datetimeFigureOut">
              <a:rPr lang="ru-RU" smtClean="0"/>
              <a:pPr/>
              <a:t>08.12.2016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99241-0542-4B24-8735-37AFA11002DF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0BAAF-A938-417F-BBC7-4A6751DA9376}" type="datetimeFigureOut">
              <a:rPr lang="ru-RU" smtClean="0"/>
              <a:pPr/>
              <a:t>08.12.2016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99241-0542-4B24-8735-37AFA11002D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0BAAF-A938-417F-BBC7-4A6751DA9376}" type="datetimeFigureOut">
              <a:rPr lang="ru-RU" smtClean="0"/>
              <a:pPr/>
              <a:t>08.12.2016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99241-0542-4B24-8735-37AFA11002D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0BAAF-A938-417F-BBC7-4A6751DA9376}" type="datetimeFigureOut">
              <a:rPr lang="ru-RU" smtClean="0"/>
              <a:pPr/>
              <a:t>08.12.2016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99241-0542-4B24-8735-37AFA11002D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0BAAF-A938-417F-BBC7-4A6751DA9376}" type="datetimeFigureOut">
              <a:rPr lang="ru-RU" smtClean="0"/>
              <a:pPr/>
              <a:t>08.12.2016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99241-0542-4B24-8735-37AFA11002D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0BAAF-A938-417F-BBC7-4A6751DA9376}" type="datetimeFigureOut">
              <a:rPr lang="ru-RU" smtClean="0"/>
              <a:pPr/>
              <a:t>08.12.2016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99241-0542-4B24-8735-37AFA11002D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0BAAF-A938-417F-BBC7-4A6751DA9376}" type="datetimeFigureOut">
              <a:rPr lang="ru-RU" smtClean="0"/>
              <a:pPr/>
              <a:t>08.12.2016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99241-0542-4B24-8735-37AFA11002D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0BAAF-A938-417F-BBC7-4A6751DA9376}" type="datetimeFigureOut">
              <a:rPr lang="ru-RU" smtClean="0"/>
              <a:pPr/>
              <a:t>08.12.2016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99241-0542-4B24-8735-37AFA11002D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0BAAF-A938-417F-BBC7-4A6751DA9376}" type="datetimeFigureOut">
              <a:rPr lang="ru-RU" smtClean="0"/>
              <a:pPr/>
              <a:t>08.12.2016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99241-0542-4B24-8735-37AFA11002D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E070BAAF-A938-417F-BBC7-4A6751DA9376}" type="datetimeFigureOut">
              <a:rPr lang="ru-RU" smtClean="0"/>
              <a:pPr/>
              <a:t>08.12.2016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0B799241-0542-4B24-8735-37AFA11002D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13" Type="http://schemas.openxmlformats.org/officeDocument/2006/relationships/image" Target="../media/image25.jpeg"/><Relationship Id="rId3" Type="http://schemas.openxmlformats.org/officeDocument/2006/relationships/image" Target="../media/image15.png"/><Relationship Id="rId7" Type="http://schemas.openxmlformats.org/officeDocument/2006/relationships/image" Target="../media/image19.jpeg"/><Relationship Id="rId12" Type="http://schemas.openxmlformats.org/officeDocument/2006/relationships/image" Target="../media/image24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8.jpeg"/><Relationship Id="rId11" Type="http://schemas.openxmlformats.org/officeDocument/2006/relationships/image" Target="../media/image23.jpeg"/><Relationship Id="rId5" Type="http://schemas.openxmlformats.org/officeDocument/2006/relationships/image" Target="../media/image17.jpeg"/><Relationship Id="rId10" Type="http://schemas.openxmlformats.org/officeDocument/2006/relationships/image" Target="../media/image22.jpeg"/><Relationship Id="rId4" Type="http://schemas.openxmlformats.org/officeDocument/2006/relationships/image" Target="../media/image16.jpeg"/><Relationship Id="rId9" Type="http://schemas.openxmlformats.org/officeDocument/2006/relationships/image" Target="../media/image21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hyperlink" Target="https://rg.ru/2015/03/16/smartphone-accum-site.html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interesnik.com/wp-content/uploads/2014/12/bell.jpg" TargetMode="Externa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1268760"/>
            <a:ext cx="8640960" cy="1944216"/>
          </a:xfrm>
        </p:spPr>
        <p:txBody>
          <a:bodyPr/>
          <a:lstStyle/>
          <a:p>
            <a:r>
              <a:rPr lang="ru-RU" sz="5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«История создания телефона»</a:t>
            </a:r>
            <a:r>
              <a:rPr lang="ru-RU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</a:t>
            </a:r>
            <a:endParaRPr lang="ru-RU" b="1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95736" y="476672"/>
            <a:ext cx="51845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ГАПОУ СО «</a:t>
            </a:r>
            <a:r>
              <a:rPr lang="ru-RU" sz="2000" dirty="0" err="1" smtClean="0"/>
              <a:t>Энгельсский</a:t>
            </a:r>
            <a:r>
              <a:rPr lang="ru-RU" sz="2000" dirty="0" smtClean="0"/>
              <a:t> политехникум»</a:t>
            </a:r>
            <a:endParaRPr lang="ru-RU" sz="20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323528" y="3284984"/>
            <a:ext cx="3911889" cy="312951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4644008" y="3573016"/>
            <a:ext cx="40324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Выполнила :студентка 1 курса гр. ТП-110/16 Кудашева Ирина</a:t>
            </a:r>
          </a:p>
          <a:p>
            <a:r>
              <a:rPr lang="ru-RU" sz="2000" dirty="0" smtClean="0"/>
              <a:t>Руководитель: преподаватель математики Крупина Н.А.</a:t>
            </a:r>
            <a:endParaRPr lang="ru-RU" sz="2000" dirty="0"/>
          </a:p>
        </p:txBody>
      </p:sp>
    </p:spTree>
    <p:extLst>
      <p:ext uri="{BB962C8B-B14F-4D97-AF65-F5344CB8AC3E}">
        <p14:creationId xmlns="" xmlns:p14="http://schemas.microsoft.com/office/powerpoint/2010/main" val="2257861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39552" y="188640"/>
            <a:ext cx="8280920" cy="1440160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Развитие телефонной индустрии 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51520" y="1700808"/>
            <a:ext cx="5832648" cy="4896544"/>
          </a:xfrm>
        </p:spPr>
        <p:txBody>
          <a:bodyPr>
            <a:noAutofit/>
          </a:bodyPr>
          <a:lstStyle/>
          <a:p>
            <a:pPr algn="just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1878 году начала свою работу первая в мире телефонная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станция Нью-Хейвен (в США). Следующая телефонная станция появилась в Париже (1879 год), а в 1881 году в Москве, Петербурге, Одессе, Берлине, Риге и Варшаве. Первые телефонные станции были ручные. Но в 1879 году был изобретен автоматический коммутатор, который осуществлял соединение телефонов с помощью набора номера. С этого момента был дан толчок развитию номерных телефонов.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9267" b="19267"/>
          <a:stretch>
            <a:fillRect/>
          </a:stretch>
        </p:blipFill>
        <p:spPr>
          <a:xfrm>
            <a:off x="6012160" y="1700808"/>
            <a:ext cx="2880319" cy="396044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783864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11560" y="548680"/>
            <a:ext cx="7772400" cy="936104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Развитие телефонии в России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51520" y="1556792"/>
            <a:ext cx="8640960" cy="3672408"/>
          </a:xfrm>
        </p:spPr>
        <p:txBody>
          <a:bodyPr>
            <a:noAutofit/>
          </a:bodyPr>
          <a:lstStyle/>
          <a:p>
            <a:pPr algn="just"/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Телефония развивалась стремительными небывалым 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темпами. В 1880 году в Чернигове была сооружена первая в России телефонная линия длиной около километра. Россия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активно шла навстречу всем новым техническим веяниям из-за границы, в крупных русских городах открывались телефонные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станции. В 1881 года городской телефон появился в Нижнем Новгороде, в Москве, Петербурге, Одессе.   К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началу 20 века сеть вышек опутывала значительное пространство России в ее европейской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части.  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42763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851920" y="260648"/>
            <a:ext cx="4042792" cy="504056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Путь в будущее</a:t>
            </a:r>
            <a:endParaRPr lang="ru-RU" sz="4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body" sz="half" idx="2"/>
          </p:nvPr>
        </p:nvSpPr>
        <p:spPr>
          <a:xfrm>
            <a:off x="3275856" y="692696"/>
            <a:ext cx="5402643" cy="3384376"/>
          </a:xfrm>
        </p:spPr>
        <p:txBody>
          <a:bodyPr>
            <a:noAutofit/>
          </a:bodyPr>
          <a:lstStyle/>
          <a:p>
            <a:pPr algn="just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Идея сотовой телефонной связи появилась у компании AT&amp;T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Bell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Labs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еще в 1946 году. Эта фирма первой создала радиотелефонную сеть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радиопередатчиками, ведущими сигналы от личных аппаратов к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центральной станции.</a:t>
            </a:r>
            <a:r>
              <a:rPr lang="ru-RU" sz="2000" b="1" dirty="0" smtClean="0"/>
              <a:t>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Около десяти лет AT&amp;T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Bell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Labs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Motorola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вели исследования параллельно.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Motorola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сумела быстрее добиться успеха и победила.</a:t>
            </a:r>
            <a:endParaRPr lang="en-US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апреля 1973 года сотрудник компании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Motorola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инженер изобретатель первого сотового телефона Мартин Купер позвонил сотруднику компании AT&amp;T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Bell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Labs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</a:t>
            </a:r>
          </a:p>
          <a:p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0183" b="10183"/>
          <a:stretch>
            <a:fillRect/>
          </a:stretch>
        </p:blipFill>
        <p:spPr>
          <a:xfrm>
            <a:off x="323528" y="404664"/>
            <a:ext cx="3096344" cy="4176464"/>
          </a:xfrm>
        </p:spPr>
      </p:pic>
      <p:sp>
        <p:nvSpPr>
          <p:cNvPr id="7" name="TextBox 6"/>
          <p:cNvSpPr txBox="1"/>
          <p:nvPr/>
        </p:nvSpPr>
        <p:spPr>
          <a:xfrm>
            <a:off x="395536" y="4653136"/>
            <a:ext cx="27363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Высота 25 см, толщина и ширина около 5 см, вес около 1 кг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75856" y="4437112"/>
            <a:ext cx="532859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Первый коммерческий сотовый телефон появился на рынке через десять лет, 6 марта 1983 г. Телефон весил 794 грамма и имел размеры 33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4,4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8,9 см. На разработку первой модели сотового телефона было затрачено 15 лет и 100 млн.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$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и стоил он баснословных денег 3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99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5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$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05923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987824" y="188640"/>
            <a:ext cx="5832648" cy="1152128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Основоположник сотовой </a:t>
            </a:r>
            <a:r>
              <a:rPr lang="ru-RU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связи в </a:t>
            </a:r>
            <a:r>
              <a:rPr lang="ru-RU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СССР</a:t>
            </a:r>
            <a:endParaRPr lang="ru-RU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body" sz="half" idx="2"/>
          </p:nvPr>
        </p:nvSpPr>
        <p:spPr>
          <a:xfrm>
            <a:off x="2915816" y="1196752"/>
            <a:ext cx="5978707" cy="3672408"/>
          </a:xfrm>
        </p:spPr>
        <p:txBody>
          <a:bodyPr>
            <a:noAutofit/>
          </a:bodyPr>
          <a:lstStyle/>
          <a:p>
            <a:pPr algn="just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Одним из тех, кто продолжил поиски в области мобильной связи в нашей стране, оказался Леонид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Куприянович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indent="355600" algn="just"/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СССР В 1957 г. московский инженер </a:t>
            </a:r>
            <a:r>
              <a:rPr lang="ru-RU" sz="20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Л. И. </a:t>
            </a:r>
            <a:r>
              <a:rPr lang="ru-RU" sz="2000" u="sng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Куприянович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создал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опытный </a:t>
            </a:r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образец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носимого автоматического дуплексного </a:t>
            </a:r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мобильного радиотелефона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ЛК-1 и базовую станцию к нему. Мобильный радиотелефон весил около трех килограммов и имел радиус действия 20-30 км. В 1958 году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Куприянович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создаёт усовершенствованные модели аппарата весом 0,5 кг и размером с папиросную коробку.</a:t>
            </a:r>
          </a:p>
          <a:p>
            <a:pPr indent="539750" algn="just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конце 50-х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гг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СССР начинается разработка системы автомобильного радиотелефона «Алтай», введённая в опытную эксплуатацию в 1963 г. В 1970 г. система «Алтай» работала в 30 городах СССР и для нее был выделен диапазон 330 МГц.</a:t>
            </a:r>
          </a:p>
          <a:p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ur4nww.qrz.ru/history/mobile/kupr10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30452"/>
            <a:ext cx="2304256" cy="3173907"/>
          </a:xfrm>
          <a:prstGeom prst="rect">
            <a:avLst/>
          </a:prstGeom>
          <a:noFill/>
        </p:spPr>
      </p:pic>
      <p:pic>
        <p:nvPicPr>
          <p:cNvPr id="1028" name="Picture 4" descr="https://fs00.infourok.ru/images/doc/235/117571/1/img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3789040"/>
            <a:ext cx="2808312" cy="210623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605923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83568" y="908720"/>
            <a:ext cx="6984776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Мобильные телефоны получили широкое распространение, начиная с 80-х гг. 20 века телефон заряжался от батареи, ему было не нужно постоянное подсоединение к базе.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1978 году в Нью-Йорке было 545 клиентов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В 1983 году в мире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насчитывался 1 млн. абонентов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lang="ru-RU" sz="20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1990 – 11 млн.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В 1995 году в мире насчитывалось уже 90,7 млн. владельцев сотовых телефонов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сентябрь 2003 года в мире насчитывалось уже 1,29 млрд. пользователей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К 2009 году их количество увеличилось почти втрое и превысило 3,5 млрд. людей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конец 2011 года 6 млрд. человек (86 человек из 100 пользуются мобильными телефонами)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 этом доля пользователей мобильных телефонов в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России достигла в конце 2014 года 96 процентов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включая пожилых людей и младенцев.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331640" y="188640"/>
            <a:ext cx="65527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Успех сотовых телефонов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05923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6" descr="stary-krasny-telef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4499992" y="1196752"/>
            <a:ext cx="2304256" cy="2160240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252728"/>
          </a:xfrm>
        </p:spPr>
        <p:txBody>
          <a:bodyPr/>
          <a:lstStyle/>
          <a:p>
            <a:r>
              <a:rPr lang="ru-RU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История в картинках</a:t>
            </a:r>
            <a:endParaRPr lang="ru-RU" b="1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 век</a:t>
            </a: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3"/>
          </p:nvPr>
        </p:nvSpPr>
        <p:spPr>
          <a:xfrm>
            <a:off x="5292080" y="2636912"/>
            <a:ext cx="1008112" cy="464939"/>
          </a:xfrm>
        </p:spPr>
        <p:txBody>
          <a:bodyPr>
            <a:noAutofit/>
          </a:bodyPr>
          <a:lstStyle/>
          <a:p>
            <a:r>
              <a:rPr lang="ru-RU" sz="1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1980 - 1990</a:t>
            </a:r>
            <a:endParaRPr lang="ru-RU" sz="1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1\AppData\Local\Microsoft\Windows\Temporary Internet Files\Content.IE5\P9QH193V\MC900439836[1].pn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0"/>
            <a:ext cx="1296144" cy="129614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телефонный аппарат системы МБ 1895 г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107504" y="1196752"/>
            <a:ext cx="2794511" cy="2753911"/>
          </a:xfrm>
          <a:prstGeom prst="rect">
            <a:avLst/>
          </a:prstGeom>
          <a:noFill/>
        </p:spPr>
      </p:pic>
      <p:pic>
        <p:nvPicPr>
          <p:cNvPr id="12" name="Объект 11"/>
          <p:cNvPicPr>
            <a:picLocks noGrp="1" noChangeAspect="1"/>
          </p:cNvPicPr>
          <p:nvPr>
            <p:ph sz="half" idx="2"/>
          </p:nvPr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933056"/>
            <a:ext cx="2692667" cy="2808312"/>
          </a:xfrm>
        </p:spPr>
      </p:pic>
      <p:sp>
        <p:nvSpPr>
          <p:cNvPr id="11" name="TextBox 10"/>
          <p:cNvSpPr txBox="1"/>
          <p:nvPr/>
        </p:nvSpPr>
        <p:spPr>
          <a:xfrm>
            <a:off x="1835696" y="1340768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1895 г</a:t>
            </a:r>
            <a:endParaRPr lang="ru-RU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611560" y="6237312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1876</a:t>
            </a:r>
            <a:endParaRPr lang="ru-RU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843808" y="1268760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Конец 19 в.</a:t>
            </a:r>
            <a:endParaRPr lang="ru-RU" b="1" dirty="0"/>
          </a:p>
        </p:txBody>
      </p:sp>
      <p:pic>
        <p:nvPicPr>
          <p:cNvPr id="16" name="Picture 10" descr="телефонный аппарат та-5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>
          <a:xfrm>
            <a:off x="2843808" y="3356992"/>
            <a:ext cx="2255492" cy="1872208"/>
          </a:xfrm>
          <a:prstGeom prst="rect">
            <a:avLst/>
          </a:prstGeom>
          <a:noFill/>
        </p:spPr>
      </p:pic>
      <p:pic>
        <p:nvPicPr>
          <p:cNvPr id="17" name="Picture 6" descr="телефонный аппарат цб аТС 1935г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>
          <a:xfrm>
            <a:off x="2771800" y="5301208"/>
            <a:ext cx="2300513" cy="1440160"/>
          </a:xfrm>
          <a:prstGeom prst="rect">
            <a:avLst/>
          </a:prstGeom>
          <a:noFill/>
        </p:spPr>
      </p:pic>
      <p:pic>
        <p:nvPicPr>
          <p:cNvPr id="14" name="Picture 6" descr="настенный телефонный аппарат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>
          <a:xfrm>
            <a:off x="2843809" y="1196752"/>
            <a:ext cx="1728192" cy="2107592"/>
          </a:xfrm>
          <a:prstGeom prst="rect">
            <a:avLst/>
          </a:prstGeom>
          <a:noFill/>
        </p:spPr>
      </p:pic>
      <p:pic>
        <p:nvPicPr>
          <p:cNvPr id="19" name="Picture 6" descr="nokia mobira senator (1982)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>
          <a:xfrm>
            <a:off x="6516216" y="1196752"/>
            <a:ext cx="2304256" cy="2088231"/>
          </a:xfrm>
          <a:prstGeom prst="rect">
            <a:avLst/>
          </a:prstGeom>
          <a:noFill/>
        </p:spPr>
      </p:pic>
      <p:pic>
        <p:nvPicPr>
          <p:cNvPr id="20" name="Picture 6" descr="Motorola StarTAC (1996 год)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>
          <a:xfrm>
            <a:off x="5148065" y="3356992"/>
            <a:ext cx="2376264" cy="1628800"/>
          </a:xfrm>
          <a:prstGeom prst="rect">
            <a:avLst/>
          </a:prstGeom>
          <a:noFill/>
        </p:spPr>
      </p:pic>
      <p:sp>
        <p:nvSpPr>
          <p:cNvPr id="21" name="TextBox 20"/>
          <p:cNvSpPr txBox="1"/>
          <p:nvPr/>
        </p:nvSpPr>
        <p:spPr>
          <a:xfrm>
            <a:off x="6588224" y="1196752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1987</a:t>
            </a:r>
            <a:endParaRPr lang="ru-RU" b="1" dirty="0"/>
          </a:p>
        </p:txBody>
      </p:sp>
      <p:pic>
        <p:nvPicPr>
          <p:cNvPr id="22" name="Picture 11" descr="радио1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>
          <a:xfrm>
            <a:off x="5076056" y="4869160"/>
            <a:ext cx="1728192" cy="1836440"/>
          </a:xfrm>
          <a:prstGeom prst="rect">
            <a:avLst/>
          </a:prstGeom>
          <a:noFill/>
        </p:spPr>
      </p:pic>
      <p:pic>
        <p:nvPicPr>
          <p:cNvPr id="23" name="Picture 7" descr="моб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>
          <a:xfrm>
            <a:off x="7271792" y="3284984"/>
            <a:ext cx="1872208" cy="1656184"/>
          </a:xfrm>
          <a:prstGeom prst="rect">
            <a:avLst/>
          </a:prstGeom>
          <a:noFill/>
        </p:spPr>
      </p:pic>
      <p:sp>
        <p:nvSpPr>
          <p:cNvPr id="24" name="TextBox 23"/>
          <p:cNvSpPr txBox="1"/>
          <p:nvPr/>
        </p:nvSpPr>
        <p:spPr>
          <a:xfrm>
            <a:off x="5580112" y="3645024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1996 г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25" name="Picture 8" descr="моб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>
          <a:xfrm>
            <a:off x="6804248" y="4941168"/>
            <a:ext cx="2016224" cy="1773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628224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971600" y="260648"/>
            <a:ext cx="7344816" cy="707886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Результаты исследования</a:t>
            </a:r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755576" y="1052736"/>
          <a:ext cx="7560840" cy="5461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4013231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115616" y="260648"/>
            <a:ext cx="7200800" cy="707886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Результаты исследования</a:t>
            </a: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899592" y="1124744"/>
          <a:ext cx="7416824" cy="5112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4013231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7772400" cy="504056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Выводы:</a:t>
            </a:r>
            <a:endParaRPr lang="ru-RU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51520" y="692696"/>
            <a:ext cx="8568952" cy="6309320"/>
          </a:xfrm>
        </p:spPr>
        <p:txBody>
          <a:bodyPr>
            <a:normAutofit fontScale="25000" lnSpcReduction="20000"/>
          </a:bodyPr>
          <a:lstStyle/>
          <a:p>
            <a:pPr algn="just">
              <a:lnSpc>
                <a:spcPct val="170000"/>
              </a:lnSpc>
            </a:pPr>
            <a:r>
              <a:rPr lang="ru-RU" sz="8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Проведенное исследование показало, что человек  нуждался  в средствах связи  ещё 3 столетия назад, но, а в современное время это просто необходимость. </a:t>
            </a:r>
            <a:r>
              <a:rPr lang="ru-RU" sz="8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Связь </a:t>
            </a:r>
            <a:r>
              <a:rPr lang="ru-RU" sz="8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сыграла огромную роль </a:t>
            </a:r>
            <a:r>
              <a:rPr lang="ru-RU" sz="6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8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жизни не только одного человека, но и всего общества, она являлась главным в передачи информации. Проанализировав литературу, было очень интересно наблюдать,  как  же   далеко  шагнула  наука   в изобретении   разных  видов связи. В 19 веке  телефон  был неусовершенствованный   и стоил очень дорого. Но уже в 21 веке он доступен всем, что и подтверждают результаты исследования, проведенные мною среди студентов техникума.</a:t>
            </a:r>
          </a:p>
          <a:p>
            <a:pPr algn="l">
              <a:lnSpc>
                <a:spcPct val="170000"/>
              </a:lnSpc>
            </a:pPr>
            <a:r>
              <a:rPr lang="ru-RU" sz="9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Телефон – это не роскошь,</a:t>
            </a:r>
          </a:p>
          <a:p>
            <a:pPr algn="l">
              <a:lnSpc>
                <a:spcPct val="170000"/>
              </a:lnSpc>
            </a:pPr>
            <a:r>
              <a:rPr lang="ru-RU" sz="9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это </a:t>
            </a:r>
            <a:r>
              <a:rPr lang="ru-RU" sz="9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необходимость, считают студенты</a:t>
            </a:r>
          </a:p>
          <a:p>
            <a:pPr algn="l">
              <a:lnSpc>
                <a:spcPct val="170000"/>
              </a:lnSpc>
            </a:pPr>
            <a:r>
              <a:rPr lang="ru-RU" sz="9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нашего техникума</a:t>
            </a:r>
            <a:endParaRPr lang="ru-RU" sz="9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9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Фото: Depositphotos.com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4725144"/>
            <a:ext cx="2880320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4013231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3456384"/>
          </a:xfrm>
          <a:solidFill>
            <a:schemeClr val="accent3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Актуальность исследования:</a:t>
            </a:r>
            <a:r>
              <a:rPr lang="ru-RU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Телефон- изобретение изменившее жизнь людей. </a:t>
            </a:r>
            <a:r>
              <a:rPr lang="ru-RU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современном мире трудно представить жизнь без телефона</a:t>
            </a:r>
            <a:endParaRPr lang="ru-RU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 descr="http://sarafan.biz/wp-content/uploads/2013/01/textin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3860895"/>
            <a:ext cx="4248472" cy="299710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459307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628800"/>
            <a:ext cx="8064896" cy="4680520"/>
          </a:xfrm>
        </p:spPr>
        <p:txBody>
          <a:bodyPr>
            <a:noAutofit/>
          </a:bodyPr>
          <a:lstStyle/>
          <a:p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 человек изобрел телефон!?</a:t>
            </a:r>
          </a:p>
          <a:p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Каким был первый телефон!? </a:t>
            </a:r>
          </a:p>
          <a:p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Кто придумал сотовый телефон!?</a:t>
            </a:r>
          </a:p>
          <a:p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Какую роль играет телефон в жизни людей?</a:t>
            </a: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459432"/>
            <a:ext cx="8532440" cy="2232248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b="1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88640"/>
            <a:ext cx="82089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Основополагающие вопросы:</a:t>
            </a:r>
          </a:p>
        </p:txBody>
      </p:sp>
    </p:spTree>
    <p:extLst>
      <p:ext uri="{BB962C8B-B14F-4D97-AF65-F5344CB8AC3E}">
        <p14:creationId xmlns="" xmlns:p14="http://schemas.microsoft.com/office/powerpoint/2010/main" val="2459307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420888"/>
            <a:ext cx="8784976" cy="2985194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изучить научную литературу по теме исследования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провести анкетирование и обработать полученные результаты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сделать вывод о роли телефона в жизни человека и возможных перспективах его дальнейшего развития.</a:t>
            </a:r>
          </a:p>
          <a:p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459432"/>
            <a:ext cx="8424936" cy="2880320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b="1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9512" y="188640"/>
            <a:ext cx="8784976" cy="169277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узнать историю создания телефона, проследить его эволюцию и выявить популярность телефона в наши дни.</a:t>
            </a:r>
          </a:p>
        </p:txBody>
      </p:sp>
    </p:spTree>
    <p:extLst>
      <p:ext uri="{BB962C8B-B14F-4D97-AF65-F5344CB8AC3E}">
        <p14:creationId xmlns="" xmlns:p14="http://schemas.microsoft.com/office/powerpoint/2010/main" val="2459307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467544" y="404664"/>
            <a:ext cx="7772400" cy="1780108"/>
          </a:xfrm>
        </p:spPr>
        <p:txBody>
          <a:bodyPr>
            <a:normAutofit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5" name="Заголовок 2"/>
          <p:cNvSpPr txBox="1">
            <a:spLocks/>
          </p:cNvSpPr>
          <p:nvPr/>
        </p:nvSpPr>
        <p:spPr>
          <a:xfrm>
            <a:off x="467544" y="2492896"/>
            <a:ext cx="5616624" cy="345638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476672"/>
            <a:ext cx="7992888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Телефо́н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это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(от греч.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τῆλε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— далеко и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φωνή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— голос) — устройство для передачи и приёма звука на расстояние посредством электрических сигналов. </a:t>
            </a:r>
          </a:p>
          <a:p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2636912"/>
            <a:ext cx="828092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История появления и развития телефонной связи охватывает  3 столетия: </a:t>
            </a:r>
          </a:p>
          <a:p>
            <a:pPr algn="just"/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век девятнадцатый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двадцатый век, двадцать первый.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Заглянем в далекую историю,  с чего все начиналось и как проходило развитие телефонной связи.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/>
          </a:p>
        </p:txBody>
      </p:sp>
    </p:spTree>
    <p:extLst>
      <p:ext uri="{BB962C8B-B14F-4D97-AF65-F5344CB8AC3E}">
        <p14:creationId xmlns="" xmlns:p14="http://schemas.microsoft.com/office/powerpoint/2010/main" val="294279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459432"/>
            <a:ext cx="8424936" cy="1800200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b="1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339752" y="4005064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99592" y="1412776"/>
            <a:ext cx="72008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Самые первые телефоны были механическими приборами, которые базировались на передаче звука, используя воздух или другие физические средства, в отличие от электрических приборов, которые базируются на электромагнитных сигналах. Первые эксперименты в этой области провел американский физик Пейдж в 1837 году. В его конструкцию входил камертон, электромагнит и гальванические элементы.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43608" y="404664"/>
            <a:ext cx="67687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История создания телефона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59307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1187624" y="260648"/>
            <a:ext cx="3812645" cy="747464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Телефон Рейса</a:t>
            </a:r>
            <a:endParaRPr lang="ru-RU" sz="4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Текст 11"/>
          <p:cNvSpPr>
            <a:spLocks noGrp="1"/>
          </p:cNvSpPr>
          <p:nvPr>
            <p:ph type="body" sz="half" idx="2"/>
          </p:nvPr>
        </p:nvSpPr>
        <p:spPr>
          <a:xfrm>
            <a:off x="395536" y="980728"/>
            <a:ext cx="4896544" cy="5400600"/>
          </a:xfrm>
        </p:spPr>
        <p:txBody>
          <a:bodyPr>
            <a:noAutofit/>
          </a:bodyPr>
          <a:lstStyle/>
          <a:p>
            <a:pPr algn="just"/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Самым первым телефоном в мире, способным передавать человеческую речь и музыку, был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телефон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Рейса. </a:t>
            </a:r>
            <a:r>
              <a:rPr lang="ru-RU" sz="2400" dirty="0" smtClean="0"/>
              <a:t> 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1860 году Рейс сконструировал первый прототип телефона, способный передавать звук на расстоянии до 100 метров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                               </a:t>
            </a:r>
          </a:p>
          <a:p>
            <a:pPr algn="just"/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Аппарат имел микрофон оригинальной конструкции, источник питания (гальваническую батарею) и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динамик.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400" dirty="0"/>
          </a:p>
        </p:txBody>
      </p:sp>
      <p:pic>
        <p:nvPicPr>
          <p:cNvPr id="13" name="Рисунок 12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4149080"/>
            <a:ext cx="3384376" cy="2115235"/>
          </a:xfrm>
          <a:prstGeom prst="roundRect">
            <a:avLst>
              <a:gd name="adj" fmla="val 0"/>
            </a:avLst>
          </a:prstGeom>
        </p:spPr>
      </p:pic>
      <p:pic>
        <p:nvPicPr>
          <p:cNvPr id="5" name="Picture 9" descr="рейс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5724128" y="548681"/>
            <a:ext cx="2664296" cy="34255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717093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491880" y="3861048"/>
            <a:ext cx="532859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1876 Белл продемонстрировал свой аппарат на Филадельфийской всемирной выставке.</a:t>
            </a:r>
            <a:r>
              <a:rPr lang="ru-RU" sz="2400" dirty="0" smtClean="0"/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Аппарат стал главным сенсационным событием выставки. Но о том, чтобы массово использовать изобретение Белла, речь еще не шла. </a:t>
            </a:r>
          </a:p>
          <a:p>
            <a:r>
              <a:rPr lang="ru-RU" sz="2400" dirty="0" smtClean="0"/>
              <a:t> </a:t>
            </a:r>
          </a:p>
          <a:p>
            <a:pPr algn="just"/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http://interesnik.com/wp-content/uploads/2014/12/bell-300x246.jp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692696"/>
            <a:ext cx="2952328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7211" b="7211"/>
          <a:stretch>
            <a:fillRect/>
          </a:stretch>
        </p:blipFill>
        <p:spPr>
          <a:xfrm>
            <a:off x="683568" y="3861048"/>
            <a:ext cx="2520280" cy="276030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6" name="TextBox 15"/>
          <p:cNvSpPr txBox="1"/>
          <p:nvPr/>
        </p:nvSpPr>
        <p:spPr>
          <a:xfrm>
            <a:off x="323528" y="908720"/>
            <a:ext cx="525658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Первый в мире телефон предназначенный для передачи речи в 1875 году изобрёл шотландский изобретатель Александр Грэхем Белл.  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Телефон представлял собой устройство, через которое звуки речи человека передавались при помощи электричества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sp>
        <p:nvSpPr>
          <p:cNvPr id="20" name="TextBox 19"/>
          <p:cNvSpPr txBox="1"/>
          <p:nvPr/>
        </p:nvSpPr>
        <p:spPr>
          <a:xfrm>
            <a:off x="1403648" y="260648"/>
            <a:ext cx="38884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Телефон Белла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18566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95536" y="1124744"/>
            <a:ext cx="4824536" cy="4536504"/>
          </a:xfrm>
        </p:spPr>
        <p:txBody>
          <a:bodyPr>
            <a:normAutofit/>
          </a:bodyPr>
          <a:lstStyle/>
          <a:p>
            <a:pPr algn="just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Большой вклад в развитие телефонной связи внёс Томас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Алва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Эдисон, в 1877-1878 годах он изобрёл угольный микрофон с угольным порошком. Это позволило намного увеличить расстояние между абонентами. Его изобретение проработало вплоть до 1980 года, а в некоторых местах сохранилось и сейчас</a:t>
            </a:r>
            <a:r>
              <a:rPr lang="ru-RU" sz="2400" dirty="0" smtClean="0">
                <a:solidFill>
                  <a:schemeClr val="tx1"/>
                </a:solidFill>
              </a:rPr>
              <a:t>. </a:t>
            </a:r>
            <a:endParaRPr lang="ru-RU" sz="24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7" descr="томас едисо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652120" y="332656"/>
            <a:ext cx="3168352" cy="4104456"/>
          </a:xfrm>
          <a:prstGeom prst="rect">
            <a:avLst/>
          </a:prstGeom>
          <a:noFill/>
        </p:spPr>
      </p:pic>
      <p:pic>
        <p:nvPicPr>
          <p:cNvPr id="7" name="Picture 11" descr="угольный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3419872" y="4509120"/>
            <a:ext cx="2952328" cy="2179099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187624" y="332656"/>
            <a:ext cx="36724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Томас Эдисон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22281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1677</TotalTime>
  <Words>966</Words>
  <Application>Microsoft Office PowerPoint</Application>
  <PresentationFormat>Экран (4:3)</PresentationFormat>
  <Paragraphs>91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Волна</vt:lpstr>
      <vt:lpstr>«История создания телефона»       </vt:lpstr>
      <vt:lpstr> Актуальность исследования: Телефон- изобретение изменившее жизнь людей.  В современном мире трудно представить жизнь без телефона</vt:lpstr>
      <vt:lpstr> </vt:lpstr>
      <vt:lpstr> </vt:lpstr>
      <vt:lpstr> </vt:lpstr>
      <vt:lpstr> </vt:lpstr>
      <vt:lpstr>Телефон Рейса</vt:lpstr>
      <vt:lpstr>Слайд 8</vt:lpstr>
      <vt:lpstr>Слайд 9</vt:lpstr>
      <vt:lpstr>Развитие телефонной индустрии </vt:lpstr>
      <vt:lpstr>Развитие телефонии в России</vt:lpstr>
      <vt:lpstr>Путь в будущее</vt:lpstr>
      <vt:lpstr>Основоположник сотовой связи в СССР</vt:lpstr>
      <vt:lpstr>Слайд 14</vt:lpstr>
      <vt:lpstr>История в картинках</vt:lpstr>
      <vt:lpstr>Слайд 16</vt:lpstr>
      <vt:lpstr>Слайд 17</vt:lpstr>
      <vt:lpstr>Выводы: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« в</dc:title>
  <dc:creator>1</dc:creator>
  <cp:lastModifiedBy>НАТАША</cp:lastModifiedBy>
  <cp:revision>32</cp:revision>
  <dcterms:created xsi:type="dcterms:W3CDTF">2014-03-13T21:59:11Z</dcterms:created>
  <dcterms:modified xsi:type="dcterms:W3CDTF">2016-12-08T22:05:56Z</dcterms:modified>
</cp:coreProperties>
</file>