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84" r:id="rId6"/>
    <p:sldId id="280" r:id="rId7"/>
    <p:sldId id="277" r:id="rId8"/>
    <p:sldId id="282" r:id="rId9"/>
    <p:sldId id="281" r:id="rId10"/>
    <p:sldId id="285" r:id="rId11"/>
    <p:sldId id="273" r:id="rId12"/>
    <p:sldId id="283" r:id="rId13"/>
    <p:sldId id="288" r:id="rId14"/>
    <p:sldId id="266" r:id="rId15"/>
    <p:sldId id="267" r:id="rId16"/>
    <p:sldId id="289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457" autoAdjust="0"/>
    <p:restoredTop sz="94660"/>
  </p:normalViewPr>
  <p:slideViewPr>
    <p:cSldViewPr>
      <p:cViewPr varScale="1">
        <p:scale>
          <a:sx n="39" d="100"/>
          <a:sy n="3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880A6B-A9E0-4C9F-9ADA-C9DCF291722B}" type="datetimeFigureOut">
              <a:rPr lang="ru-RU" smtClean="0"/>
              <a:pPr/>
              <a:t>12.01.2017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5795CF-4292-42E0-8862-6644E9750C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880A6B-A9E0-4C9F-9ADA-C9DCF291722B}" type="datetimeFigureOut">
              <a:rPr lang="ru-RU" smtClean="0"/>
              <a:pPr/>
              <a:t>12.01.2017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5795CF-4292-42E0-8862-6644E9750C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880A6B-A9E0-4C9F-9ADA-C9DCF291722B}" type="datetimeFigureOut">
              <a:rPr lang="ru-RU" smtClean="0"/>
              <a:pPr/>
              <a:t>12.01.2017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5795CF-4292-42E0-8862-6644E9750C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880A6B-A9E0-4C9F-9ADA-C9DCF291722B}" type="datetimeFigureOut">
              <a:rPr lang="ru-RU" smtClean="0"/>
              <a:pPr/>
              <a:t>12.01.2017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5795CF-4292-42E0-8862-6644E9750C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880A6B-A9E0-4C9F-9ADA-C9DCF291722B}" type="datetimeFigureOut">
              <a:rPr lang="ru-RU" smtClean="0"/>
              <a:pPr/>
              <a:t>12.01.2017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5795CF-4292-42E0-8862-6644E9750C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880A6B-A9E0-4C9F-9ADA-C9DCF291722B}" type="datetimeFigureOut">
              <a:rPr lang="ru-RU" smtClean="0"/>
              <a:pPr/>
              <a:t>12.01.2017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5795CF-4292-42E0-8862-6644E9750C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880A6B-A9E0-4C9F-9ADA-C9DCF291722B}" type="datetimeFigureOut">
              <a:rPr lang="ru-RU" smtClean="0"/>
              <a:pPr/>
              <a:t>12.01.2017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5795CF-4292-42E0-8862-6644E9750C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880A6B-A9E0-4C9F-9ADA-C9DCF291722B}" type="datetimeFigureOut">
              <a:rPr lang="ru-RU" smtClean="0"/>
              <a:pPr/>
              <a:t>12.01.2017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5795CF-4292-42E0-8862-6644E9750C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880A6B-A9E0-4C9F-9ADA-C9DCF291722B}" type="datetimeFigureOut">
              <a:rPr lang="ru-RU" smtClean="0"/>
              <a:pPr/>
              <a:t>12.01.2017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5795CF-4292-42E0-8862-6644E9750C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880A6B-A9E0-4C9F-9ADA-C9DCF291722B}" type="datetimeFigureOut">
              <a:rPr lang="ru-RU" smtClean="0"/>
              <a:pPr/>
              <a:t>12.01.2017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5795CF-4292-42E0-8862-6644E9750C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880A6B-A9E0-4C9F-9ADA-C9DCF291722B}" type="datetimeFigureOut">
              <a:rPr lang="ru-RU" smtClean="0"/>
              <a:pPr/>
              <a:t>12.01.2017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5795CF-4292-42E0-8862-6644E9750C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880A6B-A9E0-4C9F-9ADA-C9DCF291722B}" type="datetimeFigureOut">
              <a:rPr lang="ru-RU" smtClean="0"/>
              <a:pPr/>
              <a:t>12.01.2017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5795CF-4292-42E0-8862-6644E9750C7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img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3757" y="-214357"/>
            <a:ext cx="9429808" cy="7072357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285861"/>
            <a:ext cx="5457836" cy="1428759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Проект на тему: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slide_1.jpg"/>
          <p:cNvPicPr>
            <a:picLocks noChangeAspect="1"/>
          </p:cNvPicPr>
          <p:nvPr/>
        </p:nvPicPr>
        <p:blipFill>
          <a:blip r:embed="rId3" cstate="print">
            <a:lum contrast="30000"/>
          </a:blip>
          <a:stretch>
            <a:fillRect/>
          </a:stretch>
        </p:blipFill>
        <p:spPr>
          <a:xfrm>
            <a:off x="1500167" y="2500307"/>
            <a:ext cx="4191028" cy="3143271"/>
          </a:xfrm>
          <a:prstGeom prst="round2DiagRect">
            <a:avLst/>
          </a:prstGeom>
          <a:ln w="38100">
            <a:solidFill>
              <a:srgbClr val="FF0000"/>
            </a:solidFill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img8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-332870" y="-249653"/>
            <a:ext cx="9476870" cy="7107653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0020-020-Roditeli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8858280" cy="6643710"/>
          </a:xfrm>
          <a:prstGeom prst="rect">
            <a:avLst/>
          </a:prstGeom>
          <a:ln w="57150">
            <a:solidFill>
              <a:srgbClr val="FFFF0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img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" y="1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71480"/>
            <a:ext cx="8229600" cy="4857784"/>
          </a:xfrm>
          <a:solidFill>
            <a:schemeClr val="accent2">
              <a:lumMod val="40000"/>
              <a:lumOff val="60000"/>
            </a:schemeClr>
          </a:solidFill>
          <a:ln w="76200">
            <a:solidFill>
              <a:srgbClr val="FFFF00"/>
            </a:solidFill>
          </a:ln>
        </p:spPr>
        <p:txBody>
          <a:bodyPr>
            <a:normAutofit fontScale="90000"/>
          </a:bodyPr>
          <a:lstStyle/>
          <a:p>
            <a:pPr algn="l"/>
            <a:r>
              <a:rPr lang="ru-RU" b="1" dirty="0" smtClean="0">
                <a:solidFill>
                  <a:srgbClr val="FF0000"/>
                </a:solidFill>
              </a:rPr>
              <a:t>   Предполагаемые результаты:</a:t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0070C0"/>
                </a:solidFill>
              </a:rPr>
              <a:t>-</a:t>
            </a:r>
            <a:r>
              <a:rPr lang="ru-RU" sz="3600" b="1" dirty="0" smtClean="0">
                <a:solidFill>
                  <a:srgbClr val="0070C0"/>
                </a:solidFill>
              </a:rPr>
              <a:t>Повышение активности родителей в </a:t>
            </a:r>
            <a:br>
              <a:rPr lang="ru-RU" sz="3600" b="1" dirty="0" smtClean="0">
                <a:solidFill>
                  <a:srgbClr val="0070C0"/>
                </a:solidFill>
              </a:rPr>
            </a:br>
            <a:r>
              <a:rPr lang="ru-RU" sz="3600" b="1" dirty="0" smtClean="0">
                <a:solidFill>
                  <a:srgbClr val="0070C0"/>
                </a:solidFill>
              </a:rPr>
              <a:t>формирование ЗОЖ  в семьях.</a:t>
            </a:r>
            <a:br>
              <a:rPr lang="ru-RU" sz="3600" b="1" dirty="0" smtClean="0">
                <a:solidFill>
                  <a:srgbClr val="0070C0"/>
                </a:solidFill>
              </a:rPr>
            </a:br>
            <a:r>
              <a:rPr lang="ru-RU" sz="3600" b="1" dirty="0" smtClean="0">
                <a:solidFill>
                  <a:srgbClr val="0070C0"/>
                </a:solidFill>
              </a:rPr>
              <a:t>-Изменение отношений родителей к </a:t>
            </a:r>
            <a:br>
              <a:rPr lang="ru-RU" sz="3600" b="1" dirty="0" smtClean="0">
                <a:solidFill>
                  <a:srgbClr val="0070C0"/>
                </a:solidFill>
              </a:rPr>
            </a:br>
            <a:r>
              <a:rPr lang="ru-RU" sz="3600" b="1" dirty="0" smtClean="0">
                <a:solidFill>
                  <a:srgbClr val="0070C0"/>
                </a:solidFill>
              </a:rPr>
              <a:t>оздоровлению детей  в домашних условиях.</a:t>
            </a:r>
            <a:br>
              <a:rPr lang="ru-RU" sz="3600" b="1" dirty="0" smtClean="0">
                <a:solidFill>
                  <a:srgbClr val="0070C0"/>
                </a:solidFill>
              </a:rPr>
            </a:br>
            <a:r>
              <a:rPr lang="ru-RU" sz="3600" b="1" dirty="0" smtClean="0">
                <a:solidFill>
                  <a:srgbClr val="0070C0"/>
                </a:solidFill>
              </a:rPr>
              <a:t>- Снижение заболеваемости детей.</a:t>
            </a:r>
            <a:br>
              <a:rPr lang="ru-RU" sz="3600" b="1" dirty="0" smtClean="0">
                <a:solidFill>
                  <a:srgbClr val="0070C0"/>
                </a:solidFill>
              </a:rPr>
            </a:br>
            <a:r>
              <a:rPr lang="ru-RU" sz="3600" b="1" dirty="0" smtClean="0">
                <a:solidFill>
                  <a:srgbClr val="0070C0"/>
                </a:solidFill>
              </a:rPr>
              <a:t>-Активное участие в совместных спортивных</a:t>
            </a:r>
            <a:br>
              <a:rPr lang="ru-RU" sz="3600" b="1" dirty="0" smtClean="0">
                <a:solidFill>
                  <a:srgbClr val="0070C0"/>
                </a:solidFill>
              </a:rPr>
            </a:br>
            <a:r>
              <a:rPr lang="ru-RU" sz="3600" b="1" dirty="0" smtClean="0">
                <a:solidFill>
                  <a:srgbClr val="0070C0"/>
                </a:solidFill>
              </a:rPr>
              <a:t>мероприятиях с детьми в  детском саду,</a:t>
            </a:r>
            <a:br>
              <a:rPr lang="ru-RU" sz="3600" b="1" dirty="0" smtClean="0">
                <a:solidFill>
                  <a:srgbClr val="0070C0"/>
                </a:solidFill>
              </a:rPr>
            </a:br>
            <a:r>
              <a:rPr lang="ru-RU" sz="3600" b="1" dirty="0" smtClean="0">
                <a:solidFill>
                  <a:srgbClr val="0070C0"/>
                </a:solidFill>
              </a:rPr>
              <a:t>в проектной деятельности на тему «Здоровые дети в здоровой семье».</a:t>
            </a:r>
            <a:br>
              <a:rPr lang="ru-RU" sz="3600" b="1" dirty="0" smtClean="0">
                <a:solidFill>
                  <a:srgbClr val="0070C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/>
            </a:r>
            <a:br>
              <a:rPr lang="ru-RU" b="1" dirty="0" smtClean="0">
                <a:solidFill>
                  <a:srgbClr val="FF0000"/>
                </a:solidFill>
              </a:rPr>
            </a:br>
            <a:endParaRPr lang="ru-RU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img8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-118589" y="0"/>
            <a:ext cx="9262589" cy="6946942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042"/>
            <a:ext cx="8043890" cy="3786214"/>
          </a:xfrm>
          <a:solidFill>
            <a:schemeClr val="tx2">
              <a:lumMod val="20000"/>
              <a:lumOff val="80000"/>
            </a:schemeClr>
          </a:solidFill>
          <a:ln w="57150">
            <a:solidFill>
              <a:srgbClr val="FFC000"/>
            </a:solidFill>
          </a:ln>
        </p:spPr>
        <p:txBody>
          <a:bodyPr>
            <a:normAutofit fontScale="90000"/>
          </a:bodyPr>
          <a:lstStyle/>
          <a:p>
            <a:pPr algn="l"/>
            <a:r>
              <a:rPr lang="ru-RU" b="1" dirty="0" smtClean="0">
                <a:solidFill>
                  <a:srgbClr val="FF0000"/>
                </a:solidFill>
              </a:rPr>
              <a:t>  </a:t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>Участие родителей в проекте:</a:t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>  </a:t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/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sz="3600" b="1" dirty="0" smtClean="0">
                <a:solidFill>
                  <a:srgbClr val="0070C0"/>
                </a:solidFill>
              </a:rPr>
              <a:t/>
            </a:r>
            <a:br>
              <a:rPr lang="ru-RU" sz="3600" b="1" dirty="0" smtClean="0">
                <a:solidFill>
                  <a:srgbClr val="0070C0"/>
                </a:solidFill>
              </a:rPr>
            </a:br>
            <a:r>
              <a:rPr lang="ru-RU" sz="3600" b="1" dirty="0" smtClean="0">
                <a:solidFill>
                  <a:srgbClr val="0070C0"/>
                </a:solidFill>
              </a:rPr>
              <a:t/>
            </a:r>
            <a:br>
              <a:rPr lang="ru-RU" sz="3600" b="1" dirty="0" smtClean="0">
                <a:solidFill>
                  <a:srgbClr val="0070C0"/>
                </a:solidFill>
              </a:rPr>
            </a:br>
            <a:r>
              <a:rPr lang="ru-RU" sz="3600" b="1" dirty="0" smtClean="0">
                <a:solidFill>
                  <a:srgbClr val="0070C0"/>
                </a:solidFill>
              </a:rPr>
              <a:t/>
            </a:r>
            <a:br>
              <a:rPr lang="ru-RU" sz="3600" b="1" dirty="0" smtClean="0">
                <a:solidFill>
                  <a:srgbClr val="0070C0"/>
                </a:solidFill>
              </a:rPr>
            </a:br>
            <a:r>
              <a:rPr lang="ru-RU" sz="3600" b="1" dirty="0" smtClean="0">
                <a:solidFill>
                  <a:srgbClr val="0070C0"/>
                </a:solidFill>
              </a:rPr>
              <a:t>   </a:t>
            </a:r>
            <a:r>
              <a:rPr lang="ru-RU" sz="3600" b="1" dirty="0" smtClean="0">
                <a:solidFill>
                  <a:srgbClr val="FF0000"/>
                </a:solidFill>
              </a:rPr>
              <a:t> </a:t>
            </a:r>
            <a:r>
              <a:rPr lang="ru-RU" b="1" dirty="0" smtClean="0">
                <a:solidFill>
                  <a:srgbClr val="FF0000"/>
                </a:solidFill>
              </a:rPr>
              <a:t/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> 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5" name="Рисунок 4" descr="img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285852" y="2786058"/>
            <a:ext cx="4095746" cy="3143248"/>
          </a:xfrm>
          <a:prstGeom prst="rect">
            <a:avLst/>
          </a:prstGeom>
          <a:ln w="76200">
            <a:solidFill>
              <a:srgbClr val="FF0000"/>
            </a:solidFill>
          </a:ln>
        </p:spPr>
      </p:pic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1524000" y="1397000"/>
          <a:ext cx="6096000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/>
                <a:gridCol w="2032000"/>
                <a:gridCol w="2032000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1800" b="1" dirty="0" smtClean="0">
                          <a:solidFill>
                            <a:srgbClr val="FF0000"/>
                          </a:solidFill>
                        </a:rPr>
                        <a:t>2014 год </a:t>
                      </a:r>
                      <a:endParaRPr lang="ru-RU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1" dirty="0" smtClean="0">
                          <a:solidFill>
                            <a:srgbClr val="FF0000"/>
                          </a:solidFill>
                        </a:rPr>
                        <a:t>2015 год </a:t>
                      </a:r>
                      <a:endParaRPr lang="ru-RU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1" dirty="0" smtClean="0">
                          <a:solidFill>
                            <a:srgbClr val="FF0000"/>
                          </a:solidFill>
                        </a:rPr>
                        <a:t>2016 год</a:t>
                      </a:r>
                      <a:endParaRPr lang="ru-RU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800" b="1" dirty="0" smtClean="0">
                          <a:solidFill>
                            <a:srgbClr val="C00000"/>
                          </a:solidFill>
                        </a:rPr>
                        <a:t>8 семей-33%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1" dirty="0" smtClean="0">
                          <a:solidFill>
                            <a:srgbClr val="C00000"/>
                          </a:solidFill>
                        </a:rPr>
                        <a:t>12 семей-50%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1" dirty="0" smtClean="0">
                          <a:solidFill>
                            <a:srgbClr val="C00000"/>
                          </a:solidFill>
                        </a:rPr>
                        <a:t>20 семей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img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-112356"/>
            <a:ext cx="9144000" cy="6970356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21091583">
            <a:off x="714348" y="1357298"/>
            <a:ext cx="4857784" cy="4500594"/>
          </a:xfrm>
          <a:solidFill>
            <a:schemeClr val="accent5">
              <a:lumMod val="20000"/>
              <a:lumOff val="80000"/>
            </a:schemeClr>
          </a:solidFill>
          <a:ln w="76200">
            <a:solidFill>
              <a:schemeClr val="tx1"/>
            </a:solidFill>
          </a:ln>
        </p:spPr>
        <p:txBody>
          <a:bodyPr>
            <a:normAutofit fontScale="90000"/>
          </a:bodyPr>
          <a:lstStyle/>
          <a:p>
            <a:r>
              <a:rPr lang="ru-RU" sz="2800" b="1" i="1" dirty="0" smtClean="0">
                <a:solidFill>
                  <a:srgbClr val="FF0000"/>
                </a:solidFill>
              </a:rPr>
              <a:t>Нормативно –правовая база: </a:t>
            </a:r>
            <a:br>
              <a:rPr lang="ru-RU" sz="2800" b="1" i="1" dirty="0" smtClean="0">
                <a:solidFill>
                  <a:srgbClr val="FF0000"/>
                </a:solidFill>
              </a:rPr>
            </a:br>
            <a:r>
              <a:rPr lang="ru-RU" sz="2000" b="1" i="1" dirty="0" smtClean="0">
                <a:solidFill>
                  <a:srgbClr val="0070C0"/>
                </a:solidFill>
              </a:rPr>
              <a:t>1.  Конвенция о правах ребёнка.</a:t>
            </a:r>
            <a:br>
              <a:rPr lang="ru-RU" sz="2000" b="1" i="1" dirty="0" smtClean="0">
                <a:solidFill>
                  <a:srgbClr val="0070C0"/>
                </a:solidFill>
              </a:rPr>
            </a:br>
            <a:r>
              <a:rPr lang="ru-RU" sz="2000" b="1" i="1" dirty="0" smtClean="0">
                <a:solidFill>
                  <a:srgbClr val="0070C0"/>
                </a:solidFill>
              </a:rPr>
              <a:t> 2.Закон РФ «Об образовании в РФ».</a:t>
            </a:r>
            <a:br>
              <a:rPr lang="ru-RU" sz="2000" b="1" i="1" dirty="0" smtClean="0">
                <a:solidFill>
                  <a:srgbClr val="0070C0"/>
                </a:solidFill>
              </a:rPr>
            </a:br>
            <a:r>
              <a:rPr lang="ru-RU" sz="2000" b="1" i="1" dirty="0" smtClean="0">
                <a:solidFill>
                  <a:srgbClr val="0070C0"/>
                </a:solidFill>
              </a:rPr>
              <a:t>3.Приказ министерства образования и науки РФ « ФГОС ДО».</a:t>
            </a:r>
            <a:br>
              <a:rPr lang="ru-RU" sz="2000" b="1" i="1" dirty="0" smtClean="0">
                <a:solidFill>
                  <a:srgbClr val="0070C0"/>
                </a:solidFill>
              </a:rPr>
            </a:br>
            <a:r>
              <a:rPr lang="ru-RU" sz="2000" b="1" i="1" dirty="0" smtClean="0">
                <a:solidFill>
                  <a:srgbClr val="0070C0"/>
                </a:solidFill>
              </a:rPr>
              <a:t>4. </a:t>
            </a:r>
            <a:r>
              <a:rPr lang="ru-RU" sz="2000" b="1" i="1" dirty="0" err="1" smtClean="0">
                <a:solidFill>
                  <a:srgbClr val="0070C0"/>
                </a:solidFill>
              </a:rPr>
              <a:t>СанПин</a:t>
            </a:r>
            <a:r>
              <a:rPr lang="ru-RU" sz="2000" b="1" i="1" dirty="0" smtClean="0">
                <a:solidFill>
                  <a:srgbClr val="0070C0"/>
                </a:solidFill>
              </a:rPr>
              <a:t>. </a:t>
            </a:r>
            <a:br>
              <a:rPr lang="ru-RU" sz="2000" b="1" i="1" dirty="0" smtClean="0">
                <a:solidFill>
                  <a:srgbClr val="0070C0"/>
                </a:solidFill>
              </a:rPr>
            </a:br>
            <a:r>
              <a:rPr lang="ru-RU" sz="2000" b="1" i="1" dirty="0" smtClean="0">
                <a:solidFill>
                  <a:srgbClr val="0070C0"/>
                </a:solidFill>
              </a:rPr>
              <a:t>5. Программа «Физическая культура - дошкольникам»/ </a:t>
            </a:r>
            <a:r>
              <a:rPr lang="ru-RU" sz="1400" b="1" i="1" dirty="0" smtClean="0">
                <a:solidFill>
                  <a:srgbClr val="0070C0"/>
                </a:solidFill>
              </a:rPr>
              <a:t>Л.Д. Глазырина</a:t>
            </a:r>
            <a:r>
              <a:rPr lang="ru-RU" sz="2000" b="1" i="1" dirty="0" smtClean="0">
                <a:solidFill>
                  <a:srgbClr val="0070C0"/>
                </a:solidFill>
              </a:rPr>
              <a:t/>
            </a:r>
            <a:br>
              <a:rPr lang="ru-RU" sz="2000" b="1" i="1" dirty="0" smtClean="0">
                <a:solidFill>
                  <a:srgbClr val="0070C0"/>
                </a:solidFill>
              </a:rPr>
            </a:br>
            <a:r>
              <a:rPr lang="ru-RU" sz="2000" b="1" i="1" dirty="0" smtClean="0">
                <a:solidFill>
                  <a:srgbClr val="FF0000"/>
                </a:solidFill>
              </a:rPr>
              <a:t> Методическая литература: </a:t>
            </a:r>
            <a:r>
              <a:rPr lang="ru-RU" sz="2000" b="1" i="1" dirty="0" smtClean="0">
                <a:solidFill>
                  <a:srgbClr val="0070C0"/>
                </a:solidFill>
              </a:rPr>
              <a:t/>
            </a:r>
            <a:br>
              <a:rPr lang="ru-RU" sz="2000" b="1" i="1" dirty="0" smtClean="0">
                <a:solidFill>
                  <a:srgbClr val="0070C0"/>
                </a:solidFill>
              </a:rPr>
            </a:br>
            <a:r>
              <a:rPr lang="ru-RU" sz="2000" b="1" i="1" dirty="0" smtClean="0">
                <a:solidFill>
                  <a:srgbClr val="0070C0"/>
                </a:solidFill>
              </a:rPr>
              <a:t>6.  «Формирование здорового образа жизни ребёнка  дошкольника» Т. Г. </a:t>
            </a:r>
            <a:r>
              <a:rPr lang="ru-RU" sz="2000" b="1" i="1" dirty="0" err="1" smtClean="0">
                <a:solidFill>
                  <a:srgbClr val="0070C0"/>
                </a:solidFill>
              </a:rPr>
              <a:t>Карантова</a:t>
            </a:r>
            <a:r>
              <a:rPr lang="ru-RU" sz="2000" b="1" i="1" dirty="0" smtClean="0">
                <a:solidFill>
                  <a:srgbClr val="0070C0"/>
                </a:solidFill>
              </a:rPr>
              <a:t>.</a:t>
            </a:r>
            <a:br>
              <a:rPr lang="ru-RU" sz="2000" b="1" i="1" dirty="0" smtClean="0">
                <a:solidFill>
                  <a:srgbClr val="0070C0"/>
                </a:solidFill>
              </a:rPr>
            </a:br>
            <a:r>
              <a:rPr lang="ru-RU" sz="2000" b="1" i="1" dirty="0" smtClean="0">
                <a:solidFill>
                  <a:srgbClr val="0070C0"/>
                </a:solidFill>
              </a:rPr>
              <a:t>7. «Здоровье ребёнка в ваших руках»</a:t>
            </a:r>
            <a:br>
              <a:rPr lang="ru-RU" sz="2000" b="1" i="1" dirty="0" smtClean="0">
                <a:solidFill>
                  <a:srgbClr val="0070C0"/>
                </a:solidFill>
              </a:rPr>
            </a:br>
            <a:r>
              <a:rPr lang="ru-RU" sz="2000" b="1" i="1" dirty="0" smtClean="0">
                <a:solidFill>
                  <a:srgbClr val="0070C0"/>
                </a:solidFill>
              </a:rPr>
              <a:t>С.Н. Мартынова.</a:t>
            </a:r>
            <a:br>
              <a:rPr lang="ru-RU" sz="2000" b="1" i="1" dirty="0" smtClean="0">
                <a:solidFill>
                  <a:srgbClr val="0070C0"/>
                </a:solidFill>
              </a:rPr>
            </a:br>
            <a:r>
              <a:rPr lang="ru-RU" sz="2000" b="1" i="1" dirty="0" smtClean="0">
                <a:solidFill>
                  <a:srgbClr val="0070C0"/>
                </a:solidFill>
              </a:rPr>
              <a:t>8. «Воспитание здорового ребёнка»</a:t>
            </a:r>
            <a:br>
              <a:rPr lang="ru-RU" sz="2000" b="1" i="1" dirty="0" smtClean="0">
                <a:solidFill>
                  <a:srgbClr val="0070C0"/>
                </a:solidFill>
              </a:rPr>
            </a:br>
            <a:r>
              <a:rPr lang="ru-RU" sz="2000" b="1" i="1" dirty="0" smtClean="0">
                <a:solidFill>
                  <a:srgbClr val="0070C0"/>
                </a:solidFill>
              </a:rPr>
              <a:t>М.Д. </a:t>
            </a:r>
            <a:r>
              <a:rPr lang="ru-RU" sz="2000" b="1" i="1" dirty="0" err="1" smtClean="0">
                <a:solidFill>
                  <a:srgbClr val="0070C0"/>
                </a:solidFill>
              </a:rPr>
              <a:t>Маханёва</a:t>
            </a:r>
            <a:endParaRPr lang="ru-RU" sz="2800" b="1" i="1" dirty="0">
              <a:solidFill>
                <a:srgbClr val="FF0000"/>
              </a:solidFill>
            </a:endParaRPr>
          </a:p>
        </p:txBody>
      </p:sp>
      <p:pic>
        <p:nvPicPr>
          <p:cNvPr id="5" name="Рисунок 4" descr="воспитатель.jpe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500826" y="345062"/>
            <a:ext cx="2286016" cy="2250482"/>
          </a:xfrm>
          <a:prstGeom prst="rect">
            <a:avLst/>
          </a:prstGeom>
          <a:ln>
            <a:solidFill>
              <a:srgbClr val="FF000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0033-033-Itog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73566" y="298414"/>
            <a:ext cx="8484714" cy="636353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g3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-102655" y="30520"/>
            <a:ext cx="9246655" cy="682748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g15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-40918"/>
            <a:ext cx="9143999" cy="689891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img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-112355"/>
            <a:ext cx="9293806" cy="6970355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8662" y="1428736"/>
            <a:ext cx="4857784" cy="3929090"/>
          </a:xfrm>
          <a:solidFill>
            <a:schemeClr val="accent6">
              <a:lumMod val="40000"/>
              <a:lumOff val="60000"/>
            </a:schemeClr>
          </a:solidFill>
          <a:ln w="38100">
            <a:solidFill>
              <a:srgbClr val="FF0000"/>
            </a:solidFill>
          </a:ln>
        </p:spPr>
        <p:txBody>
          <a:bodyPr>
            <a:normAutofit fontScale="90000"/>
          </a:bodyPr>
          <a:lstStyle/>
          <a:p>
            <a:pPr algn="l"/>
            <a:r>
              <a:rPr lang="ru-RU" sz="4000" b="1" dirty="0" smtClean="0">
                <a:solidFill>
                  <a:srgbClr val="FF0000"/>
                </a:solidFill>
              </a:rPr>
              <a:t>Участники проекта:</a:t>
            </a:r>
            <a:br>
              <a:rPr lang="ru-RU" sz="4000" b="1" dirty="0" smtClean="0">
                <a:solidFill>
                  <a:srgbClr val="FF0000"/>
                </a:solidFill>
              </a:rPr>
            </a:br>
            <a:r>
              <a:rPr lang="ru-RU" sz="3200" b="1" dirty="0" smtClean="0">
                <a:solidFill>
                  <a:srgbClr val="0070C0"/>
                </a:solidFill>
              </a:rPr>
              <a:t>-воспитатели группы:</a:t>
            </a:r>
            <a:br>
              <a:rPr lang="ru-RU" sz="3200" b="1" dirty="0" smtClean="0">
                <a:solidFill>
                  <a:srgbClr val="0070C0"/>
                </a:solidFill>
              </a:rPr>
            </a:br>
            <a:r>
              <a:rPr lang="ru-RU" sz="3200" b="1" dirty="0" err="1" smtClean="0">
                <a:solidFill>
                  <a:srgbClr val="0070C0"/>
                </a:solidFill>
              </a:rPr>
              <a:t>Кожохина</a:t>
            </a:r>
            <a:r>
              <a:rPr lang="ru-RU" sz="3200" b="1" dirty="0" smtClean="0">
                <a:solidFill>
                  <a:srgbClr val="0070C0"/>
                </a:solidFill>
              </a:rPr>
              <a:t> С.В.,</a:t>
            </a:r>
            <a:br>
              <a:rPr lang="ru-RU" sz="3200" b="1" dirty="0" smtClean="0">
                <a:solidFill>
                  <a:srgbClr val="0070C0"/>
                </a:solidFill>
              </a:rPr>
            </a:br>
            <a:r>
              <a:rPr lang="ru-RU" sz="3200" b="1" dirty="0" smtClean="0">
                <a:solidFill>
                  <a:srgbClr val="0070C0"/>
                </a:solidFill>
              </a:rPr>
              <a:t>Мелихова И.В.</a:t>
            </a:r>
            <a:br>
              <a:rPr lang="ru-RU" sz="3200" b="1" dirty="0" smtClean="0">
                <a:solidFill>
                  <a:srgbClr val="0070C0"/>
                </a:solidFill>
              </a:rPr>
            </a:br>
            <a:r>
              <a:rPr lang="ru-RU" sz="3200" b="1" dirty="0" smtClean="0">
                <a:solidFill>
                  <a:srgbClr val="0070C0"/>
                </a:solidFill>
              </a:rPr>
              <a:t>-дети группы №8;</a:t>
            </a:r>
            <a:br>
              <a:rPr lang="ru-RU" sz="3200" b="1" dirty="0" smtClean="0">
                <a:solidFill>
                  <a:srgbClr val="0070C0"/>
                </a:solidFill>
              </a:rPr>
            </a:br>
            <a:r>
              <a:rPr lang="ru-RU" sz="3200" b="1" dirty="0" smtClean="0">
                <a:solidFill>
                  <a:srgbClr val="0070C0"/>
                </a:solidFill>
              </a:rPr>
              <a:t>-родители воспитанников;</a:t>
            </a:r>
            <a:br>
              <a:rPr lang="ru-RU" sz="3200" b="1" dirty="0" smtClean="0">
                <a:solidFill>
                  <a:srgbClr val="0070C0"/>
                </a:solidFill>
              </a:rPr>
            </a:br>
            <a:r>
              <a:rPr lang="ru-RU" sz="3200" b="1" dirty="0" smtClean="0">
                <a:solidFill>
                  <a:srgbClr val="0070C0"/>
                </a:solidFill>
              </a:rPr>
              <a:t>-медицинские работники;</a:t>
            </a:r>
            <a:br>
              <a:rPr lang="ru-RU" sz="3200" b="1" dirty="0" smtClean="0">
                <a:solidFill>
                  <a:srgbClr val="0070C0"/>
                </a:solidFill>
              </a:rPr>
            </a:br>
            <a:r>
              <a:rPr lang="ru-RU" sz="3200" b="1" dirty="0" smtClean="0">
                <a:solidFill>
                  <a:srgbClr val="0070C0"/>
                </a:solidFill>
              </a:rPr>
              <a:t>-инструктор ЛФК</a:t>
            </a:r>
            <a:endParaRPr lang="ru-RU" sz="4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img8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-94472"/>
            <a:ext cx="9269963" cy="6952472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20987194">
            <a:off x="724934" y="564226"/>
            <a:ext cx="6365302" cy="2534838"/>
          </a:xfrm>
          <a:solidFill>
            <a:schemeClr val="accent2">
              <a:lumMod val="20000"/>
              <a:lumOff val="80000"/>
            </a:schemeClr>
          </a:solidFill>
          <a:ln>
            <a:solidFill>
              <a:srgbClr val="FF0000"/>
            </a:solidFill>
          </a:ln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Вид проекта :</a:t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0070C0"/>
                </a:solidFill>
              </a:rPr>
              <a:t>информационно-</a:t>
            </a:r>
            <a:br>
              <a:rPr lang="ru-RU" b="1" dirty="0" smtClean="0">
                <a:solidFill>
                  <a:srgbClr val="0070C0"/>
                </a:solidFill>
              </a:rPr>
            </a:br>
            <a:r>
              <a:rPr lang="ru-RU" b="1" dirty="0" smtClean="0">
                <a:solidFill>
                  <a:srgbClr val="0070C0"/>
                </a:solidFill>
              </a:rPr>
              <a:t>оздоровительный;</a:t>
            </a:r>
            <a:br>
              <a:rPr lang="ru-RU" b="1" dirty="0" smtClean="0">
                <a:solidFill>
                  <a:srgbClr val="0070C0"/>
                </a:solidFill>
              </a:rPr>
            </a:br>
            <a:r>
              <a:rPr lang="ru-RU" b="1" dirty="0" smtClean="0">
                <a:solidFill>
                  <a:srgbClr val="0070C0"/>
                </a:solidFill>
              </a:rPr>
              <a:t>долгосрочный.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5" name="Рисунок 4" descr="smiling family_f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500166" y="3617574"/>
            <a:ext cx="4286280" cy="2828945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img8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-118558" y="-88918"/>
            <a:ext cx="9262558" cy="6946918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Рисунок 6" descr="0002-002-Voprosy-fizkulturno-ozdorovitelnoj-raboty.jpg"/>
          <p:cNvPicPr>
            <a:picLocks noChangeAspect="1"/>
          </p:cNvPicPr>
          <p:nvPr/>
        </p:nvPicPr>
        <p:blipFill>
          <a:blip r:embed="rId3" cstate="print">
            <a:lum/>
          </a:blip>
          <a:stretch>
            <a:fillRect/>
          </a:stretch>
        </p:blipFill>
        <p:spPr>
          <a:xfrm>
            <a:off x="285720" y="285727"/>
            <a:ext cx="8429684" cy="6215107"/>
          </a:xfrm>
          <a:prstGeom prst="rect">
            <a:avLst/>
          </a:prstGeom>
          <a:ln w="76200">
            <a:solidFill>
              <a:srgbClr val="FFC000"/>
            </a:solidFill>
          </a:ln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img8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0019-019-Zdorovyj-rebjonok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0034" y="357166"/>
            <a:ext cx="8072494" cy="6232966"/>
          </a:xfrm>
          <a:prstGeom prst="rect">
            <a:avLst/>
          </a:prstGeom>
          <a:ln w="57150">
            <a:solidFill>
              <a:srgbClr val="FF0000"/>
            </a:solidFill>
          </a:ln>
        </p:spPr>
      </p:pic>
      <p:pic>
        <p:nvPicPr>
          <p:cNvPr id="6" name="Рисунок 5" descr="IITrxJmA.jpe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358082" y="5586392"/>
            <a:ext cx="857256" cy="914265"/>
          </a:xfrm>
          <a:prstGeom prst="roundRect">
            <a:avLst/>
          </a:prstGeom>
          <a:ln>
            <a:solidFill>
              <a:srgbClr val="00206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img8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1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083056"/>
          </a:xfrm>
          <a:solidFill>
            <a:schemeClr val="accent6">
              <a:lumMod val="40000"/>
              <a:lumOff val="60000"/>
            </a:schemeClr>
          </a:solidFill>
          <a:ln w="76200">
            <a:solidFill>
              <a:srgbClr val="FF0000"/>
            </a:solidFill>
          </a:ln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Цель проекта:</a:t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sz="3200" b="1" dirty="0" smtClean="0">
                <a:solidFill>
                  <a:srgbClr val="0070C0"/>
                </a:solidFill>
              </a:rPr>
              <a:t>Повышение стремления родителей(законных представителей)</a:t>
            </a:r>
            <a:br>
              <a:rPr lang="ru-RU" sz="3200" b="1" dirty="0" smtClean="0">
                <a:solidFill>
                  <a:srgbClr val="0070C0"/>
                </a:solidFill>
              </a:rPr>
            </a:br>
            <a:r>
              <a:rPr lang="ru-RU" sz="3200" b="1" dirty="0" smtClean="0">
                <a:solidFill>
                  <a:srgbClr val="0070C0"/>
                </a:solidFill>
              </a:rPr>
              <a:t>использовать двигательную деятельность </a:t>
            </a:r>
            <a:br>
              <a:rPr lang="ru-RU" sz="3200" b="1" dirty="0" smtClean="0">
                <a:solidFill>
                  <a:srgbClr val="0070C0"/>
                </a:solidFill>
              </a:rPr>
            </a:br>
            <a:r>
              <a:rPr lang="ru-RU" sz="3200" b="1" dirty="0" smtClean="0">
                <a:solidFill>
                  <a:srgbClr val="0070C0"/>
                </a:solidFill>
              </a:rPr>
              <a:t>с детьми для формирования основ </a:t>
            </a:r>
            <a:br>
              <a:rPr lang="ru-RU" sz="3200" b="1" dirty="0" smtClean="0">
                <a:solidFill>
                  <a:srgbClr val="0070C0"/>
                </a:solidFill>
              </a:rPr>
            </a:br>
            <a:r>
              <a:rPr lang="ru-RU" sz="3200" b="1" dirty="0" smtClean="0">
                <a:solidFill>
                  <a:srgbClr val="FF0000"/>
                </a:solidFill>
              </a:rPr>
              <a:t>здорового образа жизни,</a:t>
            </a:r>
            <a:r>
              <a:rPr lang="ru-RU" sz="3200" b="1" dirty="0" smtClean="0">
                <a:solidFill>
                  <a:srgbClr val="0070C0"/>
                </a:solidFill>
              </a:rPr>
              <a:t> которую </a:t>
            </a:r>
            <a:br>
              <a:rPr lang="ru-RU" sz="3200" b="1" dirty="0" smtClean="0">
                <a:solidFill>
                  <a:srgbClr val="0070C0"/>
                </a:solidFill>
              </a:rPr>
            </a:br>
            <a:r>
              <a:rPr lang="ru-RU" sz="3200" b="1" dirty="0" smtClean="0">
                <a:solidFill>
                  <a:srgbClr val="0070C0"/>
                </a:solidFill>
              </a:rPr>
              <a:t>было решено осуществить в рамках проекта</a:t>
            </a:r>
            <a:br>
              <a:rPr lang="ru-RU" sz="3200" b="1" dirty="0" smtClean="0">
                <a:solidFill>
                  <a:srgbClr val="0070C0"/>
                </a:solidFill>
              </a:rPr>
            </a:br>
            <a:r>
              <a:rPr lang="ru-RU" sz="3200" b="1" dirty="0" smtClean="0">
                <a:solidFill>
                  <a:srgbClr val="00B050"/>
                </a:solidFill>
              </a:rPr>
              <a:t>«Здоровые дети в здоровой семье».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5" name="Рисунок 4" descr="409_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21279771">
            <a:off x="300548" y="4357845"/>
            <a:ext cx="3214680" cy="2238201"/>
          </a:xfrm>
          <a:prstGeom prst="round1Rect">
            <a:avLst/>
          </a:prstGeom>
          <a:ln w="76200">
            <a:solidFill>
              <a:srgbClr val="FFFF00"/>
            </a:solidFill>
          </a:ln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img8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-332872" y="-40918"/>
            <a:ext cx="9476872" cy="6898918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357166"/>
            <a:ext cx="8858280" cy="6072230"/>
          </a:xfrm>
          <a:solidFill>
            <a:schemeClr val="accent6">
              <a:lumMod val="40000"/>
              <a:lumOff val="60000"/>
            </a:schemeClr>
          </a:solidFill>
          <a:ln>
            <a:solidFill>
              <a:srgbClr val="FF0000"/>
            </a:solidFill>
          </a:ln>
        </p:spPr>
        <p:txBody>
          <a:bodyPr>
            <a:normAutofit fontScale="90000"/>
          </a:bodyPr>
          <a:lstStyle/>
          <a:p>
            <a:pPr algn="l"/>
            <a:r>
              <a:rPr lang="ru-RU" b="1" dirty="0" smtClean="0">
                <a:solidFill>
                  <a:srgbClr val="FF0000"/>
                </a:solidFill>
              </a:rPr>
              <a:t>                Задачи проекта:</a:t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sz="2400" b="1" dirty="0" smtClean="0">
                <a:solidFill>
                  <a:srgbClr val="0070C0"/>
                </a:solidFill>
              </a:rPr>
              <a:t>-Дать представления родителям о значимости  совместной</a:t>
            </a:r>
            <a:br>
              <a:rPr lang="ru-RU" sz="2400" b="1" dirty="0" smtClean="0">
                <a:solidFill>
                  <a:srgbClr val="0070C0"/>
                </a:solidFill>
              </a:rPr>
            </a:br>
            <a:r>
              <a:rPr lang="ru-RU" sz="2400" b="1" dirty="0" smtClean="0">
                <a:solidFill>
                  <a:srgbClr val="0070C0"/>
                </a:solidFill>
              </a:rPr>
              <a:t>двигательной деятельности с  детьми.</a:t>
            </a:r>
            <a:br>
              <a:rPr lang="ru-RU" sz="2400" b="1" dirty="0" smtClean="0">
                <a:solidFill>
                  <a:srgbClr val="0070C0"/>
                </a:solidFill>
              </a:rPr>
            </a:br>
            <a:r>
              <a:rPr lang="ru-RU" sz="2400" b="1" dirty="0" smtClean="0">
                <a:solidFill>
                  <a:srgbClr val="0070C0"/>
                </a:solidFill>
              </a:rPr>
              <a:t>-Просвещать родителей с целью повышения педагогической</a:t>
            </a:r>
            <a:br>
              <a:rPr lang="ru-RU" sz="2400" b="1" dirty="0" smtClean="0">
                <a:solidFill>
                  <a:srgbClr val="0070C0"/>
                </a:solidFill>
              </a:rPr>
            </a:br>
            <a:r>
              <a:rPr lang="ru-RU" sz="2400" b="1" dirty="0" smtClean="0">
                <a:solidFill>
                  <a:srgbClr val="0070C0"/>
                </a:solidFill>
              </a:rPr>
              <a:t>культуры  .</a:t>
            </a:r>
            <a:br>
              <a:rPr lang="ru-RU" sz="2400" b="1" dirty="0" smtClean="0">
                <a:solidFill>
                  <a:srgbClr val="0070C0"/>
                </a:solidFill>
              </a:rPr>
            </a:br>
            <a:r>
              <a:rPr lang="ru-RU" sz="2400" b="1" dirty="0" smtClean="0">
                <a:solidFill>
                  <a:srgbClr val="0070C0"/>
                </a:solidFill>
              </a:rPr>
              <a:t>-Способствовать созданию активной позиции родителей в </a:t>
            </a:r>
            <a:br>
              <a:rPr lang="ru-RU" sz="2400" b="1" dirty="0" smtClean="0">
                <a:solidFill>
                  <a:srgbClr val="0070C0"/>
                </a:solidFill>
              </a:rPr>
            </a:br>
            <a:r>
              <a:rPr lang="ru-RU" sz="2400" b="1" dirty="0" smtClean="0">
                <a:solidFill>
                  <a:srgbClr val="0070C0"/>
                </a:solidFill>
              </a:rPr>
              <a:t>совместной  двигательной деятельности с детьми.</a:t>
            </a:r>
            <a:br>
              <a:rPr lang="ru-RU" sz="2400" b="1" dirty="0" smtClean="0">
                <a:solidFill>
                  <a:srgbClr val="0070C0"/>
                </a:solidFill>
              </a:rPr>
            </a:br>
            <a:r>
              <a:rPr lang="ru-RU" sz="2400" b="1" dirty="0" smtClean="0">
                <a:solidFill>
                  <a:srgbClr val="0070C0"/>
                </a:solidFill>
              </a:rPr>
              <a:t>-Заинтересовать родителей укреплять здоровый образ жизни в семье.</a:t>
            </a:r>
            <a:br>
              <a:rPr lang="ru-RU" sz="2400" b="1" dirty="0" smtClean="0">
                <a:solidFill>
                  <a:srgbClr val="0070C0"/>
                </a:solidFill>
              </a:rPr>
            </a:br>
            <a:r>
              <a:rPr lang="ru-RU" sz="2400" b="1" dirty="0" smtClean="0">
                <a:solidFill>
                  <a:srgbClr val="0070C0"/>
                </a:solidFill>
              </a:rPr>
              <a:t>-Помочь родителям организовать с детьми группы оздоровительную  работу, направленную на формирование у них  мотивации   здоровья ,поведенческих навыков здорового образа  жизни.</a:t>
            </a:r>
            <a:br>
              <a:rPr lang="ru-RU" sz="2400" b="1" dirty="0" smtClean="0">
                <a:solidFill>
                  <a:srgbClr val="0070C0"/>
                </a:solidFill>
              </a:rPr>
            </a:br>
            <a:r>
              <a:rPr lang="ru-RU" sz="2400" b="1" dirty="0" smtClean="0">
                <a:solidFill>
                  <a:srgbClr val="0070C0"/>
                </a:solidFill>
              </a:rPr>
              <a:t>- Формировать активную позицию родителей в оздоровление детей, повышать их степень участия в педагогическом процессе.</a:t>
            </a:r>
            <a:br>
              <a:rPr lang="ru-RU" sz="2400" b="1" dirty="0" smtClean="0">
                <a:solidFill>
                  <a:srgbClr val="0070C0"/>
                </a:solidFill>
              </a:rPr>
            </a:br>
            <a:r>
              <a:rPr lang="ru-RU" sz="2400" b="1" dirty="0" smtClean="0">
                <a:solidFill>
                  <a:srgbClr val="0070C0"/>
                </a:solidFill>
              </a:rPr>
              <a:t>-Гармонизировать детско-родительские отношения .</a:t>
            </a:r>
            <a:br>
              <a:rPr lang="ru-RU" sz="2400" b="1" dirty="0" smtClean="0">
                <a:solidFill>
                  <a:srgbClr val="0070C0"/>
                </a:solidFill>
              </a:rPr>
            </a:br>
            <a:r>
              <a:rPr lang="ru-RU" sz="2400" b="1" dirty="0" smtClean="0">
                <a:solidFill>
                  <a:srgbClr val="0070C0"/>
                </a:solidFill>
              </a:rPr>
              <a:t/>
            </a:r>
            <a:br>
              <a:rPr lang="ru-RU" sz="2400" b="1" dirty="0" smtClean="0">
                <a:solidFill>
                  <a:srgbClr val="0070C0"/>
                </a:solidFill>
              </a:rPr>
            </a:br>
            <a:r>
              <a:rPr lang="ru-RU" sz="2400" b="1" dirty="0" smtClean="0">
                <a:solidFill>
                  <a:srgbClr val="0070C0"/>
                </a:solidFill>
              </a:rPr>
              <a:t/>
            </a:r>
            <a:br>
              <a:rPr lang="ru-RU" sz="2400" b="1" dirty="0" smtClean="0">
                <a:solidFill>
                  <a:srgbClr val="0070C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/>
            </a:r>
            <a:br>
              <a:rPr lang="ru-RU" b="1" dirty="0" smtClean="0">
                <a:solidFill>
                  <a:srgbClr val="FF0000"/>
                </a:solidFill>
              </a:rPr>
            </a:b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5" name="Рисунок 4" descr="i.jpe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643702" y="4572008"/>
            <a:ext cx="2114550" cy="1809750"/>
          </a:xfrm>
          <a:prstGeom prst="rect">
            <a:avLst/>
          </a:prstGeom>
          <a:ln w="57150">
            <a:solidFill>
              <a:srgbClr val="0070C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img8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69006"/>
          </a:xfrm>
          <a:solidFill>
            <a:schemeClr val="bg2"/>
          </a:solidFill>
        </p:spPr>
        <p:txBody>
          <a:bodyPr/>
          <a:lstStyle/>
          <a:p>
            <a:pPr algn="l"/>
            <a:r>
              <a:rPr lang="ru-RU" b="1" dirty="0" smtClean="0">
                <a:solidFill>
                  <a:srgbClr val="FF0000"/>
                </a:solidFill>
              </a:rPr>
              <a:t>                   Этапы проекта:</a:t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sz="1800" b="1" dirty="0" smtClean="0">
                <a:solidFill>
                  <a:srgbClr val="0070C0"/>
                </a:solidFill>
              </a:rPr>
              <a:t>1 </a:t>
            </a:r>
            <a:r>
              <a:rPr lang="ru-RU" sz="1800" b="1" dirty="0" err="1" smtClean="0">
                <a:solidFill>
                  <a:srgbClr val="0070C0"/>
                </a:solidFill>
              </a:rPr>
              <a:t>этап-подготовительный</a:t>
            </a:r>
            <a:r>
              <a:rPr lang="ru-RU" sz="1800" b="1" dirty="0" smtClean="0">
                <a:solidFill>
                  <a:srgbClr val="0070C0"/>
                </a:solidFill>
              </a:rPr>
              <a:t> (сентябрь-октябрь 2014):</a:t>
            </a:r>
            <a:br>
              <a:rPr lang="ru-RU" sz="1800" b="1" dirty="0" smtClean="0">
                <a:solidFill>
                  <a:srgbClr val="0070C0"/>
                </a:solidFill>
              </a:rPr>
            </a:br>
            <a:r>
              <a:rPr lang="ru-RU" sz="1800" b="1" dirty="0" smtClean="0"/>
              <a:t>-</a:t>
            </a:r>
            <a:r>
              <a:rPr lang="ru-RU" sz="1600" b="1" dirty="0" smtClean="0"/>
              <a:t>проведение и анализ мониторинга физического развития и заболеваемости детей;</a:t>
            </a:r>
            <a:br>
              <a:rPr lang="ru-RU" sz="1600" b="1" dirty="0" smtClean="0"/>
            </a:br>
            <a:r>
              <a:rPr lang="ru-RU" sz="1600" b="1" dirty="0" smtClean="0"/>
              <a:t>-анкетирование родителей воспитанников;</a:t>
            </a:r>
            <a:br>
              <a:rPr lang="ru-RU" sz="1600" b="1" dirty="0" smtClean="0"/>
            </a:br>
            <a:r>
              <a:rPr lang="ru-RU" sz="1600" b="1" dirty="0" smtClean="0"/>
              <a:t>-изучение методической литературы;</a:t>
            </a:r>
            <a:br>
              <a:rPr lang="ru-RU" sz="1600" b="1" dirty="0" smtClean="0"/>
            </a:br>
            <a:r>
              <a:rPr lang="ru-RU" sz="1600" b="1" dirty="0" smtClean="0"/>
              <a:t>-подбор материала для рекомендаций родителей по теме «Здоровый образ жизни».</a:t>
            </a:r>
            <a:br>
              <a:rPr lang="ru-RU" sz="1600" b="1" dirty="0" smtClean="0"/>
            </a:br>
            <a:r>
              <a:rPr lang="ru-RU" sz="1600" b="1" dirty="0" smtClean="0">
                <a:solidFill>
                  <a:srgbClr val="0070C0"/>
                </a:solidFill>
              </a:rPr>
              <a:t>2 </a:t>
            </a:r>
            <a:r>
              <a:rPr lang="ru-RU" sz="1600" b="1" dirty="0" err="1" smtClean="0">
                <a:solidFill>
                  <a:srgbClr val="0070C0"/>
                </a:solidFill>
              </a:rPr>
              <a:t>этап-основной</a:t>
            </a:r>
            <a:r>
              <a:rPr lang="ru-RU" sz="1600" b="1" dirty="0" smtClean="0">
                <a:solidFill>
                  <a:srgbClr val="0070C0"/>
                </a:solidFill>
              </a:rPr>
              <a:t> (ноябрь 2014- март2016)</a:t>
            </a:r>
            <a:br>
              <a:rPr lang="ru-RU" sz="1600" b="1" dirty="0" smtClean="0">
                <a:solidFill>
                  <a:srgbClr val="0070C0"/>
                </a:solidFill>
              </a:rPr>
            </a:br>
            <a:r>
              <a:rPr lang="ru-RU" sz="1600" b="1" dirty="0" smtClean="0"/>
              <a:t>-оздоровление дошкольников в МАДОУ;</a:t>
            </a:r>
            <a:br>
              <a:rPr lang="ru-RU" sz="1600" b="1" dirty="0" smtClean="0"/>
            </a:br>
            <a:r>
              <a:rPr lang="ru-RU" sz="1600" b="1" dirty="0" smtClean="0"/>
              <a:t>-оздоровление дошкольников в семье  в домашних условиях через проведения активных</a:t>
            </a:r>
            <a:br>
              <a:rPr lang="ru-RU" sz="1600" b="1" dirty="0" smtClean="0"/>
            </a:br>
            <a:r>
              <a:rPr lang="ru-RU" sz="1600" b="1" dirty="0" smtClean="0"/>
              <a:t>выходных с пользой для здоровья;</a:t>
            </a:r>
            <a:br>
              <a:rPr lang="ru-RU" sz="1600" b="1" dirty="0" smtClean="0"/>
            </a:br>
            <a:r>
              <a:rPr lang="ru-RU" sz="1600" b="1" dirty="0" smtClean="0"/>
              <a:t>-активное участие в совместных спортивных мероприятиях родителей с детьми, в рамках</a:t>
            </a:r>
            <a:br>
              <a:rPr lang="ru-RU" sz="1600" b="1" dirty="0" smtClean="0"/>
            </a:br>
            <a:r>
              <a:rPr lang="ru-RU" sz="1600" b="1" dirty="0" smtClean="0"/>
              <a:t>проекта «Здоровые дети в здоровой семье».</a:t>
            </a:r>
            <a:br>
              <a:rPr lang="ru-RU" sz="1600" b="1" dirty="0" smtClean="0"/>
            </a:br>
            <a:r>
              <a:rPr lang="ru-RU" sz="1600" b="1" dirty="0" smtClean="0">
                <a:solidFill>
                  <a:srgbClr val="0070C0"/>
                </a:solidFill>
              </a:rPr>
              <a:t>3 </a:t>
            </a:r>
            <a:r>
              <a:rPr lang="ru-RU" sz="1600" b="1" dirty="0" err="1" smtClean="0">
                <a:solidFill>
                  <a:srgbClr val="0070C0"/>
                </a:solidFill>
              </a:rPr>
              <a:t>этап-заключительный</a:t>
            </a:r>
            <a:r>
              <a:rPr lang="ru-RU" sz="1600" b="1" dirty="0" smtClean="0">
                <a:solidFill>
                  <a:srgbClr val="0070C0"/>
                </a:solidFill>
              </a:rPr>
              <a:t> (апрель-май 2016):</a:t>
            </a:r>
            <a:br>
              <a:rPr lang="ru-RU" sz="1600" b="1" dirty="0" smtClean="0">
                <a:solidFill>
                  <a:srgbClr val="0070C0"/>
                </a:solidFill>
              </a:rPr>
            </a:br>
            <a:r>
              <a:rPr lang="ru-RU" sz="1600" b="1" dirty="0" smtClean="0"/>
              <a:t>-проведение мониторинга физического развития и заболеваемости детей;</a:t>
            </a:r>
            <a:br>
              <a:rPr lang="ru-RU" sz="1600" b="1" dirty="0" smtClean="0"/>
            </a:br>
            <a:r>
              <a:rPr lang="ru-RU" sz="1600" b="1" dirty="0" smtClean="0"/>
              <a:t>-оценка уровня оздоровления детей;</a:t>
            </a:r>
            <a:br>
              <a:rPr lang="ru-RU" sz="1600" b="1" dirty="0" smtClean="0"/>
            </a:br>
            <a:r>
              <a:rPr lang="ru-RU" sz="1600" b="1" dirty="0" smtClean="0"/>
              <a:t>-оценка уровня вовлечения родителей в укреплении здорового образа жизни в семье и</a:t>
            </a:r>
            <a:br>
              <a:rPr lang="ru-RU" sz="1600" b="1" dirty="0" smtClean="0"/>
            </a:br>
            <a:r>
              <a:rPr lang="ru-RU" sz="1600" b="1" dirty="0" smtClean="0"/>
              <a:t>в оздоровлении детей;</a:t>
            </a:r>
            <a:br>
              <a:rPr lang="ru-RU" sz="1600" b="1" dirty="0" smtClean="0"/>
            </a:br>
            <a:r>
              <a:rPr lang="ru-RU" sz="1600" b="1" dirty="0" smtClean="0"/>
              <a:t>-определение перспектив работы.</a:t>
            </a:r>
            <a:br>
              <a:rPr lang="ru-RU" sz="1600" b="1" dirty="0" smtClean="0"/>
            </a:br>
            <a:r>
              <a:rPr lang="ru-RU" sz="1600" b="1" dirty="0" smtClean="0"/>
              <a:t/>
            </a:r>
            <a:br>
              <a:rPr lang="ru-RU" sz="1600" b="1" dirty="0" smtClean="0"/>
            </a:br>
            <a:r>
              <a:rPr lang="ru-RU" sz="1800" b="1" dirty="0" smtClean="0">
                <a:solidFill>
                  <a:srgbClr val="0070C0"/>
                </a:solidFill>
              </a:rPr>
              <a:t/>
            </a:r>
            <a:br>
              <a:rPr lang="ru-RU" sz="1800" b="1" dirty="0" smtClean="0">
                <a:solidFill>
                  <a:srgbClr val="0070C0"/>
                </a:solidFill>
              </a:rPr>
            </a:br>
            <a:r>
              <a:rPr lang="ru-RU" sz="1800" b="1" dirty="0" smtClean="0">
                <a:solidFill>
                  <a:srgbClr val="0070C0"/>
                </a:solidFill>
              </a:rPr>
              <a:t> 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6" name="Рисунок 5" descr="0007-007-Zdorovye-deti-v-zdorovoj-sem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357686" y="4929198"/>
            <a:ext cx="1857388" cy="1857365"/>
          </a:xfrm>
          <a:prstGeom prst="roundRect">
            <a:avLst/>
          </a:prstGeom>
          <a:ln w="57150">
            <a:solidFill>
              <a:srgbClr val="FFC00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img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-1"/>
            <a:ext cx="9144000" cy="6858001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857232"/>
            <a:ext cx="8115328" cy="5715040"/>
          </a:xfrm>
          <a:solidFill>
            <a:schemeClr val="accent2">
              <a:lumMod val="40000"/>
              <a:lumOff val="60000"/>
            </a:schemeClr>
          </a:solidFill>
          <a:ln w="76200">
            <a:solidFill>
              <a:srgbClr val="FFFF00"/>
            </a:solidFill>
          </a:ln>
        </p:spPr>
        <p:txBody>
          <a:bodyPr>
            <a:normAutofit fontScale="90000"/>
          </a:bodyPr>
          <a:lstStyle/>
          <a:p>
            <a:pPr algn="l"/>
            <a:r>
              <a:rPr lang="ru-RU" sz="4000" b="1" dirty="0" smtClean="0">
                <a:solidFill>
                  <a:srgbClr val="FF0000"/>
                </a:solidFill>
              </a:rPr>
              <a:t>    Взаимодействие детского сада и </a:t>
            </a:r>
            <a:br>
              <a:rPr lang="ru-RU" sz="4000" b="1" dirty="0" smtClean="0">
                <a:solidFill>
                  <a:srgbClr val="FF0000"/>
                </a:solidFill>
              </a:rPr>
            </a:br>
            <a:r>
              <a:rPr lang="ru-RU" sz="4000" b="1" dirty="0" smtClean="0">
                <a:solidFill>
                  <a:srgbClr val="FF0000"/>
                </a:solidFill>
              </a:rPr>
              <a:t>                           семьи:</a:t>
            </a:r>
            <a:br>
              <a:rPr lang="ru-RU" sz="4000" b="1" dirty="0" smtClean="0">
                <a:solidFill>
                  <a:srgbClr val="FF0000"/>
                </a:solidFill>
              </a:rPr>
            </a:br>
            <a:r>
              <a:rPr lang="ru-RU" sz="3200" b="1" dirty="0" smtClean="0">
                <a:solidFill>
                  <a:srgbClr val="0070C0"/>
                </a:solidFill>
              </a:rPr>
              <a:t>-Анкетирование родителей, беседы, консультации на тему «ЗОЖ»;</a:t>
            </a:r>
            <a:br>
              <a:rPr lang="ru-RU" sz="3200" b="1" dirty="0" smtClean="0">
                <a:solidFill>
                  <a:srgbClr val="0070C0"/>
                </a:solidFill>
              </a:rPr>
            </a:br>
            <a:r>
              <a:rPr lang="ru-RU" sz="3200" b="1" dirty="0" smtClean="0">
                <a:solidFill>
                  <a:srgbClr val="0070C0"/>
                </a:solidFill>
              </a:rPr>
              <a:t>-наглядная агитация: буклеты, памятки, стенды , папки-передвижки;</a:t>
            </a:r>
            <a:br>
              <a:rPr lang="ru-RU" sz="3200" b="1" dirty="0" smtClean="0">
                <a:solidFill>
                  <a:srgbClr val="0070C0"/>
                </a:solidFill>
              </a:rPr>
            </a:br>
            <a:r>
              <a:rPr lang="ru-RU" sz="3200" b="1" dirty="0" smtClean="0">
                <a:solidFill>
                  <a:srgbClr val="0070C0"/>
                </a:solidFill>
              </a:rPr>
              <a:t>-встречи со специалистами;</a:t>
            </a:r>
            <a:br>
              <a:rPr lang="ru-RU" sz="3200" b="1" dirty="0" smtClean="0">
                <a:solidFill>
                  <a:srgbClr val="0070C0"/>
                </a:solidFill>
              </a:rPr>
            </a:br>
            <a:r>
              <a:rPr lang="ru-RU" sz="3200" b="1" dirty="0" smtClean="0">
                <a:solidFill>
                  <a:srgbClr val="0070C0"/>
                </a:solidFill>
              </a:rPr>
              <a:t>-просмотр открытых мероприятий в ОО «Физическое развитие»;</a:t>
            </a:r>
            <a:br>
              <a:rPr lang="ru-RU" sz="3200" b="1" dirty="0" smtClean="0">
                <a:solidFill>
                  <a:srgbClr val="0070C0"/>
                </a:solidFill>
              </a:rPr>
            </a:br>
            <a:r>
              <a:rPr lang="ru-RU" sz="3200" b="1" dirty="0" smtClean="0">
                <a:solidFill>
                  <a:srgbClr val="0070C0"/>
                </a:solidFill>
              </a:rPr>
              <a:t>-совместные спортивные мероприятия с родителями;</a:t>
            </a:r>
            <a:br>
              <a:rPr lang="ru-RU" sz="3200" b="1" dirty="0" smtClean="0">
                <a:solidFill>
                  <a:srgbClr val="0070C0"/>
                </a:solidFill>
              </a:rPr>
            </a:br>
            <a:r>
              <a:rPr lang="ru-RU" sz="3200" b="1" dirty="0" smtClean="0">
                <a:solidFill>
                  <a:srgbClr val="0070C0"/>
                </a:solidFill>
              </a:rPr>
              <a:t>-просмотр презентации «Физкультурно-оздоровительная работа в группе» </a:t>
            </a:r>
            <a:r>
              <a:rPr lang="ru-RU" sz="2800" b="1" dirty="0" smtClean="0">
                <a:solidFill>
                  <a:srgbClr val="FF0000"/>
                </a:solidFill>
              </a:rPr>
              <a:t>на родительском собрании.</a:t>
            </a:r>
            <a:r>
              <a:rPr lang="ru-RU" sz="3200" b="1" dirty="0" smtClean="0">
                <a:solidFill>
                  <a:srgbClr val="0070C0"/>
                </a:solidFill>
              </a:rPr>
              <a:t/>
            </a:r>
            <a:br>
              <a:rPr lang="ru-RU" sz="3200" b="1" dirty="0" smtClean="0">
                <a:solidFill>
                  <a:srgbClr val="0070C0"/>
                </a:solidFill>
              </a:rPr>
            </a:br>
            <a:r>
              <a:rPr lang="ru-RU" sz="3200" b="1" dirty="0" smtClean="0">
                <a:solidFill>
                  <a:srgbClr val="0070C0"/>
                </a:solidFill>
              </a:rPr>
              <a:t/>
            </a:r>
            <a:br>
              <a:rPr lang="ru-RU" sz="3200" b="1" dirty="0" smtClean="0">
                <a:solidFill>
                  <a:srgbClr val="0070C0"/>
                </a:solidFill>
              </a:rPr>
            </a:br>
            <a:endParaRPr lang="ru-RU" sz="4000" b="1" dirty="0">
              <a:solidFill>
                <a:srgbClr val="FF0000"/>
              </a:solidFill>
            </a:endParaRPr>
          </a:p>
        </p:txBody>
      </p:sp>
      <p:pic>
        <p:nvPicPr>
          <p:cNvPr id="5" name="Рисунок 4" descr="воспитатель.jpe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497866">
            <a:off x="7072330" y="4495018"/>
            <a:ext cx="1481135" cy="1458112"/>
          </a:xfrm>
          <a:prstGeom prst="snip2SameRect">
            <a:avLst/>
          </a:prstGeom>
          <a:ln>
            <a:solidFill>
              <a:srgbClr val="FF000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290</TotalTime>
  <Words>50</Words>
  <Application>Microsoft Office PowerPoint</Application>
  <PresentationFormat>Экран (4:3)</PresentationFormat>
  <Paragraphs>16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Проект на тему:</vt:lpstr>
      <vt:lpstr>Участники проекта: -воспитатели группы: Кожохина С.В., Мелихова И.В. -дети группы №8; -родители воспитанников; -медицинские работники; -инструктор ЛФК</vt:lpstr>
      <vt:lpstr>Вид проекта : информационно- оздоровительный; долгосрочный.</vt:lpstr>
      <vt:lpstr>Слайд 4</vt:lpstr>
      <vt:lpstr>Слайд 5</vt:lpstr>
      <vt:lpstr>Цель проекта: Повышение стремления родителей(законных представителей) использовать двигательную деятельность  с детьми для формирования основ  здорового образа жизни, которую  было решено осуществить в рамках проекта «Здоровые дети в здоровой семье».</vt:lpstr>
      <vt:lpstr>                Задачи проекта: -Дать представления родителям о значимости  совместной двигательной деятельности с  детьми. -Просвещать родителей с целью повышения педагогической культуры  . -Способствовать созданию активной позиции родителей в  совместной  двигательной деятельности с детьми. -Заинтересовать родителей укреплять здоровый образ жизни в семье. -Помочь родителям организовать с детьми группы оздоровительную  работу, направленную на формирование у них  мотивации   здоровья ,поведенческих навыков здорового образа  жизни. - Формировать активную позицию родителей в оздоровление детей, повышать их степень участия в педагогическом процессе. -Гармонизировать детско-родительские отношения .    </vt:lpstr>
      <vt:lpstr>                   Этапы проекта: 1 этап-подготовительный (сентябрь-октябрь 2014): -проведение и анализ мониторинга физического развития и заболеваемости детей; -анкетирование родителей воспитанников; -изучение методической литературы; -подбор материала для рекомендаций родителей по теме «Здоровый образ жизни». 2 этап-основной (ноябрь 2014- март2016) -оздоровление дошкольников в МАДОУ; -оздоровление дошкольников в семье  в домашних условиях через проведения активных выходных с пользой для здоровья; -активное участие в совместных спортивных мероприятиях родителей с детьми, в рамках проекта «Здоровые дети в здоровой семье». 3 этап-заключительный (апрель-май 2016): -проведение мониторинга физического развития и заболеваемости детей; -оценка уровня оздоровления детей; -оценка уровня вовлечения родителей в укреплении здорового образа жизни в семье и в оздоровлении детей; -определение перспектив работы.    </vt:lpstr>
      <vt:lpstr>    Взаимодействие детского сада и                             семьи: -Анкетирование родителей, беседы, консультации на тему «ЗОЖ»; -наглядная агитация: буклеты, памятки, стенды , папки-передвижки; -встречи со специалистами; -просмотр открытых мероприятий в ОО «Физическое развитие»; -совместные спортивные мероприятия с родителями; -просмотр презентации «Физкультурно-оздоровительная работа в группе» на родительском собрании.  </vt:lpstr>
      <vt:lpstr>Слайд 10</vt:lpstr>
      <vt:lpstr>   Предполагаемые результаты: -Повышение активности родителей в  формирование ЗОЖ  в семьях. -Изменение отношений родителей к  оздоровлению детей  в домашних условиях. - Снижение заболеваемости детей. -Активное участие в совместных спортивных мероприятиях с детьми в  детском саду, в проектной деятельности на тему «Здоровые дети в здоровой семье».  </vt:lpstr>
      <vt:lpstr>   Участие родителей в проекте:              </vt:lpstr>
      <vt:lpstr>Нормативно –правовая база:  1.  Конвенция о правах ребёнка.  2.Закон РФ «Об образовании в РФ». 3.Приказ министерства образования и науки РФ « ФГОС ДО». 4. СанПин.  5. Программа «Физическая культура - дошкольникам»/ Л.Д. Глазырина  Методическая литература:  6.  «Формирование здорового образа жизни ребёнка  дошкольника» Т. Г. Карантова. 7. «Здоровье ребёнка в ваших руках» С.Н. Мартынова. 8. «Воспитание здорового ребёнка» М.Д. Маханёва</vt:lpstr>
      <vt:lpstr>Слайд 14</vt:lpstr>
      <vt:lpstr>Слайд 15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на тему:</dc:title>
  <dc:creator>1</dc:creator>
  <cp:lastModifiedBy>BOOK</cp:lastModifiedBy>
  <cp:revision>34</cp:revision>
  <dcterms:created xsi:type="dcterms:W3CDTF">2015-11-22T10:35:50Z</dcterms:created>
  <dcterms:modified xsi:type="dcterms:W3CDTF">2017-01-12T06:13:02Z</dcterms:modified>
</cp:coreProperties>
</file>