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57" r:id="rId2"/>
    <p:sldId id="258" r:id="rId3"/>
    <p:sldId id="260" r:id="rId4"/>
    <p:sldId id="299" r:id="rId5"/>
    <p:sldId id="297" r:id="rId6"/>
    <p:sldId id="308" r:id="rId7"/>
    <p:sldId id="263" r:id="rId8"/>
    <p:sldId id="310" r:id="rId9"/>
    <p:sldId id="298" r:id="rId10"/>
    <p:sldId id="309" r:id="rId11"/>
    <p:sldId id="312" r:id="rId12"/>
    <p:sldId id="316" r:id="rId13"/>
    <p:sldId id="317" r:id="rId14"/>
    <p:sldId id="318" r:id="rId15"/>
    <p:sldId id="319" r:id="rId16"/>
    <p:sldId id="320" r:id="rId17"/>
    <p:sldId id="313" r:id="rId18"/>
    <p:sldId id="314" r:id="rId19"/>
    <p:sldId id="315" r:id="rId20"/>
    <p:sldId id="311" r:id="rId21"/>
    <p:sldId id="321" r:id="rId22"/>
    <p:sldId id="322" r:id="rId23"/>
    <p:sldId id="323" r:id="rId24"/>
    <p:sldId id="324" r:id="rId25"/>
    <p:sldId id="325" r:id="rId26"/>
    <p:sldId id="302" r:id="rId27"/>
    <p:sldId id="305" r:id="rId28"/>
    <p:sldId id="326" r:id="rId29"/>
    <p:sldId id="307" r:id="rId30"/>
    <p:sldId id="285" r:id="rId31"/>
    <p:sldId id="303" r:id="rId32"/>
    <p:sldId id="291" r:id="rId33"/>
    <p:sldId id="290" r:id="rId34"/>
    <p:sldId id="269" r:id="rId35"/>
    <p:sldId id="270" r:id="rId36"/>
    <p:sldId id="292" r:id="rId37"/>
    <p:sldId id="289" r:id="rId38"/>
    <p:sldId id="267" r:id="rId39"/>
    <p:sldId id="271" r:id="rId40"/>
    <p:sldId id="268" r:id="rId41"/>
    <p:sldId id="294" r:id="rId42"/>
    <p:sldId id="293" r:id="rId43"/>
    <p:sldId id="282" r:id="rId4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893397-7F49-4EFC-AB31-86526D5668E7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D36BA2-EBBC-4570-A29A-E05943A26A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465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7411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7088836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71A7A-36EB-4B51-BD83-0803EDFDC87D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6A184-AFF3-4DEB-A430-D2CEB73E00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71A7A-36EB-4B51-BD83-0803EDFDC87D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6A184-AFF3-4DEB-A430-D2CEB73E00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71A7A-36EB-4B51-BD83-0803EDFDC87D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6A184-AFF3-4DEB-A430-D2CEB73E00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71A7A-36EB-4B51-BD83-0803EDFDC87D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6A184-AFF3-4DEB-A430-D2CEB73E00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71A7A-36EB-4B51-BD83-0803EDFDC87D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6A184-AFF3-4DEB-A430-D2CEB73E00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71A7A-36EB-4B51-BD83-0803EDFDC87D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6A184-AFF3-4DEB-A430-D2CEB73E00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71A7A-36EB-4B51-BD83-0803EDFDC87D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6A184-AFF3-4DEB-A430-D2CEB73E00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71A7A-36EB-4B51-BD83-0803EDFDC87D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6A184-AFF3-4DEB-A430-D2CEB73E00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71A7A-36EB-4B51-BD83-0803EDFDC87D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6A184-AFF3-4DEB-A430-D2CEB73E00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71A7A-36EB-4B51-BD83-0803EDFDC87D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6A184-AFF3-4DEB-A430-D2CEB73E00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71A7A-36EB-4B51-BD83-0803EDFDC87D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6A184-AFF3-4DEB-A430-D2CEB73E00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71A7A-36EB-4B51-BD83-0803EDFDC87D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C6A184-AFF3-4DEB-A430-D2CEB73E00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allpaps.msk.ru/animals/1280-1024/00000647.jp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breton.brezhoneg.free.fr/images/animal.jpg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resimvar.com/data/media/53/hayvan_resimleri__64_.jpg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podrobnosti24.ru/images/_proishestvia_1004_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hyperlink" Target="http://kp.ru/upimg/photo/102599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hyperlink" Target="http://www.onlineprojector.ru/uploads/images/1/photo_event_210_600.jpg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mult-pict.narod.ru/belfon/mult-pict.narod.ru192.jpg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www.edu.cap.ru/home/5805/kartinocki/pocemycki/cz2294.png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gi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gif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s.nashaucheba.ru/tw_files2/urls_3/1553/d-1552462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7oom.ru/powerpoint/fon-dlya-prezentacii-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4642"/>
          </a:xfrm>
        </p:spPr>
        <p:txBody>
          <a:bodyPr>
            <a:noAutofit/>
          </a:bodyPr>
          <a:lstStyle/>
          <a:p>
            <a:endParaRPr lang="ru-RU" sz="4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43808" y="5445224"/>
            <a:ext cx="266429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храбрый</a:t>
            </a:r>
            <a:endParaRPr lang="ru-RU" sz="4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23928" y="3861048"/>
            <a:ext cx="237626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песенки</a:t>
            </a:r>
            <a:endParaRPr lang="ru-RU" sz="4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635896" y="2348880"/>
            <a:ext cx="244827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полосатый</a:t>
            </a:r>
            <a:endParaRPr lang="ru-RU" sz="36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44008" y="692696"/>
            <a:ext cx="302433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защищается</a:t>
            </a:r>
            <a:endParaRPr lang="ru-RU" sz="4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228184" y="5445224"/>
            <a:ext cx="252028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мохнатая</a:t>
            </a:r>
            <a:endParaRPr lang="ru-RU" sz="44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4077072"/>
            <a:ext cx="237626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питается</a:t>
            </a:r>
            <a:endParaRPr lang="ru-RU" sz="40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23528" y="2420888"/>
            <a:ext cx="266429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смелый</a:t>
            </a:r>
            <a:endParaRPr lang="ru-RU" sz="5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331640" y="764704"/>
            <a:ext cx="259228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листик</a:t>
            </a:r>
            <a:endParaRPr lang="ru-RU" sz="48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660232" y="3645024"/>
            <a:ext cx="248376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гусеница</a:t>
            </a:r>
            <a:endParaRPr lang="ru-RU" sz="44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516216" y="2348880"/>
            <a:ext cx="237626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смотрит</a:t>
            </a:r>
            <a:endParaRPr lang="ru-RU" sz="48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Сильная,  резвая, быстроногая</a:t>
            </a:r>
            <a:endParaRPr lang="ru-RU" dirty="0"/>
          </a:p>
        </p:txBody>
      </p:sp>
      <p:pic>
        <p:nvPicPr>
          <p:cNvPr id="18434" name="Picture 2" descr="Картинка 18 из 21387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66" y="1285860"/>
            <a:ext cx="6250825" cy="500066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ithappensat.com/image/55f13fd81b4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87624" y="620688"/>
            <a:ext cx="684076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/>
              <a:t>                      </a:t>
            </a:r>
            <a:r>
              <a:rPr lang="ru-RU" sz="4400" b="1" i="1" dirty="0" smtClean="0">
                <a:solidFill>
                  <a:srgbClr val="FFFF00"/>
                </a:solidFill>
              </a:rPr>
              <a:t>Тема:</a:t>
            </a:r>
            <a:r>
              <a:rPr lang="ru-RU" sz="4400" i="1" dirty="0" smtClean="0"/>
              <a:t/>
            </a:r>
            <a:br>
              <a:rPr lang="ru-RU" sz="4400" i="1" dirty="0" smtClean="0"/>
            </a:br>
            <a:endParaRPr lang="ru-RU" sz="4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1556793"/>
            <a:ext cx="691276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</a:rPr>
              <a:t>Описание внешности.</a:t>
            </a: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ru-RU" sz="4400" b="1" dirty="0" smtClean="0">
                <a:solidFill>
                  <a:srgbClr val="7030A0"/>
                </a:solidFill>
              </a:rPr>
              <a:t>Повторение </a:t>
            </a:r>
            <a:r>
              <a:rPr lang="ru-RU" sz="4400" b="1" dirty="0" err="1" smtClean="0">
                <a:solidFill>
                  <a:srgbClr val="7030A0"/>
                </a:solidFill>
              </a:rPr>
              <a:t>слогоударных</a:t>
            </a:r>
            <a:r>
              <a:rPr lang="ru-RU" sz="4400" b="1" dirty="0" smtClean="0">
                <a:solidFill>
                  <a:srgbClr val="7030A0"/>
                </a:solidFill>
              </a:rPr>
              <a:t> схем.</a:t>
            </a:r>
            <a:r>
              <a:rPr lang="ru-RU" sz="4400" b="1" i="1" dirty="0" smtClean="0">
                <a:solidFill>
                  <a:srgbClr val="7030A0"/>
                </a:solidFill>
              </a:rPr>
              <a:t> </a:t>
            </a:r>
            <a:r>
              <a:rPr lang="ru-RU" sz="4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Слова – </a:t>
            </a:r>
            <a:r>
              <a:rPr lang="ru-RU" sz="4400" b="1" i="1" dirty="0" smtClean="0"/>
              <a:t>предметы.</a:t>
            </a:r>
          </a:p>
          <a:p>
            <a:r>
              <a:rPr lang="ru-RU" sz="4400" b="1" i="1" dirty="0" smtClean="0"/>
              <a:t>Слова – признаки.</a:t>
            </a:r>
            <a:endParaRPr lang="ru-RU" sz="4400" b="1" i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http://mabi.vspu.ru/files/2015/01/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6178698"/>
          </a:xfrm>
        </p:spPr>
        <p:txBody>
          <a:bodyPr/>
          <a:lstStyle/>
          <a:p>
            <a:pPr algn="l"/>
            <a:r>
              <a:rPr lang="ru-RU" sz="5400" b="1" dirty="0" smtClean="0">
                <a:solidFill>
                  <a:srgbClr val="FFC000"/>
                </a:solidFill>
              </a:rPr>
              <a:t>      </a:t>
            </a:r>
            <a:r>
              <a:rPr lang="ru-RU" sz="6000" b="1" dirty="0" smtClean="0">
                <a:solidFill>
                  <a:schemeClr val="accent2"/>
                </a:solidFill>
              </a:rPr>
              <a:t>Цели: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1.Научться описывать внешность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2.Деление слов на слоги, ударение.</a:t>
            </a:r>
            <a:br>
              <a:rPr lang="ru-RU" b="1" dirty="0" smtClean="0"/>
            </a:br>
            <a:r>
              <a:rPr lang="ru-RU" b="1" dirty="0" smtClean="0"/>
              <a:t>3.Выделять слова-предметы, слова-признаки.</a:t>
            </a:r>
            <a:r>
              <a:rPr lang="ru-RU" sz="4800" b="1" i="1" dirty="0"/>
              <a:t/>
            </a:r>
            <a:br>
              <a:rPr lang="ru-RU" sz="4800" b="1" i="1" dirty="0"/>
            </a:br>
            <a:endParaRPr lang="ru-RU" sz="4800" b="1" i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7oom.ru/powerpoint/fon-dlya-prezentacii-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4642"/>
          </a:xfrm>
        </p:spPr>
        <p:txBody>
          <a:bodyPr>
            <a:noAutofit/>
          </a:bodyPr>
          <a:lstStyle/>
          <a:p>
            <a:endParaRPr lang="ru-RU" sz="4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43808" y="5445224"/>
            <a:ext cx="266429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храбрый</a:t>
            </a:r>
            <a:endParaRPr lang="ru-RU" sz="4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23928" y="3861048"/>
            <a:ext cx="237626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песенки</a:t>
            </a:r>
            <a:endParaRPr lang="ru-RU" sz="4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635896" y="2348880"/>
            <a:ext cx="244827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полосатый</a:t>
            </a:r>
            <a:endParaRPr lang="ru-RU" sz="36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44008" y="692696"/>
            <a:ext cx="302433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защищается</a:t>
            </a:r>
            <a:endParaRPr lang="ru-RU" sz="4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228184" y="5445224"/>
            <a:ext cx="252028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мохнатая</a:t>
            </a:r>
            <a:endParaRPr lang="ru-RU" sz="44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4077072"/>
            <a:ext cx="237626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питается</a:t>
            </a:r>
            <a:endParaRPr lang="ru-RU" sz="40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23528" y="2420888"/>
            <a:ext cx="266429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смелый</a:t>
            </a:r>
            <a:endParaRPr lang="ru-RU" sz="5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331640" y="764704"/>
            <a:ext cx="259228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листик</a:t>
            </a:r>
            <a:endParaRPr lang="ru-RU" sz="48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660232" y="3645024"/>
            <a:ext cx="248376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гусеница</a:t>
            </a:r>
            <a:endParaRPr lang="ru-RU" sz="44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516216" y="2348880"/>
            <a:ext cx="237626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смотрит</a:t>
            </a:r>
            <a:endParaRPr lang="ru-RU" sz="4800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7oom.ru/powerpoint/fon-dlya-prezentacii-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4642"/>
          </a:xfrm>
        </p:spPr>
        <p:txBody>
          <a:bodyPr>
            <a:noAutofit/>
          </a:bodyPr>
          <a:lstStyle/>
          <a:p>
            <a:endParaRPr lang="ru-RU" sz="4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84168" y="5229200"/>
            <a:ext cx="266429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храбрый</a:t>
            </a:r>
            <a:endParaRPr lang="ru-RU" sz="4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4869160"/>
            <a:ext cx="237626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песенки</a:t>
            </a:r>
            <a:endParaRPr lang="ru-RU" sz="4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084168" y="2852936"/>
            <a:ext cx="244827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полосатый</a:t>
            </a:r>
            <a:endParaRPr lang="ru-RU" sz="36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084168" y="4005064"/>
            <a:ext cx="252028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мохнатая</a:t>
            </a:r>
            <a:endParaRPr lang="ru-RU" sz="4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012160" y="1772816"/>
            <a:ext cx="266429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смелый</a:t>
            </a:r>
            <a:endParaRPr lang="ru-RU" sz="5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95536" y="2204864"/>
            <a:ext cx="259228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листик</a:t>
            </a:r>
            <a:endParaRPr lang="ru-RU" sz="48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67544" y="3429000"/>
            <a:ext cx="248376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гусеница</a:t>
            </a:r>
            <a:endParaRPr lang="ru-RU" sz="4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23528" y="548680"/>
            <a:ext cx="3816424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Слова-предметы</a:t>
            </a:r>
            <a:endParaRPr lang="ru-RU" sz="36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076056" y="620688"/>
            <a:ext cx="3888432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Слова-признаки</a:t>
            </a:r>
            <a:endParaRPr lang="ru-RU" sz="40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k-zv.com/data/56ac4cc3289d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39552" y="332656"/>
            <a:ext cx="86044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4800" b="1" dirty="0" smtClean="0"/>
              <a:t>                  </a:t>
            </a:r>
            <a:endParaRPr lang="ru-RU" sz="4800" b="1" i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7200" b="1" dirty="0" smtClean="0"/>
              <a:t> кто?</a:t>
            </a:r>
          </a:p>
          <a:p>
            <a:pPr>
              <a:buNone/>
            </a:pPr>
            <a:r>
              <a:rPr lang="ru-RU" sz="7200" b="1" dirty="0" smtClean="0"/>
              <a:t> что?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000" b="1" dirty="0" smtClean="0"/>
              <a:t>какая?</a:t>
            </a:r>
          </a:p>
          <a:p>
            <a:pPr>
              <a:buNone/>
            </a:pPr>
            <a:r>
              <a:rPr lang="ru-RU" sz="6000" b="1" dirty="0" smtClean="0"/>
              <a:t>какой?</a:t>
            </a:r>
          </a:p>
          <a:p>
            <a:pPr>
              <a:buNone/>
            </a:pPr>
            <a:r>
              <a:rPr lang="ru-RU" sz="6000" b="1" dirty="0" smtClean="0"/>
              <a:t>какое?</a:t>
            </a:r>
          </a:p>
          <a:p>
            <a:pPr>
              <a:buNone/>
            </a:pPr>
            <a:r>
              <a:rPr lang="ru-RU" sz="6000" b="1" dirty="0" smtClean="0"/>
              <a:t>какие?</a:t>
            </a:r>
            <a:endParaRPr lang="ru-RU" sz="6000" b="1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82752" cy="11430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ru-RU" sz="3600" b="1" dirty="0" smtClean="0"/>
              <a:t>Слова-предметы</a:t>
            </a:r>
            <a:endParaRPr lang="ru-RU" sz="36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644008" y="404664"/>
            <a:ext cx="3888432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Слова-признаки</a:t>
            </a:r>
            <a:endParaRPr lang="ru-RU" sz="4000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50004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Розовая,   толстая,   ленивая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9458" name="Picture 2" descr="Картинка 13 из 15981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1428736"/>
            <a:ext cx="6665903" cy="471490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Кудрявая, короткохвостая</a:t>
            </a:r>
            <a:endParaRPr lang="ru-RU" dirty="0"/>
          </a:p>
        </p:txBody>
      </p:sp>
      <p:pic>
        <p:nvPicPr>
          <p:cNvPr id="20482" name="Picture 2" descr="Картинка 9 из 15865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28" y="1643050"/>
            <a:ext cx="6298359" cy="471490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Пушистая,  ласковая,  игривая</a:t>
            </a:r>
            <a:endParaRPr lang="ru-RU" dirty="0"/>
          </a:p>
        </p:txBody>
      </p:sp>
      <p:pic>
        <p:nvPicPr>
          <p:cNvPr id="21506" name="Picture 2" descr="Картинка 48 из 38872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1643050"/>
            <a:ext cx="6152598" cy="464347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1979613" y="539750"/>
            <a:ext cx="6248400" cy="581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r">
              <a:spcBef>
                <a:spcPts val="2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i="1" u="sng">
                <a:solidFill>
                  <a:srgbClr val="FF3300"/>
                </a:solidFill>
              </a:rPr>
              <a:t>Читаем хором вслух:</a:t>
            </a:r>
          </a:p>
        </p:txBody>
      </p:sp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685800" y="990600"/>
            <a:ext cx="7467600" cy="6029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27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 i="1">
                <a:solidFill>
                  <a:srgbClr val="0000FF"/>
                </a:solidFill>
                <a:latin typeface="Comic Sans MS" pitchFamily="66" charset="0"/>
              </a:rPr>
              <a:t>Мы – умные!</a:t>
            </a:r>
          </a:p>
          <a:p>
            <a:pPr>
              <a:spcBef>
                <a:spcPts val="27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 i="1">
                <a:solidFill>
                  <a:srgbClr val="0000FF"/>
                </a:solidFill>
                <a:latin typeface="Comic Sans MS" pitchFamily="66" charset="0"/>
              </a:rPr>
              <a:t>Мы – дружные!</a:t>
            </a:r>
          </a:p>
          <a:p>
            <a:pPr>
              <a:spcBef>
                <a:spcPts val="27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 i="1">
                <a:solidFill>
                  <a:srgbClr val="0000FF"/>
                </a:solidFill>
                <a:latin typeface="Comic Sans MS" pitchFamily="66" charset="0"/>
              </a:rPr>
              <a:t>Мы – внимательные!</a:t>
            </a:r>
          </a:p>
          <a:p>
            <a:pPr>
              <a:spcBef>
                <a:spcPts val="27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 i="1">
                <a:solidFill>
                  <a:srgbClr val="0000FF"/>
                </a:solidFill>
                <a:latin typeface="Comic Sans MS" pitchFamily="66" charset="0"/>
              </a:rPr>
              <a:t>Мы – старательные!</a:t>
            </a:r>
          </a:p>
          <a:p>
            <a:pPr>
              <a:spcBef>
                <a:spcPts val="27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 i="1">
                <a:solidFill>
                  <a:srgbClr val="0000FF"/>
                </a:solidFill>
                <a:latin typeface="Comic Sans MS" pitchFamily="66" charset="0"/>
              </a:rPr>
              <a:t>Мы отлично учимся!</a:t>
            </a:r>
          </a:p>
          <a:p>
            <a:pPr>
              <a:spcBef>
                <a:spcPts val="27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 i="1">
                <a:solidFill>
                  <a:srgbClr val="0000FF"/>
                </a:solidFill>
                <a:latin typeface="Comic Sans MS" pitchFamily="66" charset="0"/>
              </a:rPr>
              <a:t>Всё у нас получится!</a:t>
            </a:r>
          </a:p>
          <a:p>
            <a:pPr>
              <a:spcBef>
                <a:spcPts val="27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3600" b="1" i="1">
              <a:solidFill>
                <a:srgbClr val="0000FF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 additive="repl">
                                        <p:cTn id="7" dur="500"/>
                                        <p:tgtEl>
                                          <p:spTgt spid="6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" dur="500" fill="hold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8" dur="500" fill="hold"/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4" dur="500" fill="hold"/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5" dur="500" fill="hold"/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0" dur="500" fill="hold"/>
                                        <p:tgtEl>
                                          <p:spTgt spid="6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1" dur="500" fill="hold"/>
                                        <p:tgtEl>
                                          <p:spTgt spid="6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6" dur="500" fill="hold"/>
                                        <p:tgtEl>
                                          <p:spTgt spid="6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7" dur="500" fill="hold"/>
                                        <p:tgtEl>
                                          <p:spTgt spid="6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2" dur="500" fill="hold"/>
                                        <p:tgtEl>
                                          <p:spTgt spid="61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3" dur="500" fill="hold"/>
                                        <p:tgtEl>
                                          <p:spTgt spid="61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7oom.ru/powerpoint/fon-dlya-prezentacii-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4642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latin typeface="Consolas" pitchFamily="49" charset="0"/>
                <a:cs typeface="Consolas" pitchFamily="49" charset="0"/>
              </a:rPr>
              <a:t>Урок 12</a:t>
            </a:r>
            <a:br>
              <a:rPr lang="ru-RU" sz="4800" b="1" i="1" dirty="0" smtClean="0">
                <a:latin typeface="Consolas" pitchFamily="49" charset="0"/>
                <a:cs typeface="Consolas" pitchFamily="49" charset="0"/>
              </a:rPr>
            </a:br>
            <a:r>
              <a:rPr lang="ru-RU" sz="4800" b="1" i="1" dirty="0" smtClean="0">
                <a:latin typeface="Consolas" pitchFamily="49" charset="0"/>
                <a:cs typeface="Consolas" pitchFamily="49" charset="0"/>
              </a:rPr>
              <a:t>Упражнение 1</a:t>
            </a:r>
            <a:endParaRPr lang="ru-RU" sz="4800" b="1" i="1" dirty="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7oom.ru/powerpoint/fon-dlya-prezentacii-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4642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latin typeface="Consolas" pitchFamily="49" charset="0"/>
                <a:cs typeface="Consolas" pitchFamily="49" charset="0"/>
              </a:rPr>
              <a:t>Урок 12</a:t>
            </a:r>
            <a:br>
              <a:rPr lang="ru-RU" sz="4800" b="1" i="1" dirty="0" smtClean="0">
                <a:latin typeface="Consolas" pitchFamily="49" charset="0"/>
                <a:cs typeface="Consolas" pitchFamily="49" charset="0"/>
              </a:rPr>
            </a:br>
            <a:r>
              <a:rPr lang="ru-RU" sz="4800" b="1" i="1" dirty="0" smtClean="0">
                <a:latin typeface="Consolas" pitchFamily="49" charset="0"/>
                <a:cs typeface="Consolas" pitchFamily="49" charset="0"/>
              </a:rPr>
              <a:t>Упражнение 2</a:t>
            </a:r>
            <a:endParaRPr lang="ru-RU" sz="4800" b="1" i="1" dirty="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7oom.ru/powerpoint/fon-dlya-prezentacii-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4642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latin typeface="Consolas" pitchFamily="49" charset="0"/>
                <a:cs typeface="Consolas" pitchFamily="49" charset="0"/>
              </a:rPr>
              <a:t>Урок 12</a:t>
            </a:r>
            <a:br>
              <a:rPr lang="ru-RU" sz="4800" b="1" i="1" dirty="0" smtClean="0">
                <a:latin typeface="Consolas" pitchFamily="49" charset="0"/>
                <a:cs typeface="Consolas" pitchFamily="49" charset="0"/>
              </a:rPr>
            </a:br>
            <a:r>
              <a:rPr lang="ru-RU" sz="4800" b="1" i="1" dirty="0" smtClean="0">
                <a:latin typeface="Consolas" pitchFamily="49" charset="0"/>
                <a:cs typeface="Consolas" pitchFamily="49" charset="0"/>
              </a:rPr>
              <a:t>Обрати внимание!</a:t>
            </a:r>
            <a:endParaRPr lang="ru-RU" sz="4800" b="1" i="1" dirty="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4043362" cy="1143000"/>
          </a:xfrm>
        </p:spPr>
        <p:txBody>
          <a:bodyPr/>
          <a:lstStyle/>
          <a:p>
            <a:pPr algn="ctr"/>
            <a:r>
              <a:rPr lang="ru-RU" dirty="0" smtClean="0"/>
              <a:t>Красивый, как</a:t>
            </a:r>
            <a:endParaRPr lang="ru-RU" dirty="0"/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4429124" y="285728"/>
            <a:ext cx="4043362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принц.</a:t>
            </a: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9698" name="Picture 2" descr="Картинка 2 из 195144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575" y="-1371600"/>
            <a:ext cx="2190750" cy="2857500"/>
          </a:xfrm>
          <a:prstGeom prst="rect">
            <a:avLst/>
          </a:prstGeom>
          <a:noFill/>
        </p:spPr>
      </p:pic>
      <p:pic>
        <p:nvPicPr>
          <p:cNvPr id="29700" name="Picture 4" descr="Картинка 2 из 195144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575" y="-1371600"/>
            <a:ext cx="2190750" cy="2857500"/>
          </a:xfrm>
          <a:prstGeom prst="rect">
            <a:avLst/>
          </a:prstGeom>
          <a:noFill/>
        </p:spPr>
      </p:pic>
      <p:pic>
        <p:nvPicPr>
          <p:cNvPr id="29702" name="Picture 6" descr="Картинка 2 из 195144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84" y="2736184"/>
            <a:ext cx="3926032" cy="4121816"/>
          </a:xfrm>
          <a:prstGeom prst="rect">
            <a:avLst/>
          </a:prstGeom>
          <a:noFill/>
        </p:spPr>
      </p:pic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357158" y="2357430"/>
            <a:ext cx="1357322" cy="1428760"/>
          </a:xfrm>
          <a:prstGeom prst="rect">
            <a:avLst/>
          </a:prstGeom>
          <a:solidFill>
            <a:srgbClr val="4F81BD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1714480" y="2357430"/>
            <a:ext cx="1357322" cy="1428760"/>
          </a:xfrm>
          <a:prstGeom prst="rect">
            <a:avLst/>
          </a:prstGeom>
          <a:solidFill>
            <a:srgbClr val="7FD13B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3E6B19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3071802" y="2357430"/>
            <a:ext cx="1357322" cy="1428760"/>
          </a:xfrm>
          <a:prstGeom prst="rect">
            <a:avLst/>
          </a:prstGeom>
          <a:solidFill>
            <a:schemeClr val="accent2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9A004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4429124" y="2357430"/>
            <a:ext cx="1357322" cy="1428760"/>
          </a:xfrm>
          <a:prstGeom prst="rect">
            <a:avLst/>
          </a:prstGeom>
          <a:solidFill>
            <a:srgbClr val="4F81BD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5786446" y="2357430"/>
            <a:ext cx="1357322" cy="1428760"/>
          </a:xfrm>
          <a:prstGeom prst="rect">
            <a:avLst/>
          </a:prstGeom>
          <a:solidFill>
            <a:srgbClr val="4F81BD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Блок-схема: ручное управление 17"/>
          <p:cNvSpPr/>
          <p:nvPr/>
        </p:nvSpPr>
        <p:spPr>
          <a:xfrm rot="10800000">
            <a:off x="2071670" y="1285860"/>
            <a:ext cx="785818" cy="571504"/>
          </a:xfrm>
          <a:prstGeom prst="flowChartManualOperati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2285984" y="1857364"/>
            <a:ext cx="357190" cy="35719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ручное управление 19"/>
          <p:cNvSpPr/>
          <p:nvPr/>
        </p:nvSpPr>
        <p:spPr>
          <a:xfrm rot="10800000">
            <a:off x="4786314" y="1285860"/>
            <a:ext cx="785818" cy="571504"/>
          </a:xfrm>
          <a:prstGeom prst="flowChartManualOperati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5000628" y="1857364"/>
            <a:ext cx="357190" cy="35719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9703" grpId="0" animBg="1"/>
      <p:bldP spid="29704" grpId="0" animBg="1"/>
      <p:bldP spid="2970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1143000"/>
          </a:xfrm>
        </p:spPr>
        <p:txBody>
          <a:bodyPr/>
          <a:lstStyle/>
          <a:p>
            <a:r>
              <a:rPr lang="ru-RU" dirty="0" smtClean="0"/>
              <a:t>Худенькая, как</a:t>
            </a:r>
            <a:endParaRPr lang="ru-RU" dirty="0"/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4572000" y="285728"/>
            <a:ext cx="41148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травинка.</a:t>
            </a: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285720" y="2214554"/>
            <a:ext cx="1000132" cy="1071570"/>
          </a:xfrm>
          <a:prstGeom prst="rect">
            <a:avLst/>
          </a:prstGeom>
          <a:solidFill>
            <a:srgbClr val="4F81BD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1285852" y="2214554"/>
            <a:ext cx="1071570" cy="1071570"/>
          </a:xfrm>
          <a:prstGeom prst="rect">
            <a:avLst/>
          </a:prstGeom>
          <a:solidFill>
            <a:srgbClr val="4F81BD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2357422" y="2214554"/>
            <a:ext cx="1071570" cy="1071570"/>
          </a:xfrm>
          <a:prstGeom prst="rect">
            <a:avLst/>
          </a:prstGeom>
          <a:solidFill>
            <a:schemeClr val="accent2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9A004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428992" y="2214554"/>
            <a:ext cx="1071570" cy="1071570"/>
          </a:xfrm>
          <a:prstGeom prst="rect">
            <a:avLst/>
          </a:prstGeom>
          <a:solidFill>
            <a:srgbClr val="7FD13B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3E6B19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4500562" y="2214554"/>
            <a:ext cx="1000132" cy="1071570"/>
          </a:xfrm>
          <a:prstGeom prst="rect">
            <a:avLst/>
          </a:prstGeom>
          <a:solidFill>
            <a:schemeClr val="accent2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9A004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5500694" y="2214554"/>
            <a:ext cx="1000132" cy="1071570"/>
          </a:xfrm>
          <a:prstGeom prst="rect">
            <a:avLst/>
          </a:prstGeom>
          <a:solidFill>
            <a:srgbClr val="4F81BD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6500826" y="2214554"/>
            <a:ext cx="1000132" cy="1071570"/>
          </a:xfrm>
          <a:prstGeom prst="rect">
            <a:avLst/>
          </a:prstGeom>
          <a:solidFill>
            <a:srgbClr val="4F81BD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7572396" y="2214554"/>
            <a:ext cx="1071570" cy="1071570"/>
          </a:xfrm>
          <a:prstGeom prst="rect">
            <a:avLst/>
          </a:prstGeom>
          <a:solidFill>
            <a:schemeClr val="accent2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9A004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24" name="Picture 4" descr="http://mult-pict.narod.ru/belfon/mult-pict.narod.ru192_small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50" y="3500438"/>
            <a:ext cx="1977410" cy="3033357"/>
          </a:xfrm>
          <a:prstGeom prst="rect">
            <a:avLst/>
          </a:prstGeom>
          <a:noFill/>
        </p:spPr>
      </p:pic>
      <p:sp>
        <p:nvSpPr>
          <p:cNvPr id="16" name="Блок-схема: ручное управление 15"/>
          <p:cNvSpPr/>
          <p:nvPr/>
        </p:nvSpPr>
        <p:spPr>
          <a:xfrm rot="10800000">
            <a:off x="1428728" y="1214422"/>
            <a:ext cx="785818" cy="571504"/>
          </a:xfrm>
          <a:prstGeom prst="flowChartManualOperati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1643042" y="1785926"/>
            <a:ext cx="357190" cy="35719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ручное управление 17"/>
          <p:cNvSpPr/>
          <p:nvPr/>
        </p:nvSpPr>
        <p:spPr>
          <a:xfrm rot="10800000">
            <a:off x="3571868" y="1214422"/>
            <a:ext cx="785818" cy="571504"/>
          </a:xfrm>
          <a:prstGeom prst="flowChartManualOperati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3786182" y="1785926"/>
            <a:ext cx="357190" cy="35719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ручное управление 19"/>
          <p:cNvSpPr/>
          <p:nvPr/>
        </p:nvSpPr>
        <p:spPr>
          <a:xfrm rot="10800000">
            <a:off x="5643570" y="1214422"/>
            <a:ext cx="785818" cy="571504"/>
          </a:xfrm>
          <a:prstGeom prst="flowChartManualOperati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5857884" y="1785926"/>
            <a:ext cx="357190" cy="35719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14414" y="285728"/>
            <a:ext cx="3829048" cy="1143000"/>
          </a:xfrm>
        </p:spPr>
        <p:txBody>
          <a:bodyPr/>
          <a:lstStyle/>
          <a:p>
            <a:r>
              <a:rPr lang="ru-RU" dirty="0" smtClean="0"/>
              <a:t>Высокий, как </a:t>
            </a:r>
            <a:endParaRPr lang="ru-RU" dirty="0"/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5072066" y="285728"/>
            <a:ext cx="3829048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жираф.</a:t>
            </a: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1746" name="Picture 2" descr="Картинка 2 из 15897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330" y="1714488"/>
            <a:ext cx="1888365" cy="4786346"/>
          </a:xfrm>
          <a:prstGeom prst="rect">
            <a:avLst/>
          </a:prstGeom>
          <a:noFill/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214282" y="2571744"/>
            <a:ext cx="1357322" cy="1428760"/>
          </a:xfrm>
          <a:prstGeom prst="rect">
            <a:avLst/>
          </a:prstGeom>
          <a:solidFill>
            <a:srgbClr val="4F81BD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1571604" y="2571744"/>
            <a:ext cx="1357322" cy="1428760"/>
          </a:xfrm>
          <a:prstGeom prst="rect">
            <a:avLst/>
          </a:prstGeom>
          <a:solidFill>
            <a:schemeClr val="accent2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9A004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2928926" y="2571744"/>
            <a:ext cx="1357322" cy="1428760"/>
          </a:xfrm>
          <a:prstGeom prst="rect">
            <a:avLst/>
          </a:prstGeom>
          <a:solidFill>
            <a:srgbClr val="4F81BD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4286248" y="2571744"/>
            <a:ext cx="1357322" cy="1428760"/>
          </a:xfrm>
          <a:prstGeom prst="rect">
            <a:avLst/>
          </a:prstGeom>
          <a:solidFill>
            <a:schemeClr val="accent2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9A004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5643570" y="2571744"/>
            <a:ext cx="1357322" cy="1428760"/>
          </a:xfrm>
          <a:prstGeom prst="rect">
            <a:avLst/>
          </a:prstGeom>
          <a:solidFill>
            <a:srgbClr val="4F81BD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Блок-схема: ручное управление 11"/>
          <p:cNvSpPr/>
          <p:nvPr/>
        </p:nvSpPr>
        <p:spPr>
          <a:xfrm rot="10800000">
            <a:off x="571472" y="1428736"/>
            <a:ext cx="785818" cy="642942"/>
          </a:xfrm>
          <a:prstGeom prst="flowChartManualOperati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785786" y="2071678"/>
            <a:ext cx="357190" cy="35719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ручное управление 13"/>
          <p:cNvSpPr/>
          <p:nvPr/>
        </p:nvSpPr>
        <p:spPr>
          <a:xfrm rot="10800000">
            <a:off x="3214678" y="1500174"/>
            <a:ext cx="785818" cy="642942"/>
          </a:xfrm>
          <a:prstGeom prst="flowChartManualOperati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428992" y="2143116"/>
            <a:ext cx="357190" cy="35719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Дуга 4"/>
          <p:cNvSpPr/>
          <p:nvPr/>
        </p:nvSpPr>
        <p:spPr>
          <a:xfrm rot="7683299">
            <a:off x="1509783" y="1346363"/>
            <a:ext cx="1617291" cy="1789010"/>
          </a:xfrm>
          <a:prstGeom prst="arc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уга 6"/>
          <p:cNvSpPr/>
          <p:nvPr/>
        </p:nvSpPr>
        <p:spPr>
          <a:xfrm rot="8213736">
            <a:off x="2848471" y="1281105"/>
            <a:ext cx="1790876" cy="1774755"/>
          </a:xfrm>
          <a:prstGeom prst="arc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Дуга 7"/>
          <p:cNvSpPr/>
          <p:nvPr/>
        </p:nvSpPr>
        <p:spPr>
          <a:xfrm rot="7999179">
            <a:off x="4050189" y="1130519"/>
            <a:ext cx="1839570" cy="1932665"/>
          </a:xfrm>
          <a:prstGeom prst="arc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H="1">
            <a:off x="3923928" y="1340768"/>
            <a:ext cx="576064" cy="72008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Дуга 4"/>
          <p:cNvSpPr/>
          <p:nvPr/>
        </p:nvSpPr>
        <p:spPr>
          <a:xfrm rot="7683299">
            <a:off x="1509783" y="1346363"/>
            <a:ext cx="1617291" cy="1789010"/>
          </a:xfrm>
          <a:prstGeom prst="arc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уга 6"/>
          <p:cNvSpPr/>
          <p:nvPr/>
        </p:nvSpPr>
        <p:spPr>
          <a:xfrm rot="8213736">
            <a:off x="2848471" y="1281105"/>
            <a:ext cx="1790876" cy="1774755"/>
          </a:xfrm>
          <a:prstGeom prst="arc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Дуга 7"/>
          <p:cNvSpPr/>
          <p:nvPr/>
        </p:nvSpPr>
        <p:spPr>
          <a:xfrm rot="7999179">
            <a:off x="4050189" y="1130519"/>
            <a:ext cx="1839570" cy="1932665"/>
          </a:xfrm>
          <a:prstGeom prst="arc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H="1">
            <a:off x="3995936" y="836712"/>
            <a:ext cx="576064" cy="72008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>
            <a:off x="1907704" y="1916832"/>
            <a:ext cx="914400" cy="914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275856" y="1916832"/>
            <a:ext cx="914400" cy="914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644008" y="1844824"/>
            <a:ext cx="914400" cy="914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k-zv.com/data/56ac4cc3289d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39552" y="332656"/>
            <a:ext cx="86044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4800" b="1" dirty="0" smtClean="0"/>
              <a:t>                  </a:t>
            </a:r>
            <a:endParaRPr lang="ru-RU" sz="4800" b="1" i="1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274638"/>
            <a:ext cx="8568952" cy="5890666"/>
          </a:xfrm>
        </p:spPr>
        <p:txBody>
          <a:bodyPr>
            <a:normAutofit fontScale="90000"/>
          </a:bodyPr>
          <a:lstStyle/>
          <a:p>
            <a:pPr algn="l"/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Заяц - </a:t>
            </a:r>
            <a:br>
              <a:rPr lang="ru-RU" b="1" i="1" dirty="0" smtClean="0"/>
            </a:br>
            <a:r>
              <a:rPr lang="ru-RU" b="1" i="1" dirty="0" smtClean="0"/>
              <a:t>Еж - </a:t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(</a:t>
            </a:r>
            <a:r>
              <a:rPr lang="ru-RU" sz="4900" b="1" dirty="0" err="1" smtClean="0"/>
              <a:t>длинноухий,трусливый,колючий</a:t>
            </a:r>
            <a:r>
              <a:rPr lang="ru-RU" sz="4900" b="1" dirty="0" smtClean="0"/>
              <a:t>, серый, </a:t>
            </a:r>
            <a:r>
              <a:rPr lang="ru-RU" sz="4900" b="1" dirty="0" err="1" smtClean="0"/>
              <a:t>маленький,шустрый</a:t>
            </a:r>
            <a:r>
              <a:rPr lang="ru-RU" sz="4900" b="1" dirty="0" smtClean="0"/>
              <a:t>)</a:t>
            </a:r>
            <a:br>
              <a:rPr lang="ru-RU" sz="4900" b="1" dirty="0" smtClean="0"/>
            </a:br>
            <a:r>
              <a:rPr lang="ru-RU" sz="4900" b="1" dirty="0" smtClean="0"/>
              <a:t/>
            </a:r>
            <a:br>
              <a:rPr lang="ru-RU" sz="4900" b="1" dirty="0" smtClean="0"/>
            </a:br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4000" dirty="0" smtClean="0"/>
              <a:t> </a:t>
            </a:r>
            <a:br>
              <a:rPr lang="ru-RU" sz="4000" dirty="0" smtClean="0"/>
            </a:br>
            <a:endParaRPr lang="ru-RU" sz="4000" b="1" i="1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k-zv.com/data/56ac4cc3289d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39552" y="332656"/>
            <a:ext cx="86044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4800" b="1" dirty="0" smtClean="0"/>
              <a:t>                  </a:t>
            </a:r>
            <a:endParaRPr lang="ru-RU" sz="4800" b="1" i="1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274638"/>
            <a:ext cx="8568952" cy="5890666"/>
          </a:xfrm>
        </p:spPr>
        <p:txBody>
          <a:bodyPr>
            <a:normAutofit fontScale="90000"/>
          </a:bodyPr>
          <a:lstStyle/>
          <a:p>
            <a:pPr algn="l"/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Заяц – длинноухий, трусливый, серый.</a:t>
            </a:r>
            <a:br>
              <a:rPr lang="ru-RU" b="1" i="1" dirty="0" smtClean="0"/>
            </a:br>
            <a:r>
              <a:rPr lang="ru-RU" b="1" i="1" dirty="0" smtClean="0"/>
              <a:t>Еж – колючий, маленький, шустрый.</a:t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(</a:t>
            </a:r>
            <a:r>
              <a:rPr lang="ru-RU" sz="4900" b="1" dirty="0" err="1" smtClean="0"/>
              <a:t>длинноухий,трусливый,колючий</a:t>
            </a:r>
            <a:r>
              <a:rPr lang="ru-RU" sz="4900" b="1" dirty="0" smtClean="0"/>
              <a:t>, серый, </a:t>
            </a:r>
            <a:r>
              <a:rPr lang="ru-RU" sz="4900" b="1" dirty="0" err="1" smtClean="0"/>
              <a:t>маленький,шустрый</a:t>
            </a:r>
            <a:r>
              <a:rPr lang="ru-RU" sz="4900" b="1" dirty="0" smtClean="0"/>
              <a:t>)</a:t>
            </a:r>
            <a:br>
              <a:rPr lang="ru-RU" sz="4900" b="1" dirty="0" smtClean="0"/>
            </a:br>
            <a:r>
              <a:rPr lang="ru-RU" sz="4900" b="1" dirty="0" smtClean="0"/>
              <a:t/>
            </a:r>
            <a:br>
              <a:rPr lang="ru-RU" sz="4900" b="1" dirty="0" smtClean="0"/>
            </a:br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4000" dirty="0" smtClean="0"/>
              <a:t> </a:t>
            </a:r>
            <a:br>
              <a:rPr lang="ru-RU" sz="4000" dirty="0" smtClean="0"/>
            </a:br>
            <a:endParaRPr lang="ru-RU" sz="4000" b="1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v.900igr.net:10/datas/russkij-jazyk/Urok-pristavki-i-predlogi/0003-003-Minutka-chistopisani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k-zv.com/data/56ac4cc3289d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39552" y="332656"/>
            <a:ext cx="86044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4800" b="1" dirty="0" smtClean="0"/>
              <a:t>                  </a:t>
            </a:r>
            <a:endParaRPr lang="ru-RU" sz="4800" b="1" i="1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5890666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latin typeface="Propisi"/>
                <a:cs typeface="Times New Roman" pitchFamily="18" charset="0"/>
              </a:rPr>
              <a:t>дует, подснежник,</a:t>
            </a:r>
            <a:br>
              <a:rPr lang="ru-RU" sz="4800" b="1" i="1" dirty="0" smtClean="0">
                <a:latin typeface="Propisi"/>
                <a:cs typeface="Times New Roman" pitchFamily="18" charset="0"/>
              </a:rPr>
            </a:br>
            <a:r>
              <a:rPr lang="ru-RU" sz="4800" b="1" i="1" dirty="0" smtClean="0">
                <a:latin typeface="Propisi"/>
                <a:cs typeface="Times New Roman" pitchFamily="18" charset="0"/>
              </a:rPr>
              <a:t>ласковый, нежный, ветерок, распускаются, расцветает, листочки,</a:t>
            </a:r>
            <a:br>
              <a:rPr lang="ru-RU" sz="4800" b="1" i="1" dirty="0" smtClean="0">
                <a:latin typeface="Propisi"/>
                <a:cs typeface="Times New Roman" pitchFamily="18" charset="0"/>
              </a:rPr>
            </a:br>
            <a:r>
              <a:rPr lang="ru-RU" sz="4800" b="1" i="1" dirty="0" smtClean="0">
                <a:latin typeface="Propisi"/>
                <a:cs typeface="Times New Roman" pitchFamily="18" charset="0"/>
              </a:rPr>
              <a:t>зелёные</a:t>
            </a:r>
            <a:endParaRPr lang="ru-RU" sz="4800" b="1" i="1" dirty="0">
              <a:latin typeface="Propisi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</p:spPr>
        <p:txBody>
          <a:bodyPr/>
          <a:lstStyle/>
          <a:p>
            <a:r>
              <a:rPr lang="ru-RU" b="1" i="1" dirty="0" smtClean="0">
                <a:latin typeface="Propisi"/>
                <a:cs typeface="Times New Roman" pitchFamily="18" charset="0"/>
              </a:rPr>
              <a:t>Дует ласковый ветерок.</a:t>
            </a:r>
            <a:br>
              <a:rPr lang="ru-RU" b="1" i="1" dirty="0" smtClean="0">
                <a:latin typeface="Propisi"/>
                <a:cs typeface="Times New Roman" pitchFamily="18" charset="0"/>
              </a:rPr>
            </a:br>
            <a:r>
              <a:rPr lang="ru-RU" b="1" i="1" dirty="0" smtClean="0">
                <a:latin typeface="Propisi"/>
                <a:cs typeface="Times New Roman" pitchFamily="18" charset="0"/>
              </a:rPr>
              <a:t> Распускаются зелёные  листочки.</a:t>
            </a:r>
            <a:br>
              <a:rPr lang="ru-RU" b="1" i="1" dirty="0" smtClean="0">
                <a:latin typeface="Propisi"/>
                <a:cs typeface="Times New Roman" pitchFamily="18" charset="0"/>
              </a:rPr>
            </a:br>
            <a:r>
              <a:rPr lang="ru-RU" b="1" i="1" dirty="0" smtClean="0">
                <a:latin typeface="Propisi"/>
                <a:cs typeface="Times New Roman" pitchFamily="18" charset="0"/>
              </a:rPr>
              <a:t> Расцветает нежный подснежник .</a:t>
            </a:r>
            <a:br>
              <a:rPr lang="ru-RU" b="1" i="1" dirty="0" smtClean="0">
                <a:latin typeface="Propisi"/>
                <a:cs typeface="Times New Roman" pitchFamily="18" charset="0"/>
              </a:rPr>
            </a:br>
            <a:endParaRPr lang="ru-RU" b="1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7813"/>
            <a:ext cx="8229600" cy="1139825"/>
          </a:xfrm>
        </p:spPr>
        <p:txBody>
          <a:bodyPr/>
          <a:lstStyle/>
          <a:p>
            <a:r>
              <a:rPr lang="ru-RU" smtClean="0">
                <a:latin typeface="Comic Sans MS" pitchFamily="66" charset="0"/>
              </a:rPr>
              <a:t>       Кто это? Что это?</a:t>
            </a:r>
          </a:p>
        </p:txBody>
      </p:sp>
      <p:sp>
        <p:nvSpPr>
          <p:cNvPr id="73732" name="Rectangle 4"/>
          <p:cNvSpPr>
            <a:spLocks noChangeArrowheads="1"/>
          </p:cNvSpPr>
          <p:nvPr/>
        </p:nvSpPr>
        <p:spPr bwMode="auto">
          <a:xfrm>
            <a:off x="323850" y="1557338"/>
            <a:ext cx="8820150" cy="647700"/>
          </a:xfrm>
          <a:prstGeom prst="rect">
            <a:avLst/>
          </a:prstGeom>
          <a:solidFill>
            <a:srgbClr val="CECDB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dirty="0">
                <a:latin typeface="Verdana" pitchFamily="34" charset="0"/>
              </a:rPr>
              <a:t>А.С.Пушкин, И.А.Крылов, Л.Н.Толстой, </a:t>
            </a:r>
            <a:r>
              <a:rPr lang="ru-RU" sz="2400" dirty="0" err="1">
                <a:latin typeface="Verdana" pitchFamily="34" charset="0"/>
              </a:rPr>
              <a:t>А.Кунанбаев</a:t>
            </a:r>
            <a:endParaRPr lang="ru-RU" sz="2400" dirty="0">
              <a:latin typeface="Verdana" pitchFamily="34" charset="0"/>
            </a:endParaRPr>
          </a:p>
        </p:txBody>
      </p:sp>
      <p:sp>
        <p:nvSpPr>
          <p:cNvPr id="73733" name="Rectangle 5"/>
          <p:cNvSpPr>
            <a:spLocks noChangeArrowheads="1"/>
          </p:cNvSpPr>
          <p:nvPr/>
        </p:nvSpPr>
        <p:spPr bwMode="auto">
          <a:xfrm>
            <a:off x="323850" y="2349500"/>
            <a:ext cx="8820150" cy="574675"/>
          </a:xfrm>
          <a:prstGeom prst="rect">
            <a:avLst/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latin typeface="Verdana" pitchFamily="34" charset="0"/>
              </a:rPr>
              <a:t>Москва, Астана, Киев, Караганда, Алматы</a:t>
            </a:r>
          </a:p>
        </p:txBody>
      </p:sp>
      <p:sp>
        <p:nvSpPr>
          <p:cNvPr id="73734" name="Rectangle 6"/>
          <p:cNvSpPr>
            <a:spLocks noChangeArrowheads="1"/>
          </p:cNvSpPr>
          <p:nvPr/>
        </p:nvSpPr>
        <p:spPr bwMode="auto">
          <a:xfrm>
            <a:off x="323850" y="2997200"/>
            <a:ext cx="8820150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latin typeface="Verdana" pitchFamily="34" charset="0"/>
              </a:rPr>
              <a:t>Шарик, Жучка, Рекс, Мурка, Полкан</a:t>
            </a:r>
          </a:p>
        </p:txBody>
      </p:sp>
      <p:sp>
        <p:nvSpPr>
          <p:cNvPr id="73735" name="Rectangle 7"/>
          <p:cNvSpPr>
            <a:spLocks noChangeArrowheads="1"/>
          </p:cNvSpPr>
          <p:nvPr/>
        </p:nvSpPr>
        <p:spPr bwMode="auto">
          <a:xfrm>
            <a:off x="323850" y="3644900"/>
            <a:ext cx="8820150" cy="6477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latin typeface="Verdana" pitchFamily="34" charset="0"/>
              </a:rPr>
              <a:t>П.И.Чайковский, М.И.Глинка, Д.Д.Шостакович</a:t>
            </a:r>
          </a:p>
        </p:txBody>
      </p:sp>
      <p:sp>
        <p:nvSpPr>
          <p:cNvPr id="73736" name="Rectangle 8"/>
          <p:cNvSpPr>
            <a:spLocks noChangeArrowheads="1"/>
          </p:cNvSpPr>
          <p:nvPr/>
        </p:nvSpPr>
        <p:spPr bwMode="auto">
          <a:xfrm>
            <a:off x="323850" y="5084763"/>
            <a:ext cx="8820150" cy="765175"/>
          </a:xfrm>
          <a:prstGeom prst="rect">
            <a:avLst/>
          </a:prstGeom>
          <a:solidFill>
            <a:srgbClr val="FF5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latin typeface="Verdana" pitchFamily="34" charset="0"/>
              </a:rPr>
              <a:t>«Волга», «Нива», «Жигули», «Опель», «Лада»</a:t>
            </a:r>
          </a:p>
        </p:txBody>
      </p:sp>
      <p:sp>
        <p:nvSpPr>
          <p:cNvPr id="73742" name="Rectangle 14"/>
          <p:cNvSpPr>
            <a:spLocks noChangeArrowheads="1"/>
          </p:cNvSpPr>
          <p:nvPr/>
        </p:nvSpPr>
        <p:spPr bwMode="auto">
          <a:xfrm>
            <a:off x="323850" y="5949950"/>
            <a:ext cx="8820150" cy="647700"/>
          </a:xfrm>
          <a:prstGeom prst="rect">
            <a:avLst/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dirty="0">
                <a:latin typeface="Verdana" pitchFamily="34" charset="0"/>
              </a:rPr>
              <a:t>«</a:t>
            </a:r>
            <a:r>
              <a:rPr lang="ru-RU" sz="2400" dirty="0" err="1">
                <a:latin typeface="Verdana" pitchFamily="34" charset="0"/>
              </a:rPr>
              <a:t>Морозко</a:t>
            </a:r>
            <a:r>
              <a:rPr lang="ru-RU" sz="2400" dirty="0">
                <a:latin typeface="Verdana" pitchFamily="34" charset="0"/>
              </a:rPr>
              <a:t>», «Репка», «Лиса и Волк», «Гуси -лебеди»</a:t>
            </a:r>
          </a:p>
        </p:txBody>
      </p:sp>
      <p:sp>
        <p:nvSpPr>
          <p:cNvPr id="73744" name="Rectangle 16"/>
          <p:cNvSpPr>
            <a:spLocks noChangeArrowheads="1"/>
          </p:cNvSpPr>
          <p:nvPr/>
        </p:nvSpPr>
        <p:spPr bwMode="auto">
          <a:xfrm>
            <a:off x="323850" y="4365625"/>
            <a:ext cx="8820150" cy="647700"/>
          </a:xfrm>
          <a:prstGeom prst="rect">
            <a:avLst/>
          </a:prstGeom>
          <a:solidFill>
            <a:srgbClr val="CECDB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latin typeface="Verdana" pitchFamily="34" charset="0"/>
              </a:rPr>
              <a:t>Урал, Ишим, Волга, Или, Иртыш, Сырдарья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3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3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3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3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37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37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37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37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37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3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37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37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2" grpId="0" animBg="1"/>
      <p:bldP spid="73733" grpId="0" animBg="1"/>
      <p:bldP spid="73734" grpId="0" animBg="1"/>
      <p:bldP spid="73735" grpId="0" animBg="1"/>
      <p:bldP spid="73736" grpId="0" animBg="1"/>
      <p:bldP spid="73742" grpId="0" animBg="1"/>
      <p:bldP spid="73744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sopov-ist.ucoz.ru/Kartinki/dosk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3525" cy="6867526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Дополни правило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На вопрос «кто?» отвечают слова, которые называют :</a:t>
            </a:r>
          </a:p>
          <a:p>
            <a:pPr marL="68580" indent="0">
              <a:buNone/>
            </a:pPr>
            <a:endParaRPr lang="ru-RU" b="1" dirty="0" smtClean="0">
              <a:solidFill>
                <a:schemeClr val="bg1"/>
              </a:solidFill>
            </a:endParaRPr>
          </a:p>
          <a:p>
            <a:pPr marL="68580" indent="0">
              <a:buNone/>
            </a:pPr>
            <a:endParaRPr lang="ru-RU" b="1" dirty="0" smtClean="0">
              <a:solidFill>
                <a:schemeClr val="bg1"/>
              </a:solidFill>
            </a:endParaRPr>
          </a:p>
          <a:p>
            <a:pPr marL="68580" indent="0">
              <a:buNone/>
            </a:pPr>
            <a:endParaRPr lang="ru-RU" b="1" dirty="0" smtClean="0">
              <a:solidFill>
                <a:schemeClr val="bg1"/>
              </a:solidFill>
            </a:endParaRPr>
          </a:p>
          <a:p>
            <a:pPr marL="68580" indent="0">
              <a:buNone/>
            </a:pPr>
            <a:endParaRPr lang="ru-RU" b="1" dirty="0" smtClean="0">
              <a:solidFill>
                <a:schemeClr val="bg1"/>
              </a:solidFill>
            </a:endParaRPr>
          </a:p>
          <a:p>
            <a:pPr marL="582930" indent="-514350">
              <a:buFont typeface="Wingdings" pitchFamily="2" charset="2"/>
              <a:buChar char="§"/>
            </a:pPr>
            <a:endParaRPr lang="ru-RU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4400" b="1" dirty="0" smtClean="0">
                <a:solidFill>
                  <a:schemeClr val="bg1"/>
                </a:solidFill>
              </a:rPr>
              <a:t>А вопрос «что?» отвечают: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noFill/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ru-RU" b="1" dirty="0" smtClean="0">
                <a:solidFill>
                  <a:srgbClr val="248829"/>
                </a:solidFill>
                <a:latin typeface="Comic Sans MS" pitchFamily="66" charset="0"/>
              </a:rPr>
              <a:t>НАРИЦАТЕЛЬНЫЕ</a:t>
            </a:r>
          </a:p>
        </p:txBody>
      </p:sp>
      <p:sp>
        <p:nvSpPr>
          <p:cNvPr id="22531" name="Text Box 5"/>
          <p:cNvSpPr>
            <a:spLocks noGrp="1" noChangeArrowheads="1"/>
          </p:cNvSpPr>
          <p:nvPr>
            <p:ph type="body" idx="1"/>
          </p:nvPr>
        </p:nvSpPr>
        <p:spPr>
          <a:xfrm>
            <a:off x="0" y="1196752"/>
            <a:ext cx="9144000" cy="4929411"/>
          </a:xfrm>
          <a:noFill/>
        </p:spPr>
        <p:txBody>
          <a:bodyPr>
            <a:normAutofit/>
          </a:bodyPr>
          <a:lstStyle/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sz="4400" b="1" dirty="0" smtClean="0"/>
              <a:t>       Это слова, которые называют множество одинаковых предметов</a:t>
            </a:r>
            <a:r>
              <a:rPr lang="ru-RU" sz="4400" b="1" dirty="0" smtClean="0">
                <a:solidFill>
                  <a:srgbClr val="FF0000"/>
                </a:solidFill>
              </a:rPr>
              <a:t>, пишутся эти слова со строчной буквы.</a:t>
            </a:r>
          </a:p>
        </p:txBody>
      </p:sp>
      <p:pic>
        <p:nvPicPr>
          <p:cNvPr id="22532" name="Picture 6" descr="кресло2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3933056"/>
            <a:ext cx="1576387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Text Box 7"/>
          <p:cNvSpPr txBox="1">
            <a:spLocks noChangeArrowheads="1"/>
          </p:cNvSpPr>
          <p:nvPr/>
        </p:nvSpPr>
        <p:spPr bwMode="auto">
          <a:xfrm>
            <a:off x="827088" y="5517232"/>
            <a:ext cx="151130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3333CC"/>
                </a:solidFill>
              </a:rPr>
              <a:t>кресло</a:t>
            </a:r>
          </a:p>
        </p:txBody>
      </p:sp>
      <p:pic>
        <p:nvPicPr>
          <p:cNvPr id="22534" name="Picture 8" descr="лампа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3861048"/>
            <a:ext cx="129540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5" name="Text Box 9"/>
          <p:cNvSpPr txBox="1">
            <a:spLocks noChangeArrowheads="1"/>
          </p:cNvSpPr>
          <p:nvPr/>
        </p:nvSpPr>
        <p:spPr bwMode="auto">
          <a:xfrm>
            <a:off x="3492500" y="5661248"/>
            <a:ext cx="1871663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3333CC"/>
                </a:solidFill>
              </a:rPr>
              <a:t>светильник</a:t>
            </a:r>
          </a:p>
        </p:txBody>
      </p:sp>
      <p:pic>
        <p:nvPicPr>
          <p:cNvPr id="22536" name="Picture 10" descr="кошка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25" y="3861048"/>
            <a:ext cx="2088207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7" name="Text Box 11"/>
          <p:cNvSpPr txBox="1">
            <a:spLocks noChangeArrowheads="1"/>
          </p:cNvSpPr>
          <p:nvPr/>
        </p:nvSpPr>
        <p:spPr bwMode="auto">
          <a:xfrm>
            <a:off x="6659563" y="5157788"/>
            <a:ext cx="165735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3333CC"/>
                </a:solidFill>
              </a:rPr>
              <a:t>кошка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im3-tub-ru.yandex.net/i?id=a39f8d11b9c1ab7251e465bc3bd8ff96&amp;n=33&amp;h=215&amp;w=28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latin typeface="Comic Sans MS" pitchFamily="66" charset="0"/>
              </a:rPr>
              <a:t/>
            </a:r>
            <a:br>
              <a:rPr lang="ru-RU" sz="5400" b="1" dirty="0" smtClean="0">
                <a:latin typeface="Comic Sans MS" pitchFamily="66" charset="0"/>
              </a:rPr>
            </a:br>
            <a:r>
              <a:rPr lang="ru-RU" sz="5400" b="1" dirty="0" smtClean="0">
                <a:latin typeface="Comic Sans MS" pitchFamily="66" charset="0"/>
              </a:rPr>
              <a:t>Собственные</a:t>
            </a:r>
            <a:r>
              <a:rPr lang="ru-RU" sz="6000" b="1" dirty="0" smtClean="0">
                <a:latin typeface="Comic Sans MS" pitchFamily="66" charset="0"/>
              </a:rPr>
              <a:t/>
            </a:r>
            <a:br>
              <a:rPr lang="ru-RU" sz="6000" b="1" dirty="0" smtClean="0">
                <a:latin typeface="Comic Sans MS" pitchFamily="66" charset="0"/>
              </a:rPr>
            </a:br>
            <a:r>
              <a:rPr lang="ru-RU" sz="6000" b="1" dirty="0" smtClean="0">
                <a:latin typeface="Comic Sans MS" pitchFamily="66" charset="0"/>
              </a:rPr>
              <a:t/>
            </a:r>
            <a:br>
              <a:rPr lang="ru-RU" sz="6000" b="1" dirty="0" smtClean="0">
                <a:latin typeface="Comic Sans MS" pitchFamily="66" charset="0"/>
              </a:rPr>
            </a:br>
            <a:r>
              <a:rPr lang="ru-RU" sz="5400" b="1" dirty="0" smtClean="0">
                <a:solidFill>
                  <a:srgbClr val="FF0000"/>
                </a:solidFill>
                <a:latin typeface="+mn-lt"/>
              </a:rPr>
              <a:t>Это слова, которые</a:t>
            </a:r>
            <a:br>
              <a:rPr lang="ru-RU" sz="5400" b="1" dirty="0" smtClean="0">
                <a:solidFill>
                  <a:srgbClr val="FF0000"/>
                </a:solidFill>
                <a:latin typeface="+mn-lt"/>
              </a:rPr>
            </a:br>
            <a:r>
              <a:rPr lang="ru-RU" sz="5400" b="1" dirty="0" smtClean="0">
                <a:solidFill>
                  <a:srgbClr val="FF0000"/>
                </a:solidFill>
                <a:latin typeface="+mn-lt"/>
              </a:rPr>
              <a:t>представляют </a:t>
            </a:r>
            <a:r>
              <a:rPr lang="ru-RU" sz="5400" b="1" dirty="0">
                <a:solidFill>
                  <a:srgbClr val="FF0000"/>
                </a:solidFill>
                <a:latin typeface="+mn-lt"/>
              </a:rPr>
              <a:t>названия единичных </a:t>
            </a:r>
            <a:r>
              <a:rPr lang="ru-RU" sz="5400" b="1" dirty="0" smtClean="0">
                <a:solidFill>
                  <a:srgbClr val="FF0000"/>
                </a:solidFill>
                <a:latin typeface="+mn-lt"/>
              </a:rPr>
              <a:t>предметов, </a:t>
            </a:r>
            <a:r>
              <a:rPr lang="ru-RU" sz="5400" b="1" dirty="0" smtClean="0">
                <a:solidFill>
                  <a:srgbClr val="0070C0"/>
                </a:solidFill>
                <a:latin typeface="+mn-lt"/>
              </a:rPr>
              <a:t>пишутся эти слова с заглавной буквы.</a:t>
            </a:r>
            <a:r>
              <a:rPr lang="ru-RU" sz="5400" b="1" dirty="0">
                <a:solidFill>
                  <a:srgbClr val="0070C0"/>
                </a:solidFill>
                <a:latin typeface="+mn-lt"/>
              </a:rPr>
              <a:t> </a:t>
            </a:r>
            <a:r>
              <a:rPr lang="ru-RU" sz="5400" b="1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ru-RU" sz="5400" b="1" dirty="0" smtClean="0">
                <a:solidFill>
                  <a:srgbClr val="0070C0"/>
                </a:solidFill>
                <a:latin typeface="+mn-lt"/>
              </a:rPr>
            </a:br>
            <a:r>
              <a:rPr lang="ru-RU" sz="5400" b="1" dirty="0">
                <a:solidFill>
                  <a:srgbClr val="0070C0"/>
                </a:solidFill>
                <a:latin typeface="+mn-lt"/>
              </a:rPr>
              <a:t/>
            </a:r>
            <a:br>
              <a:rPr lang="ru-RU" sz="5400" b="1" dirty="0">
                <a:solidFill>
                  <a:srgbClr val="0070C0"/>
                </a:solidFill>
                <a:latin typeface="+mn-lt"/>
              </a:rPr>
            </a:br>
            <a:endParaRPr lang="ru-RU" sz="5400" b="1" dirty="0">
              <a:solidFill>
                <a:srgbClr val="0070C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://sopov-ist.ucoz.ru/Kartinki/dosk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3525" cy="6867526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28625" y="142875"/>
            <a:ext cx="828675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  <a:latin typeface="Comic Sans MS" pitchFamily="66" charset="0"/>
              </a:rPr>
              <a:t>Сгруппируй слова: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71600" y="4005064"/>
            <a:ext cx="2428875" cy="5238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chemeClr val="accent5">
                    <a:lumMod val="50000"/>
                  </a:schemeClr>
                </a:solidFill>
              </a:rPr>
              <a:t>Имена -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76056" y="5949280"/>
            <a:ext cx="2428875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chemeClr val="accent5">
                    <a:lumMod val="50000"/>
                  </a:schemeClr>
                </a:solidFill>
              </a:rPr>
              <a:t>Города  -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71600" y="5661248"/>
            <a:ext cx="2428875" cy="5238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chemeClr val="accent5">
                    <a:lumMod val="50000"/>
                  </a:schemeClr>
                </a:solidFill>
              </a:rPr>
              <a:t>Клички  -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71600" y="4869160"/>
            <a:ext cx="2428875" cy="5238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chemeClr val="accent5">
                    <a:lumMod val="50000"/>
                  </a:schemeClr>
                </a:solidFill>
              </a:rPr>
              <a:t>Фамилии   -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76056" y="5301208"/>
            <a:ext cx="2428875" cy="5238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chemeClr val="accent5">
                    <a:lumMod val="50000"/>
                  </a:schemeClr>
                </a:solidFill>
              </a:rPr>
              <a:t>Страны  -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076056" y="4581128"/>
            <a:ext cx="2428875" cy="5238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chemeClr val="accent5">
                    <a:lumMod val="50000"/>
                  </a:schemeClr>
                </a:solidFill>
              </a:rPr>
              <a:t>Реки  -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076056" y="3933056"/>
            <a:ext cx="2428875" cy="5238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chemeClr val="accent5">
                    <a:lumMod val="50000"/>
                  </a:schemeClr>
                </a:solidFill>
              </a:rPr>
              <a:t>Озёра -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67544" y="764704"/>
            <a:ext cx="828092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000" b="1" dirty="0" smtClean="0">
                <a:solidFill>
                  <a:schemeClr val="bg1"/>
                </a:solidFill>
              </a:rPr>
              <a:t>Дружок, Китай, Лиза, Байкал, Дон, Пушкин, Казань, Мурка, Ладога, Ока, Маршак, Волга, Бурёнка, Россия, Тула, Саша, Каспий, </a:t>
            </a:r>
            <a:r>
              <a:rPr lang="ru-RU" sz="4000" b="1" dirty="0" err="1" smtClean="0">
                <a:solidFill>
                  <a:schemeClr val="bg1"/>
                </a:solidFill>
              </a:rPr>
              <a:t>Барто</a:t>
            </a:r>
            <a:r>
              <a:rPr lang="ru-RU" sz="4000" b="1" dirty="0" smtClean="0">
                <a:solidFill>
                  <a:schemeClr val="bg1"/>
                </a:solidFill>
              </a:rPr>
              <a:t>, Франция, Аня, Самара.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www.metod-kopilka.ru/images/doc/17/11299/img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pPr algn="l" hangingPunct="0"/>
            <a:r>
              <a:rPr lang="ru-RU" b="1" dirty="0" smtClean="0">
                <a:solidFill>
                  <a:srgbClr val="00B0F0"/>
                </a:solidFill>
              </a:rPr>
              <a:t>Составить из слов предложения.</a:t>
            </a:r>
            <a:br>
              <a:rPr lang="ru-RU" b="1" dirty="0" smtClean="0">
                <a:solidFill>
                  <a:srgbClr val="00B0F0"/>
                </a:solidFill>
              </a:rPr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хлебные, слетелись, на, крошки, галки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i="1" dirty="0" smtClean="0"/>
              <a:t>галки, у, живёт, щенок, рыжик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http://cs622324.vk.me/v622324827/4b5bd/gUPKCCn-X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0"/>
            <a:ext cx="9433048" cy="702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 u="sng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ИМЕНА  СОБСТВЕННЫЕ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52400" y="838200"/>
            <a:ext cx="3048000" cy="841375"/>
          </a:xfrm>
          <a:prstGeom prst="rect">
            <a:avLst/>
          </a:prstGeom>
          <a:gradFill rotWithShape="1">
            <a:gsLst>
              <a:gs pos="0">
                <a:srgbClr val="E1EB63"/>
              </a:gs>
              <a:gs pos="50000">
                <a:srgbClr val="EDF3A2"/>
              </a:gs>
              <a:gs pos="100000">
                <a:srgbClr val="E1EB63"/>
              </a:gs>
            </a:gsLst>
            <a:lin ang="5400000" scaled="1"/>
          </a:gradFill>
          <a:ln w="19050">
            <a:solidFill>
              <a:srgbClr val="FF99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latin typeface="Arial" charset="0"/>
              </a:rPr>
              <a:t>имена, отчества, фамилии людей</a:t>
            </a:r>
          </a:p>
        </p:txBody>
      </p:sp>
      <p:pic>
        <p:nvPicPr>
          <p:cNvPr id="19460" name="Picture 4" descr="dfac4a30a7b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609600"/>
            <a:ext cx="121920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152400" y="2438400"/>
            <a:ext cx="3048000" cy="476250"/>
          </a:xfrm>
          <a:prstGeom prst="rect">
            <a:avLst/>
          </a:prstGeom>
          <a:gradFill rotWithShape="1">
            <a:gsLst>
              <a:gs pos="0">
                <a:srgbClr val="E1EB63"/>
              </a:gs>
              <a:gs pos="50000">
                <a:srgbClr val="EDF3A2"/>
              </a:gs>
              <a:gs pos="100000">
                <a:srgbClr val="E1EB63"/>
              </a:gs>
            </a:gsLst>
            <a:lin ang="5400000" scaled="1"/>
          </a:gradFill>
          <a:ln w="19050">
            <a:solidFill>
              <a:srgbClr val="FF99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latin typeface="Arial" charset="0"/>
              </a:rPr>
              <a:t>клички  животных</a:t>
            </a:r>
            <a:r>
              <a:rPr lang="ru-RU" sz="2400">
                <a:latin typeface="Arial" charset="0"/>
              </a:rPr>
              <a:t>     </a:t>
            </a:r>
          </a:p>
        </p:txBody>
      </p:sp>
      <p:pic>
        <p:nvPicPr>
          <p:cNvPr id="19462" name="Picture 6" descr="5545508473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1981200"/>
            <a:ext cx="1169988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152400" y="3429000"/>
            <a:ext cx="3048000" cy="841375"/>
          </a:xfrm>
          <a:prstGeom prst="rect">
            <a:avLst/>
          </a:prstGeom>
          <a:gradFill rotWithShape="1">
            <a:gsLst>
              <a:gs pos="0">
                <a:srgbClr val="E1EB63"/>
              </a:gs>
              <a:gs pos="50000">
                <a:srgbClr val="EDF3A2"/>
              </a:gs>
              <a:gs pos="100000">
                <a:srgbClr val="E1EB63"/>
              </a:gs>
            </a:gsLst>
            <a:lin ang="5400000" scaled="1"/>
          </a:gradFill>
          <a:ln w="19050">
            <a:solidFill>
              <a:srgbClr val="FF99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latin typeface="Arial" charset="0"/>
              </a:rPr>
              <a:t>названия городов, сёл, деревень</a:t>
            </a:r>
            <a:r>
              <a:rPr lang="ru-RU" sz="2400">
                <a:latin typeface="Arial" charset="0"/>
              </a:rPr>
              <a:t>      </a:t>
            </a: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152400" y="4724400"/>
            <a:ext cx="3048000" cy="841375"/>
          </a:xfrm>
          <a:prstGeom prst="rect">
            <a:avLst/>
          </a:prstGeom>
          <a:gradFill rotWithShape="1">
            <a:gsLst>
              <a:gs pos="0">
                <a:srgbClr val="E1EB63"/>
              </a:gs>
              <a:gs pos="50000">
                <a:srgbClr val="EDF3A2"/>
              </a:gs>
              <a:gs pos="100000">
                <a:srgbClr val="E1EB63"/>
              </a:gs>
            </a:gsLst>
            <a:lin ang="5400000" scaled="1"/>
          </a:gradFill>
          <a:ln w="19050">
            <a:solidFill>
              <a:srgbClr val="FF99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latin typeface="Arial" charset="0"/>
              </a:rPr>
              <a:t>названия рек, озер, морей</a:t>
            </a:r>
            <a:r>
              <a:rPr lang="ru-RU" sz="2400">
                <a:latin typeface="Arial" charset="0"/>
              </a:rPr>
              <a:t>     </a:t>
            </a: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152400" y="5791200"/>
            <a:ext cx="2971800" cy="841375"/>
          </a:xfrm>
          <a:prstGeom prst="rect">
            <a:avLst/>
          </a:prstGeom>
          <a:gradFill rotWithShape="1">
            <a:gsLst>
              <a:gs pos="0">
                <a:srgbClr val="E1EB63"/>
              </a:gs>
              <a:gs pos="50000">
                <a:srgbClr val="EDF3A2"/>
              </a:gs>
              <a:gs pos="100000">
                <a:srgbClr val="E1EB63"/>
              </a:gs>
            </a:gsLst>
            <a:lin ang="5400000" scaled="1"/>
          </a:gradFill>
          <a:ln w="19050">
            <a:solidFill>
              <a:srgbClr val="FF99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latin typeface="Arial" charset="0"/>
              </a:rPr>
              <a:t>названия звёзд, планет и др.</a:t>
            </a:r>
            <a:r>
              <a:rPr lang="ru-RU" sz="2400">
                <a:latin typeface="Arial" charset="0"/>
              </a:rPr>
              <a:t>     </a:t>
            </a:r>
          </a:p>
        </p:txBody>
      </p:sp>
      <p:pic>
        <p:nvPicPr>
          <p:cNvPr id="19466" name="Picture 10" descr="lands078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2800" y="3352800"/>
            <a:ext cx="914400" cy="120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7" name="Picture 11" descr="lands078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4800" y="3352800"/>
            <a:ext cx="914400" cy="120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8" name="Picture 12" descr="G_53877_363398_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81400" y="4648200"/>
            <a:ext cx="13716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9" name="Picture 13" descr="2b606e4c1f7045048e43e47fd1a30990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86200" y="5867400"/>
            <a:ext cx="66675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9342" name="Text Box 14"/>
          <p:cNvSpPr txBox="1">
            <a:spLocks noChangeArrowheads="1"/>
          </p:cNvSpPr>
          <p:nvPr/>
        </p:nvSpPr>
        <p:spPr bwMode="auto">
          <a:xfrm>
            <a:off x="4859338" y="990600"/>
            <a:ext cx="44370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И</a:t>
            </a:r>
            <a:r>
              <a:rPr lang="ru-RU" sz="2800">
                <a:latin typeface="Arial" charset="0"/>
              </a:rPr>
              <a:t>рина </a:t>
            </a:r>
            <a:r>
              <a:rPr lang="ru-RU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П</a:t>
            </a:r>
            <a:r>
              <a:rPr lang="ru-RU" sz="2800">
                <a:latin typeface="Arial" charset="0"/>
              </a:rPr>
              <a:t>етровна </a:t>
            </a:r>
            <a:r>
              <a:rPr lang="ru-RU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И</a:t>
            </a:r>
            <a:r>
              <a:rPr lang="ru-RU" sz="2800">
                <a:latin typeface="Arial" charset="0"/>
              </a:rPr>
              <a:t>льина</a:t>
            </a:r>
          </a:p>
        </p:txBody>
      </p:sp>
      <p:sp>
        <p:nvSpPr>
          <p:cNvPr id="99343" name="Text Box 15"/>
          <p:cNvSpPr txBox="1">
            <a:spLocks noChangeArrowheads="1"/>
          </p:cNvSpPr>
          <p:nvPr/>
        </p:nvSpPr>
        <p:spPr bwMode="auto">
          <a:xfrm>
            <a:off x="5076825" y="2205038"/>
            <a:ext cx="3733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>
                <a:latin typeface="Arial" charset="0"/>
              </a:rPr>
              <a:t>корова </a:t>
            </a:r>
            <a:r>
              <a:rPr lang="ru-RU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Б</a:t>
            </a:r>
            <a:r>
              <a:rPr lang="ru-RU" sz="2800" b="1">
                <a:latin typeface="Arial" charset="0"/>
              </a:rPr>
              <a:t>урёнка</a:t>
            </a:r>
          </a:p>
        </p:txBody>
      </p:sp>
      <p:sp>
        <p:nvSpPr>
          <p:cNvPr id="99344" name="Text Box 16"/>
          <p:cNvSpPr txBox="1">
            <a:spLocks noChangeArrowheads="1"/>
          </p:cNvSpPr>
          <p:nvPr/>
        </p:nvSpPr>
        <p:spPr bwMode="auto">
          <a:xfrm>
            <a:off x="5334000" y="3657600"/>
            <a:ext cx="3505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dirty="0">
                <a:latin typeface="Arial" charset="0"/>
              </a:rPr>
              <a:t>город 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А</a:t>
            </a:r>
            <a:r>
              <a:rPr lang="ru-RU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стана</a:t>
            </a:r>
            <a:endParaRPr lang="ru-RU" sz="2800" b="1" dirty="0">
              <a:latin typeface="Arial" charset="0"/>
            </a:endParaRPr>
          </a:p>
        </p:txBody>
      </p:sp>
      <p:sp>
        <p:nvSpPr>
          <p:cNvPr id="99345" name="Text Box 17"/>
          <p:cNvSpPr txBox="1">
            <a:spLocks noChangeArrowheads="1"/>
          </p:cNvSpPr>
          <p:nvPr/>
        </p:nvSpPr>
        <p:spPr bwMode="auto">
          <a:xfrm>
            <a:off x="5334000" y="4876800"/>
            <a:ext cx="3048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>
                <a:latin typeface="Arial" charset="0"/>
              </a:rPr>
              <a:t>река </a:t>
            </a:r>
            <a:r>
              <a:rPr lang="ru-RU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У</a:t>
            </a:r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рал</a:t>
            </a:r>
            <a:endParaRPr lang="ru-RU" sz="2800" b="1">
              <a:latin typeface="Arial" charset="0"/>
            </a:endParaRPr>
          </a:p>
        </p:txBody>
      </p:sp>
      <p:sp>
        <p:nvSpPr>
          <p:cNvPr id="99346" name="Text Box 18"/>
          <p:cNvSpPr txBox="1">
            <a:spLocks noChangeArrowheads="1"/>
          </p:cNvSpPr>
          <p:nvPr/>
        </p:nvSpPr>
        <p:spPr bwMode="auto">
          <a:xfrm>
            <a:off x="5334000" y="5943600"/>
            <a:ext cx="3048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>
                <a:latin typeface="Arial" charset="0"/>
              </a:rPr>
              <a:t>планета </a:t>
            </a:r>
            <a:r>
              <a:rPr lang="ru-RU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З</a:t>
            </a:r>
            <a:r>
              <a:rPr lang="ru-RU" sz="2800" b="1">
                <a:latin typeface="Arial" charset="0"/>
              </a:rPr>
              <a:t>емля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525" y="476250"/>
            <a:ext cx="8362950" cy="504825"/>
          </a:xfrm>
        </p:spPr>
        <p:txBody>
          <a:bodyPr>
            <a:normAutofit fontScale="90000"/>
          </a:bodyPr>
          <a:lstStyle/>
          <a:p>
            <a:pPr>
              <a:defRPr/>
            </a:pPr>
            <a:endParaRPr lang="ru-RU" dirty="0">
              <a:latin typeface="Ariston" pitchFamily="66" charset="0"/>
            </a:endParaRP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323529" y="1124744"/>
            <a:ext cx="8640960" cy="52570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600" b="1" i="1" dirty="0" smtClean="0">
                <a:solidFill>
                  <a:schemeClr val="bg1"/>
                </a:solidFill>
              </a:rPr>
              <a:t>С Со Се Сл Си с ср см </a:t>
            </a:r>
            <a:r>
              <a:rPr lang="ru-RU" sz="6600" b="1" i="1" dirty="0" err="1" smtClean="0">
                <a:solidFill>
                  <a:schemeClr val="bg1"/>
                </a:solidFill>
              </a:rPr>
              <a:t>сн</a:t>
            </a:r>
            <a:endParaRPr lang="ru-RU" sz="6600" b="1" i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6600" b="1" i="1" dirty="0" smtClean="0">
                <a:solidFill>
                  <a:schemeClr val="bg1"/>
                </a:solidFill>
              </a:rPr>
              <a:t>сойка синяя слетел</a:t>
            </a:r>
          </a:p>
          <a:p>
            <a:pPr>
              <a:buNone/>
            </a:pPr>
            <a:r>
              <a:rPr lang="ru-RU" sz="6600" b="1" i="1" dirty="0" smtClean="0">
                <a:solidFill>
                  <a:schemeClr val="bg1"/>
                </a:solidFill>
              </a:rPr>
              <a:t>столб сказка  </a:t>
            </a:r>
            <a:endParaRPr lang="ru-RU" sz="6600" b="1" i="1" dirty="0" smtClean="0">
              <a:solidFill>
                <a:schemeClr val="bg1"/>
              </a:solidFill>
              <a:latin typeface="Propisi" pitchFamily="2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51520" y="4077072"/>
            <a:ext cx="86409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51520" y="4437112"/>
            <a:ext cx="86409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51520" y="1700808"/>
            <a:ext cx="86409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51520" y="1988840"/>
            <a:ext cx="86409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51520" y="2924944"/>
            <a:ext cx="86409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51520" y="3212976"/>
            <a:ext cx="86409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Управляющая кнопка: возврат 17">
            <a:hlinkClick r:id="rId3" action="ppaction://hlinksldjump" highlightClick="1"/>
          </p:cNvPr>
          <p:cNvSpPr/>
          <p:nvPr/>
        </p:nvSpPr>
        <p:spPr>
          <a:xfrm>
            <a:off x="7740352" y="5733256"/>
            <a:ext cx="1008112" cy="50405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51520" y="5085184"/>
            <a:ext cx="86409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23528" y="5445224"/>
            <a:ext cx="86409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festival.1september.ru/articles/620481/presentation/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-1179512"/>
            <a:ext cx="9937104" cy="815414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03648" y="-603448"/>
            <a:ext cx="640871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://aplik.ru/wp-content/uploads/media/%D0%94%D0%B8%D0%B4%D0%B0%D0%BA%D1%82%D0%B8%D1%87%D0%B5%D1%81%D0%BA%D0%B8%D0%B8%CC%86-%D0%BC%D0%B0%D1%82%D0%B5%D1%80%D0%B8%D0%B0%D0%BB-%D0%90%D0%B2%D1%82%D0%BE%D0%BC%D0%B0%D1%82%D0%B8%D0%B7%D0%B0%D1%86%D0%B8%D1%8F-%D0%B7%D0%B2%D1%83%D0%BA%D0%B0-%D0%97/image1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38528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/>
          <a:lstStyle/>
          <a:p>
            <a:pPr algn="l" hangingPunct="0"/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</a:rPr>
              <a:t>Иправьте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ошибки.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b="1" dirty="0" smtClean="0"/>
              <a:t>жеребёнок ветер мчался, как ветер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err="1" smtClean="0"/>
              <a:t>витя</a:t>
            </a:r>
            <a:r>
              <a:rPr lang="ru-RU" b="1" dirty="0" smtClean="0"/>
              <a:t> воробьёв увидел гнездо воробьёв</a:t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://sergeywaz.ucoz.ru/_ph/11/82917629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rmAutofit fontScale="90000"/>
          </a:bodyPr>
          <a:lstStyle/>
          <a:p>
            <a:pPr algn="l" hangingPunct="0"/>
            <a:r>
              <a:rPr lang="ru-RU" sz="3600" b="1" i="1" dirty="0" smtClean="0">
                <a:solidFill>
                  <a:schemeClr val="accent6">
                    <a:lumMod val="75000"/>
                  </a:schemeClr>
                </a:solidFill>
              </a:rPr>
              <a:t>Подчеркнуть согласные твёрдые и слова, в которых букв меньше, чем звуков.		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dirty="0" smtClean="0"/>
              <a:t>		</a:t>
            </a:r>
            <a:r>
              <a:rPr lang="ru-RU" b="1" dirty="0" smtClean="0"/>
              <a:t>Мы спешили в зоопарк на улице Зелёной. Жираф Джим и</a:t>
            </a:r>
            <a:br>
              <a:rPr lang="ru-RU" b="1" dirty="0" smtClean="0"/>
            </a:br>
            <a:r>
              <a:rPr lang="ru-RU" b="1" dirty="0" smtClean="0"/>
              <a:t>шимпанзе Яна ходят в гости к удаву Чуне. Им навстречу бегут два чудища. Это чумазые слонята </a:t>
            </a:r>
            <a:r>
              <a:rPr lang="ru-RU" b="1" dirty="0" err="1" smtClean="0"/>
              <a:t>Чапа</a:t>
            </a:r>
            <a:r>
              <a:rPr lang="ru-RU" b="1" dirty="0" smtClean="0"/>
              <a:t> и Чарли. Они ныряли в грязные лужи. Зверята любят пускать в прохожих фонтаны. Ну и малыши!</a:t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fs00.infourok.ru/images/doc/280/285196/2/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525" y="476250"/>
            <a:ext cx="8362950" cy="504825"/>
          </a:xfrm>
        </p:spPr>
        <p:txBody>
          <a:bodyPr>
            <a:normAutofit fontScale="90000"/>
          </a:bodyPr>
          <a:lstStyle/>
          <a:p>
            <a:pPr>
              <a:defRPr/>
            </a:pPr>
            <a:endParaRPr lang="ru-RU" dirty="0">
              <a:latin typeface="Ariston" pitchFamily="66" charset="0"/>
            </a:endParaRP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468313" y="1268760"/>
            <a:ext cx="8496175" cy="511299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7200" b="1" i="1" dirty="0" smtClean="0">
                <a:solidFill>
                  <a:schemeClr val="bg1"/>
                </a:solidFill>
              </a:rPr>
              <a:t>Солнышко, полянку, яркое, осветило</a:t>
            </a:r>
            <a:r>
              <a:rPr lang="ru-RU" sz="6600" i="1" dirty="0" smtClean="0">
                <a:solidFill>
                  <a:schemeClr val="bg1"/>
                </a:solidFill>
              </a:rPr>
              <a:t>.</a:t>
            </a:r>
            <a:endParaRPr lang="ru-RU" sz="66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sz="8000" i="1" dirty="0" smtClean="0">
              <a:solidFill>
                <a:schemeClr val="bg1"/>
              </a:solidFill>
              <a:latin typeface="Propisi" pitchFamily="2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51520" y="4077072"/>
            <a:ext cx="86409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51520" y="4437112"/>
            <a:ext cx="86409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51520" y="1700808"/>
            <a:ext cx="86409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51520" y="1988840"/>
            <a:ext cx="86409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51520" y="2924944"/>
            <a:ext cx="86409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51520" y="3212976"/>
            <a:ext cx="86409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Управляющая кнопка: возврат 17">
            <a:hlinkClick r:id="rId3" action="ppaction://hlinksldjump" highlightClick="1"/>
          </p:cNvPr>
          <p:cNvSpPr/>
          <p:nvPr/>
        </p:nvSpPr>
        <p:spPr>
          <a:xfrm>
            <a:off x="7740352" y="5733256"/>
            <a:ext cx="1008112" cy="50405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51520" y="5085184"/>
            <a:ext cx="86409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23528" y="5445224"/>
            <a:ext cx="86409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525" y="476250"/>
            <a:ext cx="8362950" cy="504825"/>
          </a:xfrm>
        </p:spPr>
        <p:txBody>
          <a:bodyPr>
            <a:normAutofit fontScale="90000"/>
          </a:bodyPr>
          <a:lstStyle/>
          <a:p>
            <a:pPr>
              <a:defRPr/>
            </a:pPr>
            <a:endParaRPr lang="ru-RU" dirty="0">
              <a:latin typeface="Ariston" pitchFamily="66" charset="0"/>
            </a:endParaRP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468313" y="1268760"/>
            <a:ext cx="8496175" cy="511299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7200" b="1" i="1" dirty="0" smtClean="0">
                <a:solidFill>
                  <a:schemeClr val="bg1"/>
                </a:solidFill>
              </a:rPr>
              <a:t>  Яркое солнышко, осветило полянку</a:t>
            </a:r>
            <a:r>
              <a:rPr lang="ru-RU" sz="6600" i="1" dirty="0" smtClean="0">
                <a:solidFill>
                  <a:schemeClr val="bg1"/>
                </a:solidFill>
              </a:rPr>
              <a:t>.</a:t>
            </a:r>
            <a:endParaRPr lang="ru-RU" sz="66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sz="8000" i="1" dirty="0" smtClean="0">
              <a:solidFill>
                <a:schemeClr val="bg1"/>
              </a:solidFill>
              <a:latin typeface="Propisi" pitchFamily="2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51520" y="4077072"/>
            <a:ext cx="86409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51520" y="4437112"/>
            <a:ext cx="86409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51520" y="1700808"/>
            <a:ext cx="86409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51520" y="1988840"/>
            <a:ext cx="86409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51520" y="2924944"/>
            <a:ext cx="86409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51520" y="3212976"/>
            <a:ext cx="86409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Управляющая кнопка: возврат 17">
            <a:hlinkClick r:id="rId3" action="ppaction://hlinksldjump" highlightClick="1"/>
          </p:cNvPr>
          <p:cNvSpPr/>
          <p:nvPr/>
        </p:nvSpPr>
        <p:spPr>
          <a:xfrm>
            <a:off x="7740352" y="5733256"/>
            <a:ext cx="1008112" cy="50405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51520" y="5085184"/>
            <a:ext cx="86409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23528" y="5445224"/>
            <a:ext cx="86409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525" y="476250"/>
            <a:ext cx="8362950" cy="504825"/>
          </a:xfrm>
        </p:spPr>
        <p:txBody>
          <a:bodyPr>
            <a:normAutofit fontScale="90000"/>
          </a:bodyPr>
          <a:lstStyle/>
          <a:p>
            <a:pPr>
              <a:defRPr/>
            </a:pPr>
            <a:endParaRPr lang="ru-RU" dirty="0">
              <a:latin typeface="Ariston" pitchFamily="66" charset="0"/>
            </a:endParaRP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468313" y="1340768"/>
            <a:ext cx="8218487" cy="50405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600" b="1" i="1" dirty="0" smtClean="0">
                <a:solidFill>
                  <a:schemeClr val="bg1"/>
                </a:solidFill>
                <a:latin typeface="Propisi" pitchFamily="2" charset="0"/>
              </a:rPr>
              <a:t>Словарь: М</a:t>
            </a:r>
            <a:r>
              <a:rPr lang="ru-RU" sz="6600" b="1" i="1" dirty="0" smtClean="0">
                <a:solidFill>
                  <a:srgbClr val="FF0000"/>
                </a:solidFill>
                <a:latin typeface="Propisi" pitchFamily="2" charset="0"/>
              </a:rPr>
              <a:t>о</a:t>
            </a:r>
            <a:r>
              <a:rPr lang="ru-RU" sz="6600" b="1" i="1" dirty="0" smtClean="0">
                <a:solidFill>
                  <a:schemeClr val="bg1"/>
                </a:solidFill>
                <a:latin typeface="Propisi" pitchFamily="2" charset="0"/>
              </a:rPr>
              <a:t>сква,</a:t>
            </a:r>
          </a:p>
          <a:p>
            <a:pPr>
              <a:buNone/>
            </a:pPr>
            <a:r>
              <a:rPr lang="ru-RU" sz="6600" b="1" i="1" dirty="0" smtClean="0">
                <a:solidFill>
                  <a:schemeClr val="bg1"/>
                </a:solidFill>
                <a:latin typeface="Propisi" pitchFamily="2" charset="0"/>
              </a:rPr>
              <a:t>Р</a:t>
            </a:r>
            <a:r>
              <a:rPr lang="ru-RU" sz="6600" b="1" i="1" dirty="0" smtClean="0">
                <a:solidFill>
                  <a:srgbClr val="FF0000"/>
                </a:solidFill>
                <a:latin typeface="Propisi" pitchFamily="2" charset="0"/>
              </a:rPr>
              <a:t>о</a:t>
            </a:r>
            <a:r>
              <a:rPr lang="ru-RU" sz="6600" b="1" i="1" dirty="0" smtClean="0">
                <a:solidFill>
                  <a:srgbClr val="00B0F0"/>
                </a:solidFill>
                <a:latin typeface="Propisi" pitchFamily="2" charset="0"/>
              </a:rPr>
              <a:t>сс</a:t>
            </a:r>
            <a:r>
              <a:rPr lang="ru-RU" sz="6600" b="1" i="1" dirty="0" smtClean="0">
                <a:solidFill>
                  <a:schemeClr val="bg1"/>
                </a:solidFill>
                <a:latin typeface="Propisi" pitchFamily="2" charset="0"/>
              </a:rPr>
              <a:t>ия. </a:t>
            </a:r>
          </a:p>
          <a:p>
            <a:pPr>
              <a:buNone/>
            </a:pPr>
            <a:endParaRPr lang="ru-RU" sz="6600" b="1" i="1" dirty="0" smtClean="0">
              <a:solidFill>
                <a:srgbClr val="FF0000"/>
              </a:solidFill>
              <a:latin typeface="Propisi" pitchFamily="2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51520" y="4077072"/>
            <a:ext cx="86409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51520" y="4437112"/>
            <a:ext cx="86409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51520" y="1700808"/>
            <a:ext cx="86409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51520" y="1988840"/>
            <a:ext cx="86409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51520" y="2924944"/>
            <a:ext cx="86409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23528" y="3212976"/>
            <a:ext cx="86409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Управляющая кнопка: возврат 17">
            <a:hlinkClick r:id="rId3" action="ppaction://hlinksldjump" highlightClick="1"/>
          </p:cNvPr>
          <p:cNvSpPr/>
          <p:nvPr/>
        </p:nvSpPr>
        <p:spPr>
          <a:xfrm>
            <a:off x="7740352" y="5733256"/>
            <a:ext cx="1008112" cy="50405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51520" y="5085184"/>
            <a:ext cx="86409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23528" y="5445224"/>
            <a:ext cx="86409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2411760" y="2276872"/>
            <a:ext cx="72008" cy="36004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572000" y="2132856"/>
            <a:ext cx="432048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6444208" y="1052736"/>
            <a:ext cx="72008" cy="36004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475656" y="3356992"/>
            <a:ext cx="648072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899592" y="3356992"/>
            <a:ext cx="432048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7oom.ru/powerpoint/fon-dlya-prezentacii-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274638"/>
            <a:ext cx="8892480" cy="5674642"/>
          </a:xfrm>
        </p:spPr>
        <p:txBody>
          <a:bodyPr>
            <a:noAutofit/>
          </a:bodyPr>
          <a:lstStyle/>
          <a:p>
            <a:r>
              <a:rPr lang="ru-RU" sz="4800" b="1" i="1" dirty="0" err="1" smtClean="0">
                <a:latin typeface="Consolas" pitchFamily="49" charset="0"/>
                <a:cs typeface="Consolas" pitchFamily="49" charset="0"/>
              </a:rPr>
              <a:t>Дрессировщик,александр</a:t>
            </a:r>
            <a:r>
              <a:rPr lang="ru-RU" sz="4800" b="1" i="1" dirty="0" smtClean="0">
                <a:latin typeface="Consolas" pitchFamily="49" charset="0"/>
                <a:cs typeface="Consolas" pitchFamily="49" charset="0"/>
              </a:rPr>
              <a:t>,</a:t>
            </a:r>
            <a:br>
              <a:rPr lang="ru-RU" sz="4800" b="1" i="1" dirty="0" smtClean="0">
                <a:latin typeface="Consolas" pitchFamily="49" charset="0"/>
                <a:cs typeface="Consolas" pitchFamily="49" charset="0"/>
              </a:rPr>
            </a:br>
            <a:r>
              <a:rPr lang="ru-RU" sz="4800" b="1" i="1" dirty="0" err="1" smtClean="0">
                <a:latin typeface="Consolas" pitchFamily="49" charset="0"/>
                <a:cs typeface="Consolas" pitchFamily="49" charset="0"/>
              </a:rPr>
              <a:t>тётя,игоревич,ложка</a:t>
            </a:r>
            <a:r>
              <a:rPr lang="ru-RU" sz="4800" b="1" i="1" dirty="0" smtClean="0">
                <a:latin typeface="Consolas" pitchFamily="49" charset="0"/>
                <a:cs typeface="Consolas" pitchFamily="49" charset="0"/>
              </a:rPr>
              <a:t>,</a:t>
            </a:r>
            <a:br>
              <a:rPr lang="ru-RU" sz="4800" b="1" i="1" dirty="0" smtClean="0">
                <a:latin typeface="Consolas" pitchFamily="49" charset="0"/>
                <a:cs typeface="Consolas" pitchFamily="49" charset="0"/>
              </a:rPr>
            </a:br>
            <a:r>
              <a:rPr lang="ru-RU" sz="4800" b="1" i="1" dirty="0" err="1" smtClean="0">
                <a:latin typeface="Consolas" pitchFamily="49" charset="0"/>
                <a:cs typeface="Consolas" pitchFamily="49" charset="0"/>
              </a:rPr>
              <a:t>дверь,австралия,журналист,жуковский</a:t>
            </a:r>
            <a:r>
              <a:rPr lang="ru-RU" sz="4800" b="1" i="1" dirty="0" smtClean="0">
                <a:latin typeface="Consolas" pitchFamily="49" charset="0"/>
                <a:cs typeface="Consolas" pitchFamily="49" charset="0"/>
              </a:rPr>
              <a:t>.</a:t>
            </a:r>
            <a:endParaRPr lang="ru-RU" sz="4800" b="1" i="1" dirty="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7oom.ru/powerpoint/fon-dlya-prezentacii-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4642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latin typeface="Consolas" pitchFamily="49" charset="0"/>
                <a:cs typeface="Consolas" pitchFamily="49" charset="0"/>
              </a:rPr>
              <a:t>тёмный</a:t>
            </a:r>
            <a:br>
              <a:rPr lang="ru-RU" sz="4800" b="1" i="1" dirty="0" smtClean="0">
                <a:latin typeface="Consolas" pitchFamily="49" charset="0"/>
                <a:cs typeface="Consolas" pitchFamily="49" charset="0"/>
              </a:rPr>
            </a:br>
            <a:r>
              <a:rPr lang="ru-RU" sz="4800" b="1" i="1" dirty="0" smtClean="0">
                <a:latin typeface="Consolas" pitchFamily="49" charset="0"/>
                <a:cs typeface="Consolas" pitchFamily="49" charset="0"/>
              </a:rPr>
              <a:t>светлый</a:t>
            </a:r>
            <a:br>
              <a:rPr lang="ru-RU" sz="4800" b="1" i="1" dirty="0" smtClean="0">
                <a:latin typeface="Consolas" pitchFamily="49" charset="0"/>
                <a:cs typeface="Consolas" pitchFamily="49" charset="0"/>
              </a:rPr>
            </a:br>
            <a:r>
              <a:rPr lang="ru-RU" sz="4800" b="1" i="1" dirty="0" smtClean="0">
                <a:latin typeface="Consolas" pitchFamily="49" charset="0"/>
                <a:cs typeface="Consolas" pitchFamily="49" charset="0"/>
              </a:rPr>
              <a:t>хитрая</a:t>
            </a:r>
            <a:br>
              <a:rPr lang="ru-RU" sz="4800" b="1" i="1" dirty="0" smtClean="0">
                <a:latin typeface="Consolas" pitchFamily="49" charset="0"/>
                <a:cs typeface="Consolas" pitchFamily="49" charset="0"/>
              </a:rPr>
            </a:br>
            <a:r>
              <a:rPr lang="ru-RU" sz="4800" b="1" i="1" dirty="0" smtClean="0">
                <a:latin typeface="Consolas" pitchFamily="49" charset="0"/>
                <a:cs typeface="Consolas" pitchFamily="49" charset="0"/>
              </a:rPr>
              <a:t>тонкий</a:t>
            </a:r>
            <a:br>
              <a:rPr lang="ru-RU" sz="4800" b="1" i="1" dirty="0" smtClean="0">
                <a:latin typeface="Consolas" pitchFamily="49" charset="0"/>
                <a:cs typeface="Consolas" pitchFamily="49" charset="0"/>
              </a:rPr>
            </a:br>
            <a:r>
              <a:rPr lang="ru-RU" sz="4800" b="1" i="1" dirty="0" smtClean="0">
                <a:latin typeface="Consolas" pitchFamily="49" charset="0"/>
                <a:cs typeface="Consolas" pitchFamily="49" charset="0"/>
              </a:rPr>
              <a:t>рыжие</a:t>
            </a:r>
            <a:br>
              <a:rPr lang="ru-RU" sz="4800" b="1" i="1" dirty="0" smtClean="0">
                <a:latin typeface="Consolas" pitchFamily="49" charset="0"/>
                <a:cs typeface="Consolas" pitchFamily="49" charset="0"/>
              </a:rPr>
            </a:br>
            <a:r>
              <a:rPr lang="ru-RU" sz="4800" b="1" i="1" dirty="0" smtClean="0">
                <a:latin typeface="Consolas" pitchFamily="49" charset="0"/>
                <a:cs typeface="Consolas" pitchFamily="49" charset="0"/>
              </a:rPr>
              <a:t>серенький</a:t>
            </a:r>
            <a:br>
              <a:rPr lang="ru-RU" sz="4800" b="1" i="1" dirty="0" smtClean="0">
                <a:latin typeface="Consolas" pitchFamily="49" charset="0"/>
                <a:cs typeface="Consolas" pitchFamily="49" charset="0"/>
              </a:rPr>
            </a:br>
            <a:r>
              <a:rPr lang="ru-RU" sz="4800" b="1" i="1" dirty="0" smtClean="0">
                <a:latin typeface="Consolas" pitchFamily="49" charset="0"/>
                <a:cs typeface="Consolas" pitchFamily="49" charset="0"/>
              </a:rPr>
              <a:t>холодная</a:t>
            </a:r>
            <a:endParaRPr lang="ru-RU" sz="4800" b="1" i="1" dirty="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855</TotalTime>
  <Words>425</Words>
  <Application>Microsoft Office PowerPoint</Application>
  <PresentationFormat>Экран (4:3)</PresentationFormat>
  <Paragraphs>121</Paragraphs>
  <Slides>43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53" baseType="lpstr">
      <vt:lpstr>Arial</vt:lpstr>
      <vt:lpstr>Ariston</vt:lpstr>
      <vt:lpstr>Calibri</vt:lpstr>
      <vt:lpstr>Comic Sans MS</vt:lpstr>
      <vt:lpstr>Consolas</vt:lpstr>
      <vt:lpstr>Propisi</vt:lpstr>
      <vt:lpstr>Times New Roman</vt:lpstr>
      <vt:lpstr>Verdana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Дрессировщик,александр, тётя,игоревич,ложка, дверь,австралия,журналист,жуковский.</vt:lpstr>
      <vt:lpstr>тёмный светлый хитрая тонкий рыжие серенький холодная</vt:lpstr>
      <vt:lpstr>Презентация PowerPoint</vt:lpstr>
      <vt:lpstr>Сильная,  резвая, быстроногая</vt:lpstr>
      <vt:lpstr>Презентация PowerPoint</vt:lpstr>
      <vt:lpstr>      Цели: 1.Научться описывать внешность 2.Деление слов на слоги, ударение. 3.Выделять слова-предметы, слова-признаки. </vt:lpstr>
      <vt:lpstr>Презентация PowerPoint</vt:lpstr>
      <vt:lpstr>Презентация PowerPoint</vt:lpstr>
      <vt:lpstr>Слова-предметы</vt:lpstr>
      <vt:lpstr>Розовая,   толстая,   ленивая </vt:lpstr>
      <vt:lpstr>Кудрявая, короткохвостая</vt:lpstr>
      <vt:lpstr>Пушистая,  ласковая,  игривая</vt:lpstr>
      <vt:lpstr>Урок 12 Упражнение 1</vt:lpstr>
      <vt:lpstr>Урок 12 Упражнение 2</vt:lpstr>
      <vt:lpstr>Урок 12 Обрати внимание!</vt:lpstr>
      <vt:lpstr>Красивый, как</vt:lpstr>
      <vt:lpstr>Худенькая, как</vt:lpstr>
      <vt:lpstr>Высокий, как </vt:lpstr>
      <vt:lpstr>Презентация PowerPoint</vt:lpstr>
      <vt:lpstr>Презентация PowerPoint</vt:lpstr>
      <vt:lpstr>  Заяц -  Еж -   (длинноухий,трусливый,колючий, серый, маленький,шустрый)     </vt:lpstr>
      <vt:lpstr>  Заяц – длинноухий, трусливый, серый. Еж – колючий, маленький, шустрый.  (длинноухий,трусливый,колючий, серый, маленький,шустрый)     </vt:lpstr>
      <vt:lpstr>дует, подснежник, ласковый, нежный, ветерок, распускаются, расцветает, листочки, зелёные</vt:lpstr>
      <vt:lpstr>Дует ласковый ветерок.  Распускаются зелёные  листочки.  Расцветает нежный подснежник . </vt:lpstr>
      <vt:lpstr>       Кто это? Что это?</vt:lpstr>
      <vt:lpstr>Дополни правило</vt:lpstr>
      <vt:lpstr>НАРИЦАТЕЛЬНЫЕ</vt:lpstr>
      <vt:lpstr> Собственные  Это слова, которые представляют названия единичных предметов, пишутся эти слова с заглавной буквы.   </vt:lpstr>
      <vt:lpstr>Презентация PowerPoint</vt:lpstr>
      <vt:lpstr>Составить из слов предложения.  хлебные, слетелись, на, крошки, галки  галки, у, живёт, щенок, рыжик </vt:lpstr>
      <vt:lpstr>Презентация PowerPoint</vt:lpstr>
      <vt:lpstr>Презентация PowerPoint</vt:lpstr>
      <vt:lpstr>Презентация PowerPoint</vt:lpstr>
      <vt:lpstr>Иправьте ошибки.  жеребёнок ветер мчался, как ветер  витя воробьёв увидел гнездо воробьёв </vt:lpstr>
      <vt:lpstr>Подчеркнуть согласные твёрдые и слова, в которых букв меньше, чем звуков.     Мы спешили в зоопарк на улице Зелёной. Жираф Джим и шимпанзе Яна ходят в гости к удаву Чуне. Им навстречу бегут два чудища. Это чумазые слонята Чапа и Чарли. Они ныряли в грязные лужи. Зверята любят пускать в прохожих фонтаны. Ну и малыши! 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89</cp:revision>
  <dcterms:created xsi:type="dcterms:W3CDTF">2016-02-28T17:28:39Z</dcterms:created>
  <dcterms:modified xsi:type="dcterms:W3CDTF">2017-01-12T18:59:22Z</dcterms:modified>
</cp:coreProperties>
</file>