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1" r:id="rId4"/>
    <p:sldId id="257" r:id="rId5"/>
    <p:sldId id="262" r:id="rId6"/>
    <p:sldId id="258" r:id="rId7"/>
    <p:sldId id="259" r:id="rId8"/>
    <p:sldId id="263" r:id="rId9"/>
    <p:sldId id="264" r:id="rId10"/>
    <p:sldId id="268" r:id="rId11"/>
    <p:sldId id="265" r:id="rId12"/>
    <p:sldId id="266" r:id="rId13"/>
    <p:sldId id="269" r:id="rId14"/>
    <p:sldId id="270" r:id="rId15"/>
    <p:sldId id="271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189C577-BCF7-4D6A-832E-18ABC31F3E87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32CBD3-A28E-4329-AF93-B7EE5B42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Наука и искусство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857760"/>
            <a:ext cx="7772400" cy="1000132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ИСКУССТВО – 8 класс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урок – 3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400" i="1" dirty="0" smtClean="0">
                <a:solidFill>
                  <a:schemeClr val="tx1"/>
                </a:solidFill>
                <a:effectLst/>
              </a:rPr>
              <a:t>Л. Да Винчи. </a:t>
            </a:r>
            <a:r>
              <a:rPr lang="ru-RU" sz="1400" b="0" i="1" dirty="0" err="1" smtClean="0">
                <a:solidFill>
                  <a:schemeClr val="tx1"/>
                </a:solidFill>
                <a:effectLst/>
              </a:rPr>
              <a:t>Витрувианский</a:t>
            </a:r>
            <a:r>
              <a:rPr lang="ru-RU" sz="1400" b="0" i="1" dirty="0" smtClean="0">
                <a:solidFill>
                  <a:schemeClr val="tx1"/>
                </a:solidFill>
                <a:effectLst/>
              </a:rPr>
              <a:t> человек</a:t>
            </a:r>
            <a:endParaRPr lang="ru-RU" sz="1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530352"/>
            <a:ext cx="4329594" cy="511322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Символизирует внутреннюю симметрию, Божественную пропорцию человеческого тела. Две наложенные одна на другую фигуры вписаны в круг и квадрат. Этот рисунок определил канонические пропорции изображения человека для европейского искусства последующего времени.</a:t>
            </a:r>
          </a:p>
          <a:p>
            <a:r>
              <a:rPr lang="ru-RU" dirty="0" smtClean="0"/>
              <a:t>В 20 в. на основе этого рисунка была составлена шкала пропорций, которая повлияла на образные решения современной архитектуры.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500042"/>
            <a:ext cx="3664468" cy="539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400" i="1" dirty="0" smtClean="0">
                <a:solidFill>
                  <a:schemeClr val="tx1"/>
                </a:solidFill>
                <a:effectLst/>
              </a:rPr>
              <a:t>Л. Да Винчи. </a:t>
            </a:r>
            <a:r>
              <a:rPr lang="ru-RU" sz="1400" b="0" i="1" dirty="0" smtClean="0">
                <a:solidFill>
                  <a:schemeClr val="tx1"/>
                </a:solidFill>
                <a:effectLst/>
              </a:rPr>
              <a:t>Джоконда</a:t>
            </a:r>
            <a:endParaRPr lang="ru-RU" sz="1400" i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500042"/>
            <a:ext cx="3422320" cy="5348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29058" y="530352"/>
            <a:ext cx="4758222" cy="482747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Портреты кисти </a:t>
            </a:r>
          </a:p>
          <a:p>
            <a:pPr algn="ctr">
              <a:buNone/>
            </a:pPr>
            <a:r>
              <a:rPr lang="ru-RU" b="1" i="1" dirty="0" smtClean="0"/>
              <a:t>Леонардо да Винчи </a:t>
            </a:r>
            <a:r>
              <a:rPr lang="ru-RU" dirty="0" smtClean="0"/>
              <a:t>– </a:t>
            </a:r>
          </a:p>
          <a:p>
            <a:pPr algn="ctr">
              <a:buNone/>
            </a:pPr>
            <a:r>
              <a:rPr lang="ru-RU" dirty="0" smtClean="0"/>
              <a:t>это образы свободных духом, добродетельных и талантливых людей.</a:t>
            </a:r>
          </a:p>
          <a:p>
            <a:endParaRPr lang="ru-RU" dirty="0" smtClean="0"/>
          </a:p>
          <a:p>
            <a:r>
              <a:rPr lang="ru-RU" dirty="0" smtClean="0"/>
              <a:t>Художник воплотил возвышенный идеал вечной женственности и человеческого обаяния.</a:t>
            </a:r>
          </a:p>
          <a:p>
            <a:r>
              <a:rPr lang="ru-RU" dirty="0" smtClean="0"/>
              <a:t>Важным элементом композиции стал пейзаж космического масштаба, тающий в холодной дымке.</a:t>
            </a:r>
          </a:p>
          <a:p>
            <a:r>
              <a:rPr lang="ru-RU" dirty="0" smtClean="0"/>
              <a:t>Взгляд </a:t>
            </a:r>
            <a:r>
              <a:rPr lang="ru-RU" dirty="0" err="1" smtClean="0"/>
              <a:t>Моны</a:t>
            </a:r>
            <a:r>
              <a:rPr lang="ru-RU" dirty="0" smtClean="0"/>
              <a:t> Лизы исполнен мудрости и спокойствия.</a:t>
            </a:r>
          </a:p>
          <a:p>
            <a:r>
              <a:rPr lang="ru-RU" dirty="0" smtClean="0"/>
              <a:t>«Глаза – распахнутые окна, открывающие душе все красоты мира, заставляют ее смириться с заточением в телесной оболочке» </a:t>
            </a:r>
            <a:r>
              <a:rPr lang="ru-RU" i="1" dirty="0" smtClean="0"/>
              <a:t>Л. Да Винчи.</a:t>
            </a:r>
            <a:endParaRPr lang="ru-RU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искусстве каждое новое явление не отменяет ценности старого.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4595" y="830389"/>
            <a:ext cx="5260848" cy="358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60438" y="4983163"/>
            <a:ext cx="8183562" cy="151765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tx1"/>
                </a:solidFill>
                <a:effectLst/>
              </a:rPr>
              <a:t>Раскопки археологов открыли миру удивительное изящество и художественное совершенство изделий мастеров древности. Главной темой искусства во все времена был человек. Но его изображение в дошедших до нас художественных произведениях разных эпох различно.</a:t>
            </a:r>
            <a:br>
              <a:rPr lang="ru-RU" sz="1800" dirty="0" smtClean="0">
                <a:solidFill>
                  <a:schemeClr val="tx1"/>
                </a:solidFill>
                <a:effectLst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</a:rPr>
              <a:t>				</a:t>
            </a:r>
            <a:r>
              <a:rPr lang="ru-RU" sz="1600" i="1" dirty="0" smtClean="0">
                <a:solidFill>
                  <a:schemeClr val="tx1"/>
                </a:solidFill>
                <a:effectLst/>
              </a:rPr>
              <a:t>Наскальная живопись </a:t>
            </a:r>
            <a:r>
              <a:rPr lang="ru-RU" sz="1600" i="1" dirty="0" err="1" smtClean="0">
                <a:solidFill>
                  <a:schemeClr val="tx1"/>
                </a:solidFill>
                <a:effectLst/>
              </a:rPr>
              <a:t>бушметов</a:t>
            </a:r>
            <a:endParaRPr lang="ru-RU" sz="160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428604"/>
            <a:ext cx="6715125" cy="450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28604"/>
            <a:ext cx="5401145" cy="559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60438" y="5857892"/>
            <a:ext cx="8183562" cy="642942"/>
          </a:xfrm>
        </p:spPr>
        <p:txBody>
          <a:bodyPr>
            <a:normAutofit/>
          </a:bodyPr>
          <a:lstStyle/>
          <a:p>
            <a:pPr algn="r"/>
            <a:r>
              <a:rPr lang="ru-RU" sz="1400" i="1" dirty="0" smtClean="0">
                <a:solidFill>
                  <a:schemeClr val="tx1"/>
                </a:solidFill>
                <a:effectLst/>
              </a:rPr>
              <a:t>Донателло. </a:t>
            </a:r>
            <a:r>
              <a:rPr lang="ru-RU" sz="1400" b="0" i="1" dirty="0" smtClean="0">
                <a:solidFill>
                  <a:schemeClr val="tx1"/>
                </a:solidFill>
                <a:effectLst/>
              </a:rPr>
              <a:t>Благовещение. Церковь </a:t>
            </a:r>
            <a:r>
              <a:rPr lang="ru-RU" sz="1400" b="0" i="1" dirty="0" err="1" smtClean="0">
                <a:solidFill>
                  <a:schemeClr val="tx1"/>
                </a:solidFill>
                <a:effectLst/>
              </a:rPr>
              <a:t>Санта-Кроче</a:t>
            </a:r>
            <a:r>
              <a:rPr lang="ru-RU" sz="1400" b="0" i="1" dirty="0" smtClean="0">
                <a:solidFill>
                  <a:schemeClr val="tx1"/>
                </a:solidFill>
                <a:effectLst/>
              </a:rPr>
              <a:t>. Флоренция</a:t>
            </a:r>
            <a:endParaRPr lang="ru-RU" sz="14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4429156" cy="6003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960438" y="5715015"/>
            <a:ext cx="7469214" cy="785819"/>
          </a:xfrm>
        </p:spPr>
        <p:txBody>
          <a:bodyPr>
            <a:normAutofit/>
          </a:bodyPr>
          <a:lstStyle/>
          <a:p>
            <a:pPr algn="r"/>
            <a:r>
              <a:rPr lang="ru-RU" sz="1400" i="1" dirty="0" smtClean="0">
                <a:solidFill>
                  <a:schemeClr val="tx1"/>
                </a:solidFill>
                <a:effectLst/>
              </a:rPr>
              <a:t>	Д. </a:t>
            </a:r>
            <a:r>
              <a:rPr lang="ru-RU" sz="1400" i="1" dirty="0" err="1" smtClean="0">
                <a:solidFill>
                  <a:schemeClr val="tx1"/>
                </a:solidFill>
                <a:effectLst/>
              </a:rPr>
              <a:t>Фетти</a:t>
            </a:r>
            <a:r>
              <a:rPr lang="ru-RU" sz="1400" i="1" dirty="0" smtClean="0">
                <a:solidFill>
                  <a:schemeClr val="tx1"/>
                </a:solidFill>
                <a:effectLst/>
              </a:rPr>
              <a:t>. </a:t>
            </a:r>
            <a:r>
              <a:rPr lang="ru-RU" sz="1400" b="0" i="1" dirty="0" smtClean="0">
                <a:solidFill>
                  <a:schemeClr val="tx1"/>
                </a:solidFill>
                <a:effectLst/>
              </a:rPr>
              <a:t>Архимед</a:t>
            </a:r>
            <a:endParaRPr lang="ru-RU" sz="1400" i="1" dirty="0">
              <a:solidFill>
                <a:schemeClr val="tx1"/>
              </a:solidFill>
              <a:effectLst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294967295"/>
          </p:nvPr>
        </p:nvSpPr>
        <p:spPr>
          <a:xfrm>
            <a:off x="5213350" y="1447800"/>
            <a:ext cx="3644930" cy="348932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Все искусства рассказывают нам о человеке своего времени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7224" y="1857364"/>
            <a:ext cx="7254901" cy="3890975"/>
          </a:xfrm>
        </p:spPr>
        <p:txBody>
          <a:bodyPr>
            <a:normAutofit fontScale="90000"/>
          </a:bodyPr>
          <a:lstStyle/>
          <a:p>
            <a:r>
              <a:rPr lang="ru-RU" smtClean="0"/>
              <a:t>        Домашнее </a:t>
            </a:r>
            <a:r>
              <a:rPr lang="ru-RU" dirty="0" smtClean="0"/>
              <a:t>задание: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  <a:effectLst/>
              </a:rPr>
              <a:t>Какие открытия изменили представления человечества о строении Вселенной, о форме Земли? </a:t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Приведите примеры научных открытий, изобретений, изменивших жизнь человека.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183880" cy="20366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Это две области деятельности, которые сопровождают развитие человечества на всем протяжении его существования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НАУКА</a:t>
            </a:r>
            <a:endParaRPr lang="ru-RU" sz="3600" b="1" dirty="0"/>
          </a:p>
        </p:txBody>
      </p:sp>
      <p:sp>
        <p:nvSpPr>
          <p:cNvPr id="4" name="Текс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ИСКУССТВО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571480"/>
            <a:ext cx="7772400" cy="3077526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Наука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искусство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решают разные задачи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58" y="3685032"/>
            <a:ext cx="8501122" cy="174423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изучает объективные     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изучает отношение 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законы мироздания        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человека к миру, к                       					другим людям, к 					самому себе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1393009" y="2178835"/>
            <a:ext cx="1428760" cy="121444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6215074" y="2214554"/>
            <a:ext cx="1500198" cy="107157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14884"/>
            <a:ext cx="8183880" cy="164307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/>
              </a:rPr>
              <a:t>Еще в Древней Греции ученые задумывались о роли искусства в жизни людей. Согласно греческой мифологии, каждая из девяти дочерей бога Зевса и богини Мнемозины, являясь музой, покровительствовала определенной области творчества.</a:t>
            </a:r>
            <a:br>
              <a:rPr lang="ru-RU" sz="1800" dirty="0" smtClean="0">
                <a:solidFill>
                  <a:schemeClr val="tx1"/>
                </a:solidFill>
                <a:effectLst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</a:rPr>
              <a:t>                                                                 </a:t>
            </a:r>
            <a:r>
              <a:rPr lang="ru-RU" sz="1400" i="1" dirty="0" smtClean="0">
                <a:solidFill>
                  <a:schemeClr val="tx1"/>
                </a:solidFill>
                <a:effectLst/>
              </a:rPr>
              <a:t>М.де </a:t>
            </a:r>
            <a:r>
              <a:rPr lang="ru-RU" sz="1400" i="1" dirty="0" err="1" smtClean="0">
                <a:solidFill>
                  <a:schemeClr val="tx1"/>
                </a:solidFill>
                <a:effectLst/>
              </a:rPr>
              <a:t>Вооз</a:t>
            </a:r>
            <a:r>
              <a:rPr lang="ru-RU" sz="1400" i="1" dirty="0" smtClean="0">
                <a:solidFill>
                  <a:schemeClr val="tx1"/>
                </a:solidFill>
                <a:effectLst/>
              </a:rPr>
              <a:t>.</a:t>
            </a:r>
            <a:r>
              <a:rPr lang="ru-RU" sz="1400" b="0" i="1" dirty="0" smtClean="0">
                <a:solidFill>
                  <a:schemeClr val="tx1"/>
                </a:solidFill>
                <a:effectLst/>
              </a:rPr>
              <a:t> Аполлон и музы</a:t>
            </a:r>
            <a:endParaRPr lang="ru-RU" sz="1800" dirty="0">
              <a:solidFill>
                <a:schemeClr val="tx1"/>
              </a:solidFill>
              <a:effectLst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25910" y="464630"/>
            <a:ext cx="5817923" cy="4120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500166" y="428604"/>
            <a:ext cx="5962992" cy="422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658120"/>
          </a:xfrm>
        </p:spPr>
        <p:txBody>
          <a:bodyPr>
            <a:noAutofit/>
          </a:bodyPr>
          <a:lstStyle/>
          <a:p>
            <a:r>
              <a:rPr lang="ru-RU" sz="1100" dirty="0" smtClean="0">
                <a:solidFill>
                  <a:schemeClr val="tx1"/>
                </a:solidFill>
                <a:effectLst/>
              </a:rPr>
              <a:t>Клио прошлых времен дела вещает потомству,</a:t>
            </a:r>
            <a:br>
              <a:rPr lang="ru-RU" sz="1100" dirty="0" smtClean="0">
                <a:solidFill>
                  <a:schemeClr val="tx1"/>
                </a:solidFill>
                <a:effectLst/>
              </a:rPr>
            </a:br>
            <a:r>
              <a:rPr lang="ru-RU" sz="1100" dirty="0" smtClean="0">
                <a:solidFill>
                  <a:schemeClr val="tx1"/>
                </a:solidFill>
                <a:effectLst/>
              </a:rPr>
              <a:t>Мельпомена трагический вопль исторгает печали,</a:t>
            </a:r>
            <a:br>
              <a:rPr lang="ru-RU" sz="1100" dirty="0" smtClean="0">
                <a:solidFill>
                  <a:schemeClr val="tx1"/>
                </a:solidFill>
                <a:effectLst/>
              </a:rPr>
            </a:br>
            <a:r>
              <a:rPr lang="ru-RU" sz="1100" dirty="0" smtClean="0">
                <a:solidFill>
                  <a:schemeClr val="tx1"/>
                </a:solidFill>
                <a:effectLst/>
              </a:rPr>
              <a:t>Радует Талия шуткой, веселым словцом и беседой,</a:t>
            </a:r>
            <a:br>
              <a:rPr lang="ru-RU" sz="1100" dirty="0" smtClean="0">
                <a:solidFill>
                  <a:schemeClr val="tx1"/>
                </a:solidFill>
                <a:effectLst/>
              </a:rPr>
            </a:br>
            <a:r>
              <a:rPr lang="ru-RU" sz="1100" dirty="0" smtClean="0">
                <a:solidFill>
                  <a:schemeClr val="tx1"/>
                </a:solidFill>
                <a:effectLst/>
              </a:rPr>
              <a:t>Сладкую песню поет с </a:t>
            </a:r>
            <a:r>
              <a:rPr lang="ru-RU" sz="1100" dirty="0" err="1" smtClean="0">
                <a:solidFill>
                  <a:schemeClr val="tx1"/>
                </a:solidFill>
                <a:effectLst/>
              </a:rPr>
              <a:t>тросниковой</a:t>
            </a:r>
            <a:r>
              <a:rPr lang="ru-RU" sz="1100" dirty="0" smtClean="0">
                <a:solidFill>
                  <a:schemeClr val="tx1"/>
                </a:solidFill>
                <a:effectLst/>
              </a:rPr>
              <a:t> флейтой </a:t>
            </a:r>
            <a:r>
              <a:rPr lang="ru-RU" sz="1100" dirty="0" err="1" smtClean="0">
                <a:solidFill>
                  <a:schemeClr val="tx1"/>
                </a:solidFill>
                <a:effectLst/>
              </a:rPr>
              <a:t>Эвтерпа</a:t>
            </a:r>
            <a:r>
              <a:rPr lang="ru-RU" sz="1100" dirty="0" smtClean="0">
                <a:solidFill>
                  <a:schemeClr val="tx1"/>
                </a:solidFill>
                <a:effectLst/>
              </a:rPr>
              <a:t>,</a:t>
            </a:r>
            <a:br>
              <a:rPr lang="ru-RU" sz="1100" dirty="0" smtClean="0">
                <a:solidFill>
                  <a:schemeClr val="tx1"/>
                </a:solidFill>
                <a:effectLst/>
              </a:rPr>
            </a:br>
            <a:r>
              <a:rPr lang="ru-RU" sz="11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100" dirty="0" smtClean="0">
                <a:solidFill>
                  <a:schemeClr val="tx1"/>
                </a:solidFill>
                <a:effectLst/>
              </a:rPr>
            </a:br>
            <a:r>
              <a:rPr lang="ru-RU" sz="1100" dirty="0" smtClean="0">
                <a:solidFill>
                  <a:schemeClr val="tx1"/>
                </a:solidFill>
                <a:effectLst/>
              </a:rPr>
              <a:t>Терпсихора кифарой влечет, бурей чувства владея,</a:t>
            </a:r>
            <a:br>
              <a:rPr lang="ru-RU" sz="1100" dirty="0" smtClean="0">
                <a:solidFill>
                  <a:schemeClr val="tx1"/>
                </a:solidFill>
                <a:effectLst/>
              </a:rPr>
            </a:br>
            <a:r>
              <a:rPr lang="ru-RU" sz="1100" dirty="0" smtClean="0">
                <a:solidFill>
                  <a:schemeClr val="tx1"/>
                </a:solidFill>
                <a:effectLst/>
              </a:rPr>
              <a:t>С плектром в руке Эрато чарует и словом и жестом,</a:t>
            </a:r>
            <a:br>
              <a:rPr lang="ru-RU" sz="1100" dirty="0" smtClean="0">
                <a:solidFill>
                  <a:schemeClr val="tx1"/>
                </a:solidFill>
                <a:effectLst/>
              </a:rPr>
            </a:br>
            <a:r>
              <a:rPr lang="ru-RU" sz="1100" dirty="0" smtClean="0">
                <a:solidFill>
                  <a:schemeClr val="tx1"/>
                </a:solidFill>
                <a:effectLst/>
              </a:rPr>
              <a:t>Песни времен героических в книге хранит Каллиопа,</a:t>
            </a:r>
            <a:br>
              <a:rPr lang="ru-RU" sz="1100" dirty="0" smtClean="0">
                <a:solidFill>
                  <a:schemeClr val="tx1"/>
                </a:solidFill>
                <a:effectLst/>
              </a:rPr>
            </a:br>
            <a:r>
              <a:rPr lang="ru-RU" sz="1100" dirty="0" smtClean="0">
                <a:solidFill>
                  <a:schemeClr val="tx1"/>
                </a:solidFill>
                <a:effectLst/>
              </a:rPr>
              <a:t>Звезды небес изучает Урания, неба вращенье,</a:t>
            </a:r>
            <a:br>
              <a:rPr lang="ru-RU" sz="1100" dirty="0" smtClean="0">
                <a:solidFill>
                  <a:schemeClr val="tx1"/>
                </a:solidFill>
                <a:effectLst/>
              </a:rPr>
            </a:br>
            <a:r>
              <a:rPr lang="ru-RU" sz="1100" dirty="0" smtClean="0">
                <a:solidFill>
                  <a:schemeClr val="tx1"/>
                </a:solidFill>
                <a:effectLst/>
              </a:rPr>
              <a:t>Жестами все выражая, Полигимния славит героев.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                                               			 </a:t>
            </a:r>
            <a:r>
              <a:rPr lang="ru-RU" sz="1200" i="1" dirty="0" err="1" smtClean="0">
                <a:solidFill>
                  <a:schemeClr val="tx1"/>
                </a:solidFill>
              </a:rPr>
              <a:t>Авсоний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effectLst/>
              </a:rPr>
              <a:t>       </a:t>
            </a:r>
            <a:r>
              <a:rPr lang="ru-RU" sz="1400" i="1" dirty="0" smtClean="0">
                <a:solidFill>
                  <a:schemeClr val="tx1"/>
                </a:solidFill>
                <a:effectLst/>
              </a:rPr>
              <a:t>О. Роден. </a:t>
            </a:r>
            <a:r>
              <a:rPr lang="ru-RU" sz="1400" b="0" i="1" dirty="0" smtClean="0">
                <a:solidFill>
                  <a:schemeClr val="tx1"/>
                </a:solidFill>
                <a:effectLst/>
              </a:rPr>
              <a:t>Поэт и муза</a:t>
            </a:r>
            <a:endParaRPr lang="ru-RU" sz="1400" dirty="0">
              <a:solidFill>
                <a:schemeClr val="tx1"/>
              </a:solidFill>
              <a:effectLst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2910" y="500042"/>
            <a:ext cx="3500462" cy="547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6248" y="530352"/>
            <a:ext cx="4401032" cy="5113226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Науки, искусства и ремесла того времени не были отделены друг от друга. Искусство, технику, мастерство обозначали одним словом – «</a:t>
            </a:r>
            <a:r>
              <a:rPr lang="ru-RU" sz="2400" b="1" dirty="0" err="1" smtClean="0"/>
              <a:t>технэ</a:t>
            </a:r>
            <a:r>
              <a:rPr lang="ru-RU" sz="2400" dirty="0" smtClean="0"/>
              <a:t>».</a:t>
            </a:r>
          </a:p>
          <a:p>
            <a:endParaRPr lang="ru-RU" sz="2400" dirty="0" smtClean="0"/>
          </a:p>
          <a:p>
            <a:r>
              <a:rPr lang="ru-RU" sz="2400" dirty="0" smtClean="0"/>
              <a:t>Понятия «философ» и «поэт», «ремесленник» и «художник» не противопоставлялись друг другу.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642918"/>
            <a:ext cx="8143932" cy="3302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357158" y="4286256"/>
            <a:ext cx="8183563" cy="2247901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И в древнем мире, и в Средние века искусство было неотделимо от религии. Архитектор в Древнем Египте обычно был жрецом, «посвященным». Художников и поэтов Китая потомки называли «мудрецами древности».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1600" b="1" i="1" dirty="0" smtClean="0">
                <a:solidFill>
                  <a:schemeClr val="tx1"/>
                </a:solidFill>
              </a:rPr>
              <a:t>                                                                                                 Саркофаг муз.</a:t>
            </a:r>
            <a:r>
              <a:rPr lang="en-US" sz="1600" i="1" dirty="0" smtClean="0">
                <a:solidFill>
                  <a:schemeClr val="tx1"/>
                </a:solidFill>
              </a:rPr>
              <a:t>II</a:t>
            </a:r>
            <a:r>
              <a:rPr lang="ru-RU" sz="1600" i="1" dirty="0" smtClean="0">
                <a:solidFill>
                  <a:schemeClr val="tx1"/>
                </a:solidFill>
              </a:rPr>
              <a:t> век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Знание научное и знание художественное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400" i="1" dirty="0" smtClean="0">
                <a:solidFill>
                  <a:schemeClr val="tx1"/>
                </a:solidFill>
                <a:effectLst/>
              </a:rPr>
              <a:t>Л. Да Винчи. </a:t>
            </a:r>
            <a:r>
              <a:rPr lang="ru-RU" sz="1400" b="0" i="1" dirty="0" err="1" smtClean="0">
                <a:solidFill>
                  <a:schemeClr val="tx1"/>
                </a:solidFill>
                <a:effectLst/>
              </a:rPr>
              <a:t>Витрувианский</a:t>
            </a:r>
            <a:r>
              <a:rPr lang="ru-RU" sz="1400" b="0" i="1" dirty="0" smtClean="0">
                <a:solidFill>
                  <a:schemeClr val="tx1"/>
                </a:solidFill>
                <a:effectLst/>
              </a:rPr>
              <a:t> человек</a:t>
            </a:r>
            <a:endParaRPr lang="ru-RU" sz="1400" i="1" dirty="0">
              <a:solidFill>
                <a:schemeClr val="tx1"/>
              </a:solidFill>
              <a:effectLst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571480"/>
            <a:ext cx="3567495" cy="525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6248" y="530352"/>
            <a:ext cx="4401032" cy="50417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/>
              <a:t>Леонардо да Винчи </a:t>
            </a:r>
            <a:r>
              <a:rPr lang="ru-RU" sz="2800" b="1" dirty="0" smtClean="0"/>
              <a:t> </a:t>
            </a:r>
            <a:r>
              <a:rPr lang="ru-RU" b="1" dirty="0" smtClean="0"/>
              <a:t>(1452 1519) – </a:t>
            </a:r>
            <a:r>
              <a:rPr lang="ru-RU" dirty="0" smtClean="0"/>
              <a:t>многогранная личность, основоположник художественной культуры Высокого Возрождения – вот уже пять столетий восхищает человечество.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87</TotalTime>
  <Words>376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Наука и искусство</vt:lpstr>
      <vt:lpstr>Это две области деятельности, которые сопровождают развитие человечества на всем протяжении его существования</vt:lpstr>
      <vt:lpstr> Наука и искусство  решают разные задачи  </vt:lpstr>
      <vt:lpstr>Еще в Древней Греции ученые задумывались о роли искусства в жизни людей. Согласно греческой мифологии, каждая из девяти дочерей бога Зевса и богини Мнемозины, являясь музой, покровительствовала определенной области творчества.                                                                  М.де Вооз. Аполлон и музы</vt:lpstr>
      <vt:lpstr>Клио прошлых времен дела вещает потомству, Мельпомена трагический вопль исторгает печали, Радует Талия шуткой, веселым словцом и беседой, Сладкую песню поет с тросниковой флейтой Эвтерпа,  Терпсихора кифарой влечет, бурей чувства владея, С плектром в руке Эрато чарует и словом и жестом, Песни времен героических в книге хранит Каллиопа, Звезды небес изучает Урания, неба вращенье, Жестами все выражая, Полигимния славит героев.                                                    Авсоний</vt:lpstr>
      <vt:lpstr>       О. Роден. Поэт и муза</vt:lpstr>
      <vt:lpstr>                        И в древнем мире, и в Средние века искусство было неотделимо от религии. Архитектор в Древнем Египте обычно был жрецом, «посвященным». Художников и поэтов Китая потомки называли «мудрецами древности».                                                                                                   Саркофаг муз.II век</vt:lpstr>
      <vt:lpstr>Знание научное и знание художественное</vt:lpstr>
      <vt:lpstr>Л. Да Винчи. Витрувианский человек</vt:lpstr>
      <vt:lpstr>Л. Да Винчи. Витрувианский человек</vt:lpstr>
      <vt:lpstr>Л. Да Винчи. Джоконда</vt:lpstr>
      <vt:lpstr>В искусстве каждое новое явление не отменяет ценности старого. </vt:lpstr>
      <vt:lpstr>Раскопки археологов открыли миру удивительное изящество и художественное совершенство изделий мастеров древности. Главной темой искусства во все времена был человек. Но его изображение в дошедших до нас художественных произведениях разных эпох различно.     Наскальная живопись бушметов</vt:lpstr>
      <vt:lpstr>Донателло. Благовещение. Церковь Санта-Кроче. Флоренция</vt:lpstr>
      <vt:lpstr> Д. Фетти. Архимед</vt:lpstr>
      <vt:lpstr>        Домашнее задание:  Какие открытия изменили представления человечества о строении Вселенной, о форме Земли?  Приведите примеры научных открытий, изобретений, изменивших жизнь человека.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Наука и искусство</dc:title>
  <dc:creator>Пользователь</dc:creator>
  <cp:lastModifiedBy>1</cp:lastModifiedBy>
  <cp:revision>39</cp:revision>
  <dcterms:created xsi:type="dcterms:W3CDTF">2012-09-13T15:42:55Z</dcterms:created>
  <dcterms:modified xsi:type="dcterms:W3CDTF">2016-07-14T09:11:39Z</dcterms:modified>
</cp:coreProperties>
</file>