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3" r:id="rId2"/>
    <p:sldId id="273" r:id="rId3"/>
    <p:sldId id="294" r:id="rId4"/>
    <p:sldId id="282" r:id="rId5"/>
    <p:sldId id="283" r:id="rId6"/>
    <p:sldId id="284" r:id="rId7"/>
    <p:sldId id="281" r:id="rId8"/>
    <p:sldId id="286" r:id="rId9"/>
    <p:sldId id="288" r:id="rId10"/>
    <p:sldId id="289" r:id="rId11"/>
    <p:sldId id="290" r:id="rId12"/>
    <p:sldId id="291" r:id="rId13"/>
    <p:sldId id="257" r:id="rId14"/>
    <p:sldId id="258" r:id="rId15"/>
    <p:sldId id="259" r:id="rId16"/>
    <p:sldId id="260" r:id="rId17"/>
    <p:sldId id="261" r:id="rId18"/>
    <p:sldId id="262" r:id="rId19"/>
    <p:sldId id="263" r:id="rId20"/>
    <p:sldId id="272" r:id="rId21"/>
    <p:sldId id="295" r:id="rId22"/>
    <p:sldId id="296" r:id="rId23"/>
    <p:sldId id="297" r:id="rId24"/>
    <p:sldId id="298" r:id="rId25"/>
    <p:sldId id="264" r:id="rId26"/>
    <p:sldId id="266" r:id="rId27"/>
    <p:sldId id="269" r:id="rId28"/>
    <p:sldId id="292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620688"/>
            <a:ext cx="8136904" cy="338437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Отчёт </a:t>
            </a:r>
            <a:br>
              <a:rPr lang="ru-RU" b="1" dirty="0" smtClean="0"/>
            </a:br>
            <a:r>
              <a:rPr lang="ru-RU" sz="3100" b="1" dirty="0" smtClean="0"/>
              <a:t>МЕТОДИЧЕСКОГО ОБЪЕДИНЕНИЯ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b="1" dirty="0" smtClean="0"/>
              <a:t>УЧИТЕЛЕЙ МАТЕМАТИКИ, ФИЗИКИ,  ИНФОРМАТИКИ , ХИМИИ, БИОЛОГИИ и ГЕОГРАФИИ</a:t>
            </a:r>
            <a:br>
              <a:rPr lang="ru-RU" sz="3100" b="1" dirty="0" smtClean="0"/>
            </a:br>
            <a:r>
              <a:rPr lang="ru-RU" sz="3100" b="1" dirty="0" smtClean="0"/>
              <a:t>за  2015 -2016 учебный год</a:t>
            </a:r>
            <a:r>
              <a:rPr lang="ru-RU" sz="3100" dirty="0" smtClean="0"/>
              <a:t/>
            </a:r>
            <a:br>
              <a:rPr lang="ru-RU" sz="3100" dirty="0" smtClean="0"/>
            </a:br>
            <a:endParaRPr lang="ru-RU" sz="31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5085184"/>
            <a:ext cx="8435280" cy="1080120"/>
          </a:xfrm>
        </p:spPr>
        <p:txBody>
          <a:bodyPr>
            <a:normAutofit/>
          </a:bodyPr>
          <a:lstStyle/>
          <a:p>
            <a:r>
              <a:rPr lang="ru-RU" dirty="0" smtClean="0"/>
              <a:t>РУКОВОДИТЕЛЬ:  Горбачёва Светлана Владимировна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268760"/>
            <a:ext cx="8136904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/>
              <a:t>Организация школьного этапа всероссийской олимпиады по предметам.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8496944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/>
              <a:t>Организация и проведение входящих контрольных работ по математике 5-11 кл.,</a:t>
            </a:r>
          </a:p>
          <a:p>
            <a:r>
              <a:rPr lang="ru-RU" sz="4000" b="1" dirty="0" smtClean="0"/>
              <a:t> физике и информатике 9-11 кл. и вычислительных навыков в 5 классах.</a:t>
            </a:r>
          </a:p>
          <a:p>
            <a:endParaRPr lang="ru-RU" sz="4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3933056"/>
            <a:ext cx="864096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000" b="1" dirty="0" smtClean="0">
                <a:latin typeface="Arial" pitchFamily="34" charset="0"/>
                <a:ea typeface="Calibri" pitchFamily="34" charset="0"/>
                <a:cs typeface="Times New Roman" pitchFamily="18" charset="0"/>
              </a:rPr>
              <a:t>Подготовка учащихся 9 и 11 классов к итоговой аттестации в форме ОГЭ  и ЕГЭ.</a:t>
            </a:r>
            <a:endParaRPr lang="ru-RU" sz="4000" b="1" dirty="0" smtClean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Межсекционная работа:</a:t>
            </a:r>
            <a:br>
              <a:rPr lang="ru-RU" dirty="0" smtClean="0">
                <a:solidFill>
                  <a:srgbClr val="C00000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 Создание тестов,</a:t>
            </a:r>
          </a:p>
          <a:p>
            <a:r>
              <a:rPr lang="ru-RU" b="1" dirty="0" smtClean="0"/>
              <a:t> материалов зачетов,</a:t>
            </a:r>
          </a:p>
          <a:p>
            <a:r>
              <a:rPr lang="ru-RU" b="1" dirty="0" smtClean="0"/>
              <a:t> контрольных срезов различных форм :</a:t>
            </a:r>
          </a:p>
          <a:p>
            <a:r>
              <a:rPr lang="ru-RU" b="1" dirty="0" smtClean="0"/>
              <a:t>1)Входные</a:t>
            </a:r>
          </a:p>
          <a:p>
            <a:r>
              <a:rPr lang="ru-RU" b="1" dirty="0" smtClean="0"/>
              <a:t>2) полугодовые</a:t>
            </a:r>
          </a:p>
          <a:p>
            <a:r>
              <a:rPr lang="ru-RU" b="1" dirty="0" smtClean="0"/>
              <a:t>3) итоговые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4624"/>
            <a:ext cx="8784976" cy="11430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Анализ проведённых в течении года 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контрольных работ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616624"/>
          </a:xfrm>
        </p:spPr>
        <p:txBody>
          <a:bodyPr>
            <a:normAutofit lnSpcReduction="10000"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b="1" u="sng" dirty="0">
                <a:ea typeface="Calibri"/>
                <a:cs typeface="Times New Roman"/>
              </a:rPr>
              <a:t>5-е классы </a:t>
            </a:r>
            <a:r>
              <a:rPr lang="ru-RU" b="1" dirty="0">
                <a:ea typeface="Calibri"/>
                <a:cs typeface="Times New Roman"/>
              </a:rPr>
              <a:t>– составление текстовых задач по готовым числовым выражениям, решение тестовых задач (задачи на движение, задачи на проценты);</a:t>
            </a:r>
          </a:p>
          <a:p>
            <a:pPr lvl="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b="1" u="sng" dirty="0">
                <a:ea typeface="Calibri"/>
                <a:cs typeface="Times New Roman"/>
              </a:rPr>
              <a:t>6-е классы </a:t>
            </a:r>
            <a:r>
              <a:rPr lang="ru-RU" b="1" dirty="0">
                <a:ea typeface="Calibri"/>
                <a:cs typeface="Times New Roman"/>
              </a:rPr>
              <a:t>– сложение и вычитание рациональных чисел, умножение и деление рациональных чисел, решение задач с помощью пропорций (определение прямой и обратной зависимости);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95863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sz="2800" b="1" dirty="0">
                <a:solidFill>
                  <a:srgbClr val="FF0000"/>
                </a:solidFill>
              </a:rPr>
              <a:t>Анализ проведённых в течении года </a:t>
            </a:r>
            <a:br>
              <a:rPr lang="ru-RU" sz="2800" b="1" dirty="0">
                <a:solidFill>
                  <a:srgbClr val="FF0000"/>
                </a:solidFill>
              </a:rPr>
            </a:br>
            <a:r>
              <a:rPr lang="ru-RU" sz="2800" b="1" dirty="0">
                <a:solidFill>
                  <a:srgbClr val="FF0000"/>
                </a:solidFill>
              </a:rPr>
              <a:t>контрольных работ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544616"/>
          </a:xfrm>
        </p:spPr>
        <p:txBody>
          <a:bodyPr>
            <a:normAutofit fontScale="92500" lnSpcReduction="10000"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b="1" u="sng" dirty="0">
                <a:ea typeface="Calibri"/>
                <a:cs typeface="Times New Roman"/>
              </a:rPr>
              <a:t>7-е классы </a:t>
            </a:r>
            <a:r>
              <a:rPr lang="ru-RU" b="1" dirty="0">
                <a:ea typeface="Calibri"/>
                <a:cs typeface="Times New Roman"/>
              </a:rPr>
              <a:t>– </a:t>
            </a:r>
            <a:r>
              <a:rPr lang="ru-RU" b="1" dirty="0">
                <a:solidFill>
                  <a:srgbClr val="0070C0"/>
                </a:solidFill>
                <a:ea typeface="Calibri"/>
                <a:cs typeface="Times New Roman"/>
              </a:rPr>
              <a:t>алгебра:</a:t>
            </a:r>
            <a:r>
              <a:rPr lang="ru-RU" b="1" dirty="0">
                <a:ea typeface="Calibri"/>
                <a:cs typeface="Times New Roman"/>
              </a:rPr>
              <a:t> сложение, вычитание и умножение многочленов, формулы сокращённого умножения; </a:t>
            </a:r>
            <a:r>
              <a:rPr lang="ru-RU" b="1" dirty="0">
                <a:solidFill>
                  <a:srgbClr val="00B050"/>
                </a:solidFill>
                <a:ea typeface="Calibri"/>
                <a:cs typeface="Times New Roman"/>
              </a:rPr>
              <a:t>геометрия: </a:t>
            </a:r>
            <a:r>
              <a:rPr lang="ru-RU" b="1" dirty="0">
                <a:ea typeface="Calibri"/>
                <a:cs typeface="Times New Roman"/>
              </a:rPr>
              <a:t>первый признак равенства треугольников при решении задач, оформление задач на доказательства;</a:t>
            </a:r>
          </a:p>
          <a:p>
            <a:pPr lvl="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b="1" u="sng" dirty="0">
                <a:ea typeface="Calibri"/>
                <a:cs typeface="Times New Roman"/>
              </a:rPr>
              <a:t>8-е классы </a:t>
            </a:r>
            <a:r>
              <a:rPr lang="ru-RU" b="1" dirty="0">
                <a:solidFill>
                  <a:srgbClr val="0070C0"/>
                </a:solidFill>
                <a:ea typeface="Calibri"/>
                <a:cs typeface="Times New Roman"/>
              </a:rPr>
              <a:t>– алгебра</a:t>
            </a:r>
            <a:r>
              <a:rPr lang="ru-RU" b="1" dirty="0">
                <a:ea typeface="Calibri"/>
                <a:cs typeface="Times New Roman"/>
              </a:rPr>
              <a:t>: решение задач с помощью дробно-рациональных уравнений, иррациональные числа; </a:t>
            </a:r>
            <a:r>
              <a:rPr lang="ru-RU" b="1" dirty="0">
                <a:solidFill>
                  <a:srgbClr val="00B050"/>
                </a:solidFill>
                <a:ea typeface="Calibri"/>
                <a:cs typeface="Times New Roman"/>
              </a:rPr>
              <a:t>геометрия: </a:t>
            </a:r>
            <a:r>
              <a:rPr lang="ru-RU" b="1" dirty="0">
                <a:ea typeface="Calibri"/>
                <a:cs typeface="Times New Roman"/>
              </a:rPr>
              <a:t>признаки подобия треугольников;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16676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1162"/>
            <a:ext cx="8229600" cy="1143000"/>
          </a:xfrm>
        </p:spPr>
        <p:txBody>
          <a:bodyPr/>
          <a:lstStyle/>
          <a:p>
            <a:r>
              <a:rPr lang="ru-RU" sz="2800" b="1" dirty="0">
                <a:solidFill>
                  <a:srgbClr val="FF0000"/>
                </a:solidFill>
              </a:rPr>
              <a:t>Анализ проведённых в течении года </a:t>
            </a:r>
            <a:br>
              <a:rPr lang="ru-RU" sz="2800" b="1" dirty="0">
                <a:solidFill>
                  <a:srgbClr val="FF0000"/>
                </a:solidFill>
              </a:rPr>
            </a:br>
            <a:r>
              <a:rPr lang="ru-RU" sz="2800" b="1" dirty="0">
                <a:solidFill>
                  <a:srgbClr val="FF0000"/>
                </a:solidFill>
              </a:rPr>
              <a:t>контрольных работ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616624"/>
          </a:xfrm>
        </p:spPr>
        <p:txBody>
          <a:bodyPr>
            <a:norm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b="1" u="sng" dirty="0">
                <a:ea typeface="Calibri"/>
                <a:cs typeface="Times New Roman"/>
              </a:rPr>
              <a:t>10-е классы </a:t>
            </a:r>
            <a:r>
              <a:rPr lang="ru-RU" b="1" dirty="0">
                <a:ea typeface="Calibri"/>
                <a:cs typeface="Times New Roman"/>
              </a:rPr>
              <a:t>– </a:t>
            </a:r>
            <a:r>
              <a:rPr lang="ru-RU" b="1" dirty="0">
                <a:solidFill>
                  <a:srgbClr val="0070C0"/>
                </a:solidFill>
                <a:ea typeface="Calibri"/>
                <a:cs typeface="Times New Roman"/>
              </a:rPr>
              <a:t>алгебра:</a:t>
            </a:r>
            <a:r>
              <a:rPr lang="ru-RU" b="1" dirty="0">
                <a:ea typeface="Calibri"/>
                <a:cs typeface="Times New Roman"/>
              </a:rPr>
              <a:t> решение тригонометрических уравнений, тождественные преобразования тригонометрических выражений, применение производной при исследовании функции, оформление заданий уровня «С» при написании ЕГЭ; </a:t>
            </a:r>
            <a:r>
              <a:rPr lang="ru-RU" b="1" dirty="0">
                <a:solidFill>
                  <a:srgbClr val="00B050"/>
                </a:solidFill>
                <a:ea typeface="Calibri"/>
                <a:cs typeface="Times New Roman"/>
              </a:rPr>
              <a:t>геометрия:</a:t>
            </a:r>
            <a:r>
              <a:rPr lang="ru-RU" b="1" dirty="0">
                <a:ea typeface="Calibri"/>
                <a:cs typeface="Times New Roman"/>
              </a:rPr>
              <a:t> решение задач на построение сечений;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15206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sz="2800" b="1" dirty="0">
                <a:solidFill>
                  <a:srgbClr val="FF0000"/>
                </a:solidFill>
              </a:rPr>
              <a:t>Анализ проведённых в течении года </a:t>
            </a:r>
            <a:br>
              <a:rPr lang="ru-RU" sz="2800" b="1" dirty="0">
                <a:solidFill>
                  <a:srgbClr val="FF0000"/>
                </a:solidFill>
              </a:rPr>
            </a:br>
            <a:r>
              <a:rPr lang="ru-RU" sz="2800" b="1" dirty="0">
                <a:solidFill>
                  <a:srgbClr val="FF0000"/>
                </a:solidFill>
              </a:rPr>
              <a:t>контрольных работ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997152"/>
          </a:xfrm>
        </p:spPr>
        <p:txBody>
          <a:bodyPr>
            <a:norm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b="1" dirty="0">
                <a:ea typeface="Calibri"/>
                <a:cs typeface="Times New Roman"/>
              </a:rPr>
              <a:t>9-е классы – </a:t>
            </a:r>
            <a:r>
              <a:rPr lang="ru-RU" b="1" dirty="0">
                <a:solidFill>
                  <a:srgbClr val="0070C0"/>
                </a:solidFill>
                <a:ea typeface="Calibri"/>
                <a:cs typeface="Times New Roman"/>
              </a:rPr>
              <a:t>алгебра: </a:t>
            </a:r>
            <a:r>
              <a:rPr lang="ru-RU" b="1" dirty="0">
                <a:ea typeface="Calibri"/>
                <a:cs typeface="Times New Roman"/>
              </a:rPr>
              <a:t>нахождение суммы арифметической, геометрической, бесконечно убывающей прогрессии, основные формулы тригонометрии; </a:t>
            </a:r>
            <a:r>
              <a:rPr lang="ru-RU" b="1" dirty="0">
                <a:solidFill>
                  <a:srgbClr val="00B050"/>
                </a:solidFill>
                <a:ea typeface="Calibri"/>
                <a:cs typeface="Times New Roman"/>
              </a:rPr>
              <a:t>геометрия:</a:t>
            </a:r>
            <a:r>
              <a:rPr lang="ru-RU" b="1" dirty="0">
                <a:ea typeface="Calibri"/>
                <a:cs typeface="Times New Roman"/>
              </a:rPr>
              <a:t> сложение вычитание, умножение векторов, простейшие задачи в координатах, теорема синусов, теорема косинусов;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42278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203428546"/>
              </p:ext>
            </p:extLst>
          </p:nvPr>
        </p:nvGraphicFramePr>
        <p:xfrm>
          <a:off x="107497" y="116627"/>
          <a:ext cx="8784988" cy="6745510"/>
        </p:xfrm>
        <a:graphic>
          <a:graphicData uri="http://schemas.openxmlformats.org/drawingml/2006/table">
            <a:tbl>
              <a:tblPr firstRow="1" firstCol="1" bandRow="1"/>
              <a:tblGrid>
                <a:gridCol w="717613"/>
                <a:gridCol w="249163"/>
                <a:gridCol w="249728"/>
                <a:gridCol w="249728"/>
                <a:gridCol w="250292"/>
                <a:gridCol w="250292"/>
                <a:gridCol w="250292"/>
                <a:gridCol w="250292"/>
                <a:gridCol w="250292"/>
                <a:gridCol w="250292"/>
                <a:gridCol w="268893"/>
                <a:gridCol w="269457"/>
                <a:gridCol w="269457"/>
                <a:gridCol w="269457"/>
                <a:gridCol w="269457"/>
                <a:gridCol w="269457"/>
                <a:gridCol w="269457"/>
                <a:gridCol w="269457"/>
                <a:gridCol w="269457"/>
                <a:gridCol w="269457"/>
                <a:gridCol w="269457"/>
                <a:gridCol w="269457"/>
                <a:gridCol w="269457"/>
                <a:gridCol w="269457"/>
                <a:gridCol w="269457"/>
                <a:gridCol w="191532"/>
                <a:gridCol w="205866"/>
                <a:gridCol w="289264"/>
                <a:gridCol w="290412"/>
                <a:gridCol w="311586"/>
                <a:gridCol w="253673"/>
                <a:gridCol w="233380"/>
              </a:tblGrid>
              <a:tr h="205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0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   1 часть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 часть</a:t>
                      </a:r>
                    </a:p>
                  </a:txBody>
                  <a:tcPr marL="50746" marR="50746" marT="0" marB="0"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9а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                   алгебра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геометрия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Реальная математика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алгебра</a:t>
                      </a:r>
                    </a:p>
                  </a:txBody>
                  <a:tcPr marL="50746" marR="50746" marT="0" marB="0"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геометрия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66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11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12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13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14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15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16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17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18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19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20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21</a:t>
                      </a:r>
                    </a:p>
                  </a:txBody>
                  <a:tcPr marL="50746" marR="50746" marT="0" marB="0"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22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23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24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25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26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г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6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из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17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18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11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13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14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23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1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12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7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11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16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7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12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19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13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16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7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14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15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16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16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16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17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14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00B05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7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18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22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19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17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20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16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70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1-2 балла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19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Превысили 4 балла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15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13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решили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17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19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11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16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14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13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13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17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15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12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14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15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17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15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20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14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80%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19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%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85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95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55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80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70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65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65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50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85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75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60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70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50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75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85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75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30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100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70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50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25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75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25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65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0746" marR="50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3809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798495696"/>
              </p:ext>
            </p:extLst>
          </p:nvPr>
        </p:nvGraphicFramePr>
        <p:xfrm>
          <a:off x="-4" y="44636"/>
          <a:ext cx="9036499" cy="6480707"/>
        </p:xfrm>
        <a:graphic>
          <a:graphicData uri="http://schemas.openxmlformats.org/drawingml/2006/table">
            <a:tbl>
              <a:tblPr firstRow="1" firstCol="1" bandRow="1"/>
              <a:tblGrid>
                <a:gridCol w="738300"/>
                <a:gridCol w="257506"/>
                <a:gridCol w="257506"/>
                <a:gridCol w="258087"/>
                <a:gridCol w="258667"/>
                <a:gridCol w="258667"/>
                <a:gridCol w="258667"/>
                <a:gridCol w="258087"/>
                <a:gridCol w="258087"/>
                <a:gridCol w="258087"/>
                <a:gridCol w="276645"/>
                <a:gridCol w="276645"/>
                <a:gridCol w="276645"/>
                <a:gridCol w="276645"/>
                <a:gridCol w="276645"/>
                <a:gridCol w="276645"/>
                <a:gridCol w="276645"/>
                <a:gridCol w="276645"/>
                <a:gridCol w="276645"/>
                <a:gridCol w="276645"/>
                <a:gridCol w="276645"/>
                <a:gridCol w="276645"/>
                <a:gridCol w="276645"/>
                <a:gridCol w="276645"/>
                <a:gridCol w="276645"/>
                <a:gridCol w="276645"/>
                <a:gridCol w="180367"/>
                <a:gridCol w="288032"/>
                <a:gridCol w="320938"/>
                <a:gridCol w="258087"/>
                <a:gridCol w="260986"/>
                <a:gridCol w="240108"/>
              </a:tblGrid>
              <a:tr h="1259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0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                  1 часть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 часть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9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9б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                   алгебра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геометрия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Реальная математика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алгебра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геометрия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9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11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12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13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14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15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16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17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18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19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20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21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22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23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24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25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26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г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6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6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15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31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20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5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6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22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5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6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12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26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6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18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5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22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6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18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6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11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15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6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12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12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6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13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20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6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14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19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31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15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6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16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14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6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17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14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5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18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6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19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16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31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20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6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21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15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31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22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6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23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18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31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24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24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31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25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13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31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0 баллов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31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1-2 балла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73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Превысили 4 балла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15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15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31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решили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19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22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13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18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17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15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12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14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20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13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19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22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13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20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16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17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16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24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15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14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43514" marR="43514" marT="0" marB="0"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7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76%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3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%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76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88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52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72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68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60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48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56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80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52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76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88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52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80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64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68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64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96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60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56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43514" marR="43514" marT="0" marB="0"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12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16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12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60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36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60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4" marR="435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817779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602531291"/>
              </p:ext>
            </p:extLst>
          </p:nvPr>
        </p:nvGraphicFramePr>
        <p:xfrm>
          <a:off x="107504" y="764704"/>
          <a:ext cx="7992882" cy="1690383"/>
        </p:xfrm>
        <a:graphic>
          <a:graphicData uri="http://schemas.openxmlformats.org/drawingml/2006/table">
            <a:tbl>
              <a:tblPr firstRow="1" firstCol="1" bandRow="1"/>
              <a:tblGrid>
                <a:gridCol w="360139"/>
                <a:gridCol w="360139"/>
                <a:gridCol w="354599"/>
                <a:gridCol w="354599"/>
                <a:gridCol w="354599"/>
                <a:gridCol w="354599"/>
                <a:gridCol w="354599"/>
                <a:gridCol w="354599"/>
                <a:gridCol w="355153"/>
                <a:gridCol w="355153"/>
                <a:gridCol w="354599"/>
                <a:gridCol w="354599"/>
                <a:gridCol w="354599"/>
                <a:gridCol w="354599"/>
                <a:gridCol w="354599"/>
                <a:gridCol w="354599"/>
                <a:gridCol w="354599"/>
                <a:gridCol w="354599"/>
                <a:gridCol w="443803"/>
                <a:gridCol w="443803"/>
                <a:gridCol w="355153"/>
                <a:gridCol w="355153"/>
              </a:tblGrid>
              <a:tr h="2790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1" marR="61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1" marR="61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              Алгебра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1" marR="61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                 Геометрия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1" marR="61611" marT="0" marB="0"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                    Реальная математика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1" marR="61611" marT="0" marB="0"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13057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№ задания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1" marR="61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1" marR="61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1" marR="61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1" marR="61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1" marR="61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1" marR="61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1" marR="61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1" marR="61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1" marR="61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1" marR="61611" marT="0" marB="0"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1" marR="61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11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1" marR="61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12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1" marR="61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13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1" marR="61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14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1" marR="61611" marT="0" marB="0"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15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1" marR="61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16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1" marR="61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17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1" marR="61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18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1" marR="61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19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1" marR="61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20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1" marR="61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32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Средний %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1" marR="61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81,5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1" marR="61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92,5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1" marR="61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53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1" marR="61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76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1" marR="61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69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1" marR="61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62,5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1" marR="61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56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1" marR="61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53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1" marR="61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82,5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1" marR="61611" marT="0" marB="0"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63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1" marR="61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68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1" marR="61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79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1" marR="61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51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1" marR="61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77,5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1" marR="61611" marT="0" marB="0"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74,5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1" marR="61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72,5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1" marR="61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47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1" marR="61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98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1" marR="61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65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1" marR="61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53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1" marR="61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031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%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1" marR="61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9а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1" marR="61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85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1" marR="61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95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1" marR="61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55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1" marR="61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80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1" marR="61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70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1" marR="61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65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1" marR="61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65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1" marR="61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B05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50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1" marR="61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85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1" marR="61611" marT="0" marB="0"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75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1" marR="61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60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1" marR="61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70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1" marR="61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B05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50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1" marR="61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75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1" marR="61611" marT="0" marB="0"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85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1" marR="61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75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1" marR="61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30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1" marR="61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100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1" marR="61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70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1" marR="61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B05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50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1" marR="61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03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9б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1" marR="61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76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1" marR="61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88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1" marR="61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52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1" marR="61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72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1" marR="61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68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1" marR="61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60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1" marR="61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48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1" marR="61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56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1" marR="61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80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1" marR="61611" marT="0" marB="0"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52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1" marR="61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76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1" marR="61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88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1" marR="61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52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1" marR="61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80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1" marR="61611" marT="0" marB="0"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64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1" marR="61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68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1" marR="61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64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1" marR="61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96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1" marR="61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60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1" marR="61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56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1" marR="61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817659029"/>
              </p:ext>
            </p:extLst>
          </p:nvPr>
        </p:nvGraphicFramePr>
        <p:xfrm>
          <a:off x="467544" y="3212976"/>
          <a:ext cx="5400600" cy="2208276"/>
        </p:xfrm>
        <a:graphic>
          <a:graphicData uri="http://schemas.openxmlformats.org/drawingml/2006/table">
            <a:tbl>
              <a:tblPr firstRow="1" firstCol="1" bandRow="1"/>
              <a:tblGrid>
                <a:gridCol w="579172"/>
                <a:gridCol w="958284"/>
                <a:gridCol w="1200356"/>
                <a:gridCol w="1331394"/>
                <a:gridCol w="1331394"/>
              </a:tblGrid>
              <a:tr h="410446">
                <a:tc gridSpan="4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                 Превысили </a:t>
                      </a:r>
                      <a:r>
                        <a:rPr lang="ru-RU" sz="2000" b="1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r>
                        <a:rPr lang="ru-RU" sz="1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балла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Превысили </a:t>
                      </a:r>
                      <a:r>
                        <a:rPr lang="ru-RU" sz="1800" b="1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два</a:t>
                      </a:r>
                      <a:r>
                        <a:rPr lang="ru-RU" sz="1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балла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03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алгебра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геометрия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Реальная математика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геометрия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22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9б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60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36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60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76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22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9а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75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25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65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80</a:t>
                      </a:r>
                      <a:endParaRPr lang="ru-RU" sz="1800" b="1" dirty="0">
                        <a:solidFill>
                          <a:srgbClr val="C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22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0739773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159452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Тема:    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/>
              <a:t>Проектирование деятельности учителя в условиях перехода на ФГОС</a:t>
            </a:r>
            <a:endParaRPr lang="ru-RU" sz="6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792714404"/>
              </p:ext>
            </p:extLst>
          </p:nvPr>
        </p:nvGraphicFramePr>
        <p:xfrm>
          <a:off x="107504" y="188640"/>
          <a:ext cx="8856986" cy="6768715"/>
        </p:xfrm>
        <a:graphic>
          <a:graphicData uri="http://schemas.openxmlformats.org/drawingml/2006/table">
            <a:tbl>
              <a:tblPr firstRow="1" firstCol="1" bandRow="1"/>
              <a:tblGrid>
                <a:gridCol w="432048"/>
                <a:gridCol w="589586"/>
                <a:gridCol w="161252"/>
                <a:gridCol w="314609"/>
                <a:gridCol w="314609"/>
                <a:gridCol w="300514"/>
                <a:gridCol w="300514"/>
                <a:gridCol w="300514"/>
                <a:gridCol w="300514"/>
                <a:gridCol w="300514"/>
                <a:gridCol w="300514"/>
                <a:gridCol w="300514"/>
                <a:gridCol w="300514"/>
                <a:gridCol w="300514"/>
                <a:gridCol w="252590"/>
                <a:gridCol w="300514"/>
                <a:gridCol w="300514"/>
                <a:gridCol w="300514"/>
                <a:gridCol w="300514"/>
                <a:gridCol w="300514"/>
                <a:gridCol w="300514"/>
                <a:gridCol w="300514"/>
                <a:gridCol w="433575"/>
                <a:gridCol w="398363"/>
                <a:gridCol w="433830"/>
                <a:gridCol w="359150"/>
                <a:gridCol w="359150"/>
              </a:tblGrid>
              <a:tr h="56922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п/н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Годовая/итогов</a:t>
                      </a:r>
                      <a:r>
                        <a:rPr lang="ru-RU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ая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         1 часть (12 баллов)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                  2 часть(20 баллов)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32 балла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100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Школа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полугодие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ЕГЭ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база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Calibri"/>
                          <a:ea typeface="Calibri"/>
                          <a:cs typeface="Times New Roman"/>
                        </a:rPr>
                        <a:t>прим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94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11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12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13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14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15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16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17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18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19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балл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46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из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7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3/4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39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8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3/</a:t>
                      </a:r>
                      <a:r>
                        <a:rPr lang="ru-RU" sz="1200" b="1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33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8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4/</a:t>
                      </a:r>
                      <a:r>
                        <a:rPr lang="ru-RU" sz="1200" b="1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8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3/4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46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5/</a:t>
                      </a:r>
                      <a:r>
                        <a:rPr lang="ru-RU" sz="1200" b="1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?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7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3/3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7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4/4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39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7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3/3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27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7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4/4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33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8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5/</a:t>
                      </a:r>
                      <a:r>
                        <a:rPr lang="ru-RU" sz="1200" b="1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39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7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11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3/4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39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8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12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5/</a:t>
                      </a:r>
                      <a:r>
                        <a:rPr lang="ru-RU" sz="1200" b="1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50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?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7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13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3/3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8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14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3/</a:t>
                      </a:r>
                      <a:r>
                        <a:rPr lang="ru-RU" sz="1200" b="1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7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15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5/5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11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56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7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16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5/5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13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68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8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17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4/</a:t>
                      </a:r>
                      <a:r>
                        <a:rPr lang="ru-RU" sz="1200" b="1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?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7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18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4/4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50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7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19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4/4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50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8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20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3/</a:t>
                      </a:r>
                      <a:r>
                        <a:rPr lang="ru-RU" sz="1200" b="1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7030A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33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94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Calibri"/>
                          <a:ea typeface="Calibri"/>
                          <a:cs typeface="Times New Roman"/>
                        </a:rPr>
                        <a:t>выполнили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16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18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18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14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17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7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нет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11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15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15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16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15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16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15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94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11-12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11-12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3-6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3-6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1-2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3-6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1-2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3-6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748" marR="497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6002042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475656" y="1412776"/>
          <a:ext cx="6120680" cy="4104455"/>
        </p:xfrm>
        <a:graphic>
          <a:graphicData uri="http://schemas.openxmlformats.org/drawingml/2006/table">
            <a:tbl>
              <a:tblPr/>
              <a:tblGrid>
                <a:gridCol w="3503072"/>
                <a:gridCol w="2617608"/>
              </a:tblGrid>
              <a:tr h="8852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200" b="1">
                          <a:solidFill>
                            <a:srgbClr val="FF0000"/>
                          </a:solidFill>
                          <a:latin typeface="TimesNewRomanPS-BoldMT"/>
                          <a:ea typeface="Calibri"/>
                          <a:cs typeface="TimesNewRomanPS-BoldMT"/>
                        </a:rPr>
                        <a:t>             Баллы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200" b="1">
                          <a:solidFill>
                            <a:srgbClr val="FF0000"/>
                          </a:solidFill>
                          <a:latin typeface="TimesNewRomanPS-BoldMT"/>
                          <a:ea typeface="Calibri"/>
                          <a:cs typeface="TimesNewRomanPS-BoldMT"/>
                        </a:rPr>
                        <a:t>Оценка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57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latin typeface="TimesNewRomanPS-BoldMT"/>
                          <a:ea typeface="Calibri"/>
                          <a:cs typeface="TimesNewRomanPS-BoldMT"/>
                        </a:rPr>
                        <a:t>От </a:t>
                      </a:r>
                      <a:r>
                        <a:rPr lang="ru-RU" sz="1800" b="1">
                          <a:solidFill>
                            <a:srgbClr val="FF0000"/>
                          </a:solidFill>
                          <a:latin typeface="TimesNewRomanPS-BoldMT"/>
                          <a:ea typeface="Calibri"/>
                          <a:cs typeface="TimesNewRomanPS-BoldMT"/>
                        </a:rPr>
                        <a:t>65</a:t>
                      </a:r>
                      <a:r>
                        <a:rPr lang="ru-RU" sz="1800" b="1">
                          <a:latin typeface="TimesNewRomanPS-BoldMT"/>
                          <a:ea typeface="Calibri"/>
                          <a:cs typeface="TimesNewRomanPS-BoldMT"/>
                        </a:rPr>
                        <a:t> 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latin typeface="TimesNewRomanPS-BoldMT"/>
                          <a:ea typeface="Calibri"/>
                          <a:cs typeface="TimesNewRomanPS-BoldMT"/>
                        </a:rPr>
                        <a:t>«</a:t>
                      </a:r>
                      <a:r>
                        <a:rPr lang="ru-RU" sz="2400" b="1">
                          <a:solidFill>
                            <a:srgbClr val="FF0000"/>
                          </a:solidFill>
                          <a:latin typeface="TimesNewRomanPS-BoldMT"/>
                          <a:ea typeface="Calibri"/>
                          <a:cs typeface="TimesNewRomanPS-BoldMT"/>
                        </a:rPr>
                        <a:t>5</a:t>
                      </a:r>
                      <a:r>
                        <a:rPr lang="ru-RU" sz="1800" b="1">
                          <a:latin typeface="TimesNewRomanPS-BoldMT"/>
                          <a:ea typeface="Calibri"/>
                          <a:cs typeface="TimesNewRomanPS-BoldMT"/>
                        </a:rPr>
                        <a:t>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47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latin typeface="TimesNewRomanPS-BoldMT"/>
                          <a:ea typeface="Calibri"/>
                          <a:cs typeface="TimesNewRomanPS-BoldMT"/>
                        </a:rPr>
                        <a:t>От 47 до  64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latin typeface="TimesNewRomanPS-BoldMT"/>
                          <a:ea typeface="Calibri"/>
                          <a:cs typeface="TimesNewRomanPS-BoldMT"/>
                        </a:rPr>
                        <a:t>«</a:t>
                      </a:r>
                      <a:r>
                        <a:rPr lang="ru-RU" sz="2000" b="1">
                          <a:solidFill>
                            <a:srgbClr val="00B050"/>
                          </a:solidFill>
                          <a:latin typeface="TimesNewRomanPS-BoldMT"/>
                          <a:ea typeface="Calibri"/>
                          <a:cs typeface="TimesNewRomanPS-BoldMT"/>
                        </a:rPr>
                        <a:t>4</a:t>
                      </a:r>
                      <a:r>
                        <a:rPr lang="ru-RU" sz="1800" b="1">
                          <a:latin typeface="TimesNewRomanPS-BoldMT"/>
                          <a:ea typeface="Calibri"/>
                          <a:cs typeface="TimesNewRomanPS-BoldMT"/>
                        </a:rPr>
                        <a:t>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43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latin typeface="TimesNewRomanPS-BoldMT"/>
                          <a:ea typeface="Calibri"/>
                          <a:cs typeface="TimesNewRomanPS-BoldMT"/>
                        </a:rPr>
                        <a:t>От 27  до 46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latin typeface="TimesNewRomanPS-BoldMT"/>
                          <a:ea typeface="Calibri"/>
                          <a:cs typeface="TimesNewRomanPS-BoldMT"/>
                        </a:rPr>
                        <a:t>«3»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43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latin typeface="TimesNewRomanPS-BoldMT"/>
                          <a:ea typeface="Calibri"/>
                          <a:cs typeface="TimesNewRomanPS-BoldMT"/>
                        </a:rPr>
                        <a:t>От 0  до 26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latin typeface="TimesNewRomanPS-BoldMT"/>
                          <a:ea typeface="Calibri"/>
                          <a:cs typeface="TimesNewRomanPS-BoldMT"/>
                        </a:rPr>
                        <a:t>«2»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-1143000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332656"/>
            <a:ext cx="8640960" cy="6192688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ru-RU" b="1" dirty="0" smtClean="0"/>
              <a:t>Задания 11. Текстовые задачи (</a:t>
            </a:r>
            <a:r>
              <a:rPr lang="ru-RU" b="1" dirty="0" smtClean="0">
                <a:solidFill>
                  <a:srgbClr val="FF0000"/>
                </a:solidFill>
              </a:rPr>
              <a:t>80</a:t>
            </a:r>
            <a:r>
              <a:rPr lang="ru-RU" b="1" dirty="0" smtClean="0"/>
              <a:t>%)</a:t>
            </a:r>
          </a:p>
          <a:p>
            <a:pPr lvl="0"/>
            <a:r>
              <a:rPr lang="ru-RU" b="1" dirty="0" smtClean="0"/>
              <a:t>Задания 9. Вычисления и преобразования(</a:t>
            </a:r>
            <a:r>
              <a:rPr lang="ru-RU" b="1" dirty="0" smtClean="0">
                <a:solidFill>
                  <a:srgbClr val="FF0000"/>
                </a:solidFill>
              </a:rPr>
              <a:t>80</a:t>
            </a:r>
            <a:r>
              <a:rPr lang="ru-RU" b="1" dirty="0" smtClean="0"/>
              <a:t>%)</a:t>
            </a:r>
          </a:p>
          <a:p>
            <a:pPr lvl="0"/>
            <a:r>
              <a:rPr lang="ru-RU" b="1" dirty="0" smtClean="0"/>
              <a:t>Задания 7. Производная и первообразная (</a:t>
            </a:r>
            <a:r>
              <a:rPr lang="ru-RU" b="1" dirty="0" smtClean="0">
                <a:solidFill>
                  <a:srgbClr val="FF0000"/>
                </a:solidFill>
              </a:rPr>
              <a:t>75</a:t>
            </a:r>
            <a:r>
              <a:rPr lang="ru-RU" b="1" dirty="0" smtClean="0"/>
              <a:t>%)</a:t>
            </a:r>
          </a:p>
          <a:p>
            <a:pPr lvl="0"/>
            <a:r>
              <a:rPr lang="ru-RU" b="1" dirty="0" smtClean="0"/>
              <a:t> Задания 8. Стереометрия (</a:t>
            </a:r>
            <a:r>
              <a:rPr lang="ru-RU" b="1" dirty="0" smtClean="0">
                <a:solidFill>
                  <a:srgbClr val="FF0000"/>
                </a:solidFill>
              </a:rPr>
              <a:t>75</a:t>
            </a:r>
            <a:r>
              <a:rPr lang="ru-RU" b="1" dirty="0" smtClean="0"/>
              <a:t>%)</a:t>
            </a:r>
          </a:p>
          <a:p>
            <a:pPr lvl="0"/>
            <a:r>
              <a:rPr lang="ru-RU" b="1" dirty="0" smtClean="0"/>
              <a:t>Задания 10. Задачи с прикладным содержанием (</a:t>
            </a:r>
            <a:r>
              <a:rPr lang="ru-RU" b="1" dirty="0" smtClean="0">
                <a:solidFill>
                  <a:srgbClr val="FF0000"/>
                </a:solidFill>
              </a:rPr>
              <a:t>75</a:t>
            </a:r>
            <a:r>
              <a:rPr lang="ru-RU" b="1" dirty="0" smtClean="0"/>
              <a:t>%)</a:t>
            </a:r>
          </a:p>
          <a:p>
            <a:pPr lvl="0"/>
            <a:r>
              <a:rPr lang="ru-RU" b="1" dirty="0" smtClean="0"/>
              <a:t>Задания 12. Наибольшее и наименьшее значение функций (</a:t>
            </a:r>
            <a:r>
              <a:rPr lang="ru-RU" b="1" dirty="0" smtClean="0">
                <a:solidFill>
                  <a:srgbClr val="FF0000"/>
                </a:solidFill>
              </a:rPr>
              <a:t>75</a:t>
            </a:r>
            <a:r>
              <a:rPr lang="ru-RU" b="1" dirty="0" smtClean="0"/>
              <a:t>%)</a:t>
            </a:r>
          </a:p>
          <a:p>
            <a:pPr lvl="0"/>
            <a:r>
              <a:rPr lang="ru-RU" b="1" dirty="0" smtClean="0"/>
              <a:t> Задания 6. Планиметрия: задачи, связанные с углами(</a:t>
            </a:r>
            <a:r>
              <a:rPr lang="ru-RU" b="1" dirty="0" smtClean="0">
                <a:solidFill>
                  <a:srgbClr val="FF0000"/>
                </a:solidFill>
              </a:rPr>
              <a:t>55</a:t>
            </a:r>
            <a:r>
              <a:rPr lang="ru-RU" b="1" dirty="0" smtClean="0"/>
              <a:t>%)</a:t>
            </a:r>
          </a:p>
          <a:p>
            <a:pPr lvl="0"/>
            <a:r>
              <a:rPr lang="ru-RU" b="1" dirty="0" smtClean="0"/>
              <a:t>Задания 4. Начала теории вероятностей (</a:t>
            </a:r>
            <a:r>
              <a:rPr lang="ru-RU" b="1" dirty="0" smtClean="0">
                <a:solidFill>
                  <a:srgbClr val="7030A0"/>
                </a:solidFill>
              </a:rPr>
              <a:t>30</a:t>
            </a:r>
            <a:r>
              <a:rPr lang="ru-RU" b="1" dirty="0" smtClean="0"/>
              <a:t>%)</a:t>
            </a:r>
          </a:p>
          <a:p>
            <a:pPr lvl="0"/>
            <a:r>
              <a:rPr lang="ru-RU" b="1" dirty="0" smtClean="0"/>
              <a:t>Задания 1. Простейшие текстовые задачи (</a:t>
            </a:r>
            <a:r>
              <a:rPr lang="ru-RU" b="1" dirty="0" smtClean="0">
                <a:solidFill>
                  <a:srgbClr val="00B050"/>
                </a:solidFill>
              </a:rPr>
              <a:t>20</a:t>
            </a:r>
            <a:r>
              <a:rPr lang="ru-RU" b="1" dirty="0" smtClean="0"/>
              <a:t>%)</a:t>
            </a:r>
          </a:p>
          <a:p>
            <a:pPr lvl="0"/>
            <a:r>
              <a:rPr lang="ru-RU" b="1" dirty="0" smtClean="0"/>
              <a:t>Задания 5. Простейшие уравнения (15%)</a:t>
            </a:r>
          </a:p>
          <a:p>
            <a:pPr lvl="0"/>
            <a:r>
              <a:rPr lang="ru-RU" b="1" dirty="0" smtClean="0"/>
              <a:t>Задания 2. Чтение графиков и диаграмм (10%)</a:t>
            </a:r>
          </a:p>
          <a:p>
            <a:r>
              <a:rPr lang="ru-RU" b="1" dirty="0" smtClean="0"/>
              <a:t>Задания 3. Вычислительные задачи  с геометрическим содержанием (10%)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-1143000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60648"/>
            <a:ext cx="9036496" cy="6408712"/>
          </a:xfrm>
        </p:spPr>
        <p:txBody>
          <a:bodyPr>
            <a:normAutofit/>
          </a:bodyPr>
          <a:lstStyle/>
          <a:p>
            <a:pPr lvl="0"/>
            <a:r>
              <a:rPr lang="ru-RU" sz="3600" b="1" dirty="0" smtClean="0"/>
              <a:t>Задания 14 (C2). Стереометрическая задача (</a:t>
            </a:r>
            <a:r>
              <a:rPr lang="ru-RU" sz="3600" b="1" dirty="0" smtClean="0">
                <a:solidFill>
                  <a:srgbClr val="C00000"/>
                </a:solidFill>
              </a:rPr>
              <a:t>100</a:t>
            </a:r>
            <a:r>
              <a:rPr lang="ru-RU" sz="3600" b="1" dirty="0" smtClean="0"/>
              <a:t>%)</a:t>
            </a:r>
          </a:p>
          <a:p>
            <a:pPr lvl="0"/>
            <a:r>
              <a:rPr lang="ru-RU" sz="3600" b="1" dirty="0" smtClean="0"/>
              <a:t> Задания 18 (C6). Задача с параметром (</a:t>
            </a:r>
            <a:r>
              <a:rPr lang="ru-RU" sz="3600" b="1" dirty="0" smtClean="0">
                <a:solidFill>
                  <a:srgbClr val="C00000"/>
                </a:solidFill>
              </a:rPr>
              <a:t>100</a:t>
            </a:r>
            <a:r>
              <a:rPr lang="ru-RU" sz="3600" b="1" dirty="0" smtClean="0"/>
              <a:t>%)</a:t>
            </a:r>
          </a:p>
          <a:p>
            <a:pPr lvl="0"/>
            <a:r>
              <a:rPr lang="ru-RU" sz="3600" b="1" dirty="0" smtClean="0"/>
              <a:t>Задания 16 (C4). Планиметрическая задача</a:t>
            </a:r>
          </a:p>
          <a:p>
            <a:pPr lvl="0"/>
            <a:r>
              <a:rPr lang="ru-RU" sz="3600" b="1" dirty="0" smtClean="0"/>
              <a:t>Задания 17 (C5). Финансовая математика</a:t>
            </a:r>
          </a:p>
          <a:p>
            <a:pPr lvl="0"/>
            <a:r>
              <a:rPr lang="ru-RU" sz="3600" b="1" dirty="0" smtClean="0"/>
              <a:t>Задания 15 (C3). Неравенства</a:t>
            </a:r>
          </a:p>
          <a:p>
            <a:pPr lvl="0"/>
            <a:r>
              <a:rPr lang="ru-RU" sz="3600" b="1" dirty="0" smtClean="0"/>
              <a:t>Задания 19 (C7). Числа и их свойства</a:t>
            </a:r>
          </a:p>
          <a:p>
            <a:pPr lvl="0"/>
            <a:r>
              <a:rPr lang="ru-RU" sz="3600" b="1" dirty="0" smtClean="0"/>
              <a:t>Задания 13 (C1). Уравнения. </a:t>
            </a:r>
            <a:r>
              <a:rPr lang="ru-RU" sz="3600" b="1" u="sng" dirty="0" smtClean="0"/>
              <a:t>5 по 2 балла.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-1143000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16632"/>
            <a:ext cx="8964488" cy="6480720"/>
          </a:xfrm>
        </p:spPr>
        <p:txBody>
          <a:bodyPr>
            <a:normAutofit/>
          </a:bodyPr>
          <a:lstStyle/>
          <a:p>
            <a:r>
              <a:rPr lang="ru-RU" sz="6600" u="sng" dirty="0" smtClean="0"/>
              <a:t>Есть над, чем работать</a:t>
            </a:r>
            <a:r>
              <a:rPr lang="ru-RU" sz="6600" dirty="0" smtClean="0"/>
              <a:t>. </a:t>
            </a:r>
            <a:r>
              <a:rPr lang="ru-RU" sz="7200" dirty="0" smtClean="0"/>
              <a:t>Материалы 10-11 классов  </a:t>
            </a:r>
            <a:r>
              <a:rPr lang="ru-RU" sz="7200" dirty="0" smtClean="0">
                <a:solidFill>
                  <a:srgbClr val="C00000"/>
                </a:solidFill>
              </a:rPr>
              <a:t>75-80</a:t>
            </a:r>
            <a:r>
              <a:rPr lang="ru-RU" sz="7200" dirty="0" smtClean="0"/>
              <a:t>% учащихся выполнить не смогли.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490066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u="sng" dirty="0">
                <a:solidFill>
                  <a:srgbClr val="C00000"/>
                </a:solidFill>
                <a:ea typeface="Calibri"/>
                <a:cs typeface="Times New Roman"/>
              </a:rPr>
              <a:t>Позитивные и негативные тенденции в работе МО.</a:t>
            </a:r>
            <a:br>
              <a:rPr lang="ru-RU" sz="2800" b="1" u="sng" dirty="0">
                <a:solidFill>
                  <a:srgbClr val="C00000"/>
                </a:solidFill>
                <a:ea typeface="Calibri"/>
                <a:cs typeface="Times New Roman"/>
              </a:rPr>
            </a:br>
            <a:r>
              <a:rPr lang="ru-RU" sz="2800" dirty="0">
                <a:solidFill>
                  <a:srgbClr val="C00000"/>
                </a:solidFill>
                <a:ea typeface="Calibri"/>
                <a:cs typeface="Times New Roman"/>
              </a:rPr>
              <a:t/>
            </a:r>
            <a:br>
              <a:rPr lang="ru-RU" sz="2800" dirty="0">
                <a:solidFill>
                  <a:srgbClr val="C00000"/>
                </a:solidFill>
                <a:ea typeface="Calibri"/>
                <a:cs typeface="Times New Roman"/>
              </a:rPr>
            </a:b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544616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u="sng" dirty="0">
                <a:ea typeface="Calibri"/>
                <a:cs typeface="Times New Roman"/>
              </a:rPr>
              <a:t>Позитивные тенденции в работе МО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ea typeface="Calibri"/>
                <a:cs typeface="Times New Roman"/>
              </a:rPr>
              <a:t>1)Возросший </a:t>
            </a:r>
            <a:r>
              <a:rPr lang="ru-RU" dirty="0">
                <a:ea typeface="Calibri"/>
                <a:cs typeface="Times New Roman"/>
              </a:rPr>
              <a:t>уровень мотивации у ряда учителей к овладению новыми технологиями в образовании и внедрение их в урочную </a:t>
            </a:r>
            <a:r>
              <a:rPr lang="ru-RU" dirty="0" smtClean="0">
                <a:ea typeface="Calibri"/>
                <a:cs typeface="Times New Roman"/>
              </a:rPr>
              <a:t>деятельность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ea typeface="Calibri"/>
                <a:cs typeface="Times New Roman"/>
              </a:rPr>
              <a:t>2)</a:t>
            </a:r>
            <a:r>
              <a:rPr lang="ru-RU" dirty="0">
                <a:ea typeface="Calibri"/>
                <a:cs typeface="Times New Roman"/>
              </a:rPr>
              <a:t> Новая форма оплаты труда педагога. Внедрение премиального фонда зарплаты.</a:t>
            </a:r>
          </a:p>
          <a:p>
            <a:r>
              <a:rPr lang="ru-RU" dirty="0" smtClean="0">
                <a:ea typeface="Calibri"/>
                <a:cs typeface="Times New Roman"/>
              </a:rPr>
              <a:t>3)Совершенствование </a:t>
            </a:r>
            <a:r>
              <a:rPr lang="ru-RU" dirty="0">
                <a:ea typeface="Calibri"/>
                <a:cs typeface="Times New Roman"/>
              </a:rPr>
              <a:t>системы профессионального сотрудничества.</a:t>
            </a:r>
            <a:br>
              <a:rPr lang="ru-RU" dirty="0">
                <a:ea typeface="Calibri"/>
                <a:cs typeface="Times New Roman"/>
              </a:rPr>
            </a:br>
            <a:endParaRPr lang="ru-RU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9590347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16632"/>
            <a:ext cx="8856984" cy="66674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u="sng" dirty="0">
                <a:ea typeface="Calibri"/>
                <a:cs typeface="Times New Roman"/>
              </a:rPr>
              <a:t>Негативные тенденции в работе </a:t>
            </a:r>
            <a:r>
              <a:rPr lang="ru-RU" sz="2400" b="1" u="sng" dirty="0" smtClean="0">
                <a:ea typeface="Calibri"/>
                <a:cs typeface="Times New Roman"/>
              </a:rPr>
              <a:t>МО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 smtClean="0">
                <a:ea typeface="Calibri"/>
                <a:cs typeface="Times New Roman"/>
              </a:rPr>
              <a:t>1) Недостаточная </a:t>
            </a:r>
            <a:r>
              <a:rPr lang="ru-RU" sz="2800" b="1" dirty="0">
                <a:ea typeface="Calibri"/>
                <a:cs typeface="Times New Roman"/>
              </a:rPr>
              <a:t>активность и инициативность членов МО</a:t>
            </a:r>
            <a:r>
              <a:rPr lang="ru-RU" sz="2800" b="1" dirty="0" smtClean="0">
                <a:ea typeface="Calibri"/>
                <a:cs typeface="Times New Roman"/>
              </a:rPr>
              <a:t>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 smtClean="0">
                <a:ea typeface="Calibri"/>
                <a:cs typeface="Times New Roman"/>
              </a:rPr>
              <a:t>2) Нехватка </a:t>
            </a:r>
            <a:r>
              <a:rPr lang="ru-RU" sz="2800" b="1" dirty="0">
                <a:ea typeface="Calibri"/>
                <a:cs typeface="Times New Roman"/>
              </a:rPr>
              <a:t>времени из – за большой загруженности учителей. Профессиональная усталость</a:t>
            </a:r>
            <a:r>
              <a:rPr lang="ru-RU" sz="2800" b="1" dirty="0" smtClean="0">
                <a:ea typeface="Calibri"/>
                <a:cs typeface="Times New Roman"/>
              </a:rPr>
              <a:t>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 smtClean="0">
                <a:ea typeface="Calibri"/>
                <a:cs typeface="Times New Roman"/>
              </a:rPr>
              <a:t>3) Недостаточная </a:t>
            </a:r>
            <a:r>
              <a:rPr lang="ru-RU" sz="2800" b="1" dirty="0" err="1">
                <a:ea typeface="Calibri"/>
                <a:cs typeface="Times New Roman"/>
              </a:rPr>
              <a:t>мотивированность</a:t>
            </a:r>
            <a:r>
              <a:rPr lang="ru-RU" sz="2800" b="1" dirty="0">
                <a:ea typeface="Calibri"/>
                <a:cs typeface="Times New Roman"/>
              </a:rPr>
              <a:t> </a:t>
            </a:r>
            <a:r>
              <a:rPr lang="ru-RU" sz="2800" b="1" u="sng" dirty="0">
                <a:ea typeface="Calibri"/>
                <a:cs typeface="Times New Roman"/>
              </a:rPr>
              <a:t>большей</a:t>
            </a:r>
            <a:r>
              <a:rPr lang="ru-RU" sz="2800" b="1" dirty="0">
                <a:ea typeface="Calibri"/>
                <a:cs typeface="Times New Roman"/>
              </a:rPr>
              <a:t> части учителей на внедрение в практику своей работы информационных технологий и проектного обучения, внедрение исследовательских методов обучения</a:t>
            </a:r>
            <a:r>
              <a:rPr lang="ru-RU" sz="2800" b="1" dirty="0" smtClean="0">
                <a:ea typeface="Calibri"/>
                <a:cs typeface="Times New Roman"/>
              </a:rPr>
              <a:t>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 smtClean="0">
                <a:ea typeface="Calibri"/>
                <a:cs typeface="Times New Roman"/>
              </a:rPr>
              <a:t>4) Недостаточно </a:t>
            </a:r>
            <a:r>
              <a:rPr lang="ru-RU" sz="2800" b="1" dirty="0">
                <a:ea typeface="Calibri"/>
                <a:cs typeface="Times New Roman"/>
              </a:rPr>
              <a:t>активная работа по обобщению передового опыта</a:t>
            </a:r>
            <a:r>
              <a:rPr lang="ru-RU" sz="2800" b="1" dirty="0" smtClean="0">
                <a:ea typeface="Calibri"/>
                <a:cs typeface="Times New Roman"/>
              </a:rPr>
              <a:t>.</a:t>
            </a:r>
          </a:p>
          <a:p>
            <a:r>
              <a:rPr lang="ru-RU" dirty="0">
                <a:ea typeface="Calibri"/>
                <a:cs typeface="Times New Roman"/>
              </a:rPr>
              <a:t/>
            </a:r>
            <a:br>
              <a:rPr lang="ru-RU" dirty="0">
                <a:ea typeface="Calibri"/>
                <a:cs typeface="Times New Roman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1993020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-315416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ea typeface="Calibri"/>
                <a:cs typeface="Times New Roman"/>
              </a:rPr>
              <a:t>Некоторые </a:t>
            </a:r>
            <a:r>
              <a:rPr lang="ru-RU" sz="2800" b="1" dirty="0">
                <a:solidFill>
                  <a:srgbClr val="C00000"/>
                </a:solidFill>
                <a:ea typeface="Calibri"/>
                <a:cs typeface="Times New Roman"/>
              </a:rPr>
              <a:t>слабые стороны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692696"/>
            <a:ext cx="9144000" cy="6309320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 smtClean="0">
                <a:ea typeface="Calibri"/>
                <a:cs typeface="Times New Roman"/>
              </a:rPr>
              <a:t>- </a:t>
            </a:r>
            <a:r>
              <a:rPr lang="ru-RU" sz="2000" b="1" dirty="0">
                <a:ea typeface="Calibri"/>
                <a:cs typeface="Times New Roman"/>
              </a:rPr>
              <a:t>невысокое качество знаний;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ea typeface="Calibri"/>
                <a:cs typeface="Times New Roman"/>
              </a:rPr>
              <a:t>- подбор содержания, форм и методов обучения, рассчитанный на среднего ученика, без учета его индивидуальных способностей;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ea typeface="Calibri"/>
                <a:cs typeface="Times New Roman"/>
              </a:rPr>
              <a:t>- домашние задания не всегда носят дифференцированный характер;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ea typeface="Calibri"/>
                <a:cs typeface="Times New Roman"/>
              </a:rPr>
              <a:t>- мало времени на уроках и в домашних заданиях уделяется повторению пройденного;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ea typeface="Calibri"/>
                <a:cs typeface="Times New Roman"/>
              </a:rPr>
              <a:t>- не в полном объеме используются наглядные и технические средства обучения;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ea typeface="Calibri"/>
                <a:cs typeface="Times New Roman"/>
              </a:rPr>
              <a:t>- недостаточная организация работы с одарёнными детьми по подготовке к олимпиадам по предметам;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ea typeface="Calibri"/>
                <a:cs typeface="Times New Roman"/>
              </a:rPr>
              <a:t>- недостаточность работы по преемственности между начальной школой и средним звеном</a:t>
            </a:r>
            <a:r>
              <a:rPr lang="ru-RU" sz="2000" b="1" dirty="0" smtClean="0">
                <a:ea typeface="Calibri"/>
                <a:cs typeface="Times New Roman"/>
              </a:rPr>
              <a:t>.</a:t>
            </a:r>
            <a:r>
              <a:rPr lang="ru-RU" sz="2000" dirty="0">
                <a:ea typeface="Calibri"/>
                <a:cs typeface="Times New Roman"/>
              </a:rPr>
              <a:t/>
            </a:r>
            <a:br>
              <a:rPr lang="ru-RU" sz="2000" dirty="0">
                <a:ea typeface="Calibri"/>
                <a:cs typeface="Times New Roman"/>
              </a:rPr>
            </a:br>
            <a:endParaRPr lang="ru-RU" sz="2000" dirty="0">
              <a:ea typeface="Calibri"/>
              <a:cs typeface="Times New Roman"/>
            </a:endParaRP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356809733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132856"/>
            <a:ext cx="8229600" cy="1069848"/>
          </a:xfrm>
        </p:spPr>
        <p:txBody>
          <a:bodyPr>
            <a:noAutofit/>
          </a:bodyPr>
          <a:lstStyle/>
          <a:p>
            <a:r>
              <a:rPr lang="ru-RU" sz="9600" dirty="0" smtClean="0"/>
              <a:t>Спасибо за внимание!</a:t>
            </a:r>
            <a:endParaRPr lang="ru-RU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690864" cy="1143000"/>
          </a:xfrm>
        </p:spPr>
        <p:txBody>
          <a:bodyPr/>
          <a:lstStyle/>
          <a:p>
            <a:r>
              <a:rPr lang="ru-RU" u="sng" dirty="0" smtClean="0">
                <a:solidFill>
                  <a:srgbClr val="C00000"/>
                </a:solidFill>
              </a:rPr>
              <a:t>Цель работы: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525963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Воспитание ученика как компетентной, успешной и востребованной обществом личности.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1882552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908720"/>
            <a:ext cx="8856984" cy="5616624"/>
          </a:xfrm>
        </p:spPr>
        <p:txBody>
          <a:bodyPr>
            <a:normAutofit/>
          </a:bodyPr>
          <a:lstStyle/>
          <a:p>
            <a:r>
              <a:rPr lang="ru-RU" sz="4400" b="1" dirty="0" smtClean="0"/>
              <a:t>1. Формирование в коллективе успешности, сотрудничества. </a:t>
            </a:r>
            <a:br>
              <a:rPr lang="ru-RU" sz="4400" b="1" dirty="0" smtClean="0"/>
            </a:br>
            <a:r>
              <a:rPr lang="ru-RU" sz="4400" b="1" dirty="0" smtClean="0"/>
              <a:t>2. Создание положительного эмоционального поля взаимоотношений «учитель – ученик». 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-1143000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88640"/>
            <a:ext cx="8640960" cy="6408712"/>
          </a:xfrm>
        </p:spPr>
        <p:txBody>
          <a:bodyPr>
            <a:noAutofit/>
          </a:bodyPr>
          <a:lstStyle/>
          <a:p>
            <a:r>
              <a:rPr lang="ru-RU" sz="4800" b="1" dirty="0" smtClean="0"/>
              <a:t>3. Повышение методического мастерства учителя. </a:t>
            </a:r>
            <a:br>
              <a:rPr lang="ru-RU" sz="4800" b="1" dirty="0" smtClean="0"/>
            </a:br>
            <a:r>
              <a:rPr lang="ru-RU" sz="4800" b="1" dirty="0" smtClean="0"/>
              <a:t/>
            </a:r>
            <a:br>
              <a:rPr lang="ru-RU" sz="4800" b="1" dirty="0" smtClean="0"/>
            </a:br>
            <a:r>
              <a:rPr lang="ru-RU" sz="4800" b="1" dirty="0" smtClean="0"/>
              <a:t>4. Аттестация учителей на более высокую квалификационную категорию. </a:t>
            </a:r>
            <a:br>
              <a:rPr lang="ru-RU" sz="4800" b="1" dirty="0" smtClean="0"/>
            </a:b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-1143000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88640"/>
            <a:ext cx="8856984" cy="6336704"/>
          </a:xfrm>
        </p:spPr>
        <p:txBody>
          <a:bodyPr>
            <a:noAutofit/>
          </a:bodyPr>
          <a:lstStyle/>
          <a:p>
            <a:r>
              <a:rPr lang="ru-RU" sz="4400" dirty="0" smtClean="0"/>
              <a:t>5. </a:t>
            </a:r>
            <a:r>
              <a:rPr lang="ru-RU" sz="4400" b="1" dirty="0" smtClean="0"/>
              <a:t>Повышение качества образовательного процесса; повышение качества знаний учащихся.</a:t>
            </a:r>
            <a:br>
              <a:rPr lang="ru-RU" sz="4400" b="1" dirty="0" smtClean="0"/>
            </a:br>
            <a:r>
              <a:rPr lang="ru-RU" sz="4400" b="1" dirty="0" smtClean="0"/>
              <a:t>6. Внедрение в образовательный процесс современных образовательных педагогических технологий.</a:t>
            </a:r>
            <a:br>
              <a:rPr lang="ru-RU" sz="4400" b="1" dirty="0" smtClean="0"/>
            </a:b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-1323528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88640"/>
            <a:ext cx="8712968" cy="6264696"/>
          </a:xfrm>
        </p:spPr>
        <p:txBody>
          <a:bodyPr>
            <a:normAutofit lnSpcReduction="10000"/>
          </a:bodyPr>
          <a:lstStyle/>
          <a:p>
            <a:r>
              <a:rPr lang="ru-RU" sz="4400" dirty="0" smtClean="0"/>
              <a:t>7. </a:t>
            </a:r>
            <a:r>
              <a:rPr lang="ru-RU" sz="4400" b="1" dirty="0" smtClean="0"/>
              <a:t>Формирование у учащихся потребности к изучению математики, физики, информатики, химии, биологии и географии раскрытие творческого потенциала ученика. </a:t>
            </a:r>
            <a:br>
              <a:rPr lang="ru-RU" sz="4400" b="1" dirty="0" smtClean="0"/>
            </a:br>
            <a:r>
              <a:rPr lang="ru-RU" sz="4400" b="1" dirty="0" smtClean="0"/>
              <a:t>8. Создание банка инновационных идей и технологий.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171400"/>
            <a:ext cx="8229600" cy="1143000"/>
          </a:xfrm>
        </p:spPr>
        <p:txBody>
          <a:bodyPr/>
          <a:lstStyle/>
          <a:p>
            <a:r>
              <a:rPr lang="ru-RU" u="sng" dirty="0" smtClean="0">
                <a:solidFill>
                  <a:srgbClr val="C00000"/>
                </a:solidFill>
              </a:rPr>
              <a:t>Направления работы МО: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764704"/>
            <a:ext cx="8640960" cy="5976664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1</a:t>
            </a:r>
            <a:r>
              <a:rPr lang="ru-RU" b="1" dirty="0" smtClean="0"/>
              <a:t>. Преподавание предмета в соответствии с современными требованиями к уроку. </a:t>
            </a:r>
          </a:p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2. Внедрение инновационных программ и технологий для повышения качества обучения. </a:t>
            </a:r>
          </a:p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3. Внеурочная работа, направленная на развитие творческих способностей учащихся и повышение интереса к изучению предмета.</a:t>
            </a:r>
            <a:br>
              <a:rPr lang="ru-RU" b="1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u="sng" dirty="0" smtClean="0">
                <a:solidFill>
                  <a:srgbClr val="C00000"/>
                </a:solidFill>
              </a:rPr>
              <a:t>Основные формы работы методического объединения:</a:t>
            </a:r>
            <a:r>
              <a:rPr lang="ru-RU" sz="3600" dirty="0" smtClean="0">
                <a:solidFill>
                  <a:srgbClr val="C00000"/>
                </a:solidFill>
              </a:rPr>
              <a:t> </a:t>
            </a:r>
            <a:br>
              <a:rPr lang="ru-RU" sz="3600" dirty="0" smtClean="0">
                <a:solidFill>
                  <a:srgbClr val="C00000"/>
                </a:solidFill>
              </a:rPr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52736"/>
            <a:ext cx="8964488" cy="5805264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· участие в работе педагогических советов; </a:t>
            </a:r>
            <a:br>
              <a:rPr lang="ru-RU" sz="3600" b="1" dirty="0" smtClean="0"/>
            </a:br>
            <a:r>
              <a:rPr lang="ru-RU" sz="3600" b="1" dirty="0" smtClean="0"/>
              <a:t>· проведение мастер – классов; </a:t>
            </a:r>
            <a:br>
              <a:rPr lang="ru-RU" sz="3600" b="1" dirty="0" smtClean="0"/>
            </a:br>
            <a:r>
              <a:rPr lang="ru-RU" sz="3600" b="1" dirty="0" smtClean="0"/>
              <a:t>· проведение открытых уроков; </a:t>
            </a:r>
            <a:br>
              <a:rPr lang="ru-RU" sz="3600" b="1" dirty="0" smtClean="0"/>
            </a:br>
            <a:r>
              <a:rPr lang="ru-RU" sz="3600" b="1" dirty="0" smtClean="0"/>
              <a:t>· организация семинаров и круглых столов; </a:t>
            </a:r>
            <a:br>
              <a:rPr lang="ru-RU" sz="3600" b="1" dirty="0" smtClean="0"/>
            </a:br>
            <a:r>
              <a:rPr lang="ru-RU" sz="3600" b="1" dirty="0" smtClean="0"/>
              <a:t>· организация и проведение методических и предметных недель; </a:t>
            </a:r>
            <a:br>
              <a:rPr lang="ru-RU" sz="3600" b="1" dirty="0" smtClean="0"/>
            </a:br>
            <a:r>
              <a:rPr lang="ru-RU" sz="3600" b="1" dirty="0" smtClean="0"/>
              <a:t>· организация, подготовка и проведение пробных экзаменов в выпускных классах</a:t>
            </a:r>
          </a:p>
          <a:p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</TotalTime>
  <Words>2240</Words>
  <Application>Microsoft Office PowerPoint</Application>
  <PresentationFormat>Экран (4:3)</PresentationFormat>
  <Paragraphs>2744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Отчёт  МЕТОДИЧЕСКОГО ОБЪЕДИНЕНИЯ УЧИТЕЛЕЙ МАТЕМАТИКИ, ФИЗИКИ,  ИНФОРМАТИКИ , ХИМИИ, БИОЛОГИИ и ГЕОГРАФИИ за  2015 -2016 учебный год </vt:lpstr>
      <vt:lpstr>Тема:     </vt:lpstr>
      <vt:lpstr>Цель работы:</vt:lpstr>
      <vt:lpstr>Задачи</vt:lpstr>
      <vt:lpstr>Слайд 5</vt:lpstr>
      <vt:lpstr>Слайд 6</vt:lpstr>
      <vt:lpstr>Слайд 7</vt:lpstr>
      <vt:lpstr>Направления работы МО:</vt:lpstr>
      <vt:lpstr>Основные формы работы методического объединения:  </vt:lpstr>
      <vt:lpstr>Слайд 10</vt:lpstr>
      <vt:lpstr>Слайд 11</vt:lpstr>
      <vt:lpstr>Межсекционная работа: </vt:lpstr>
      <vt:lpstr>Анализ проведённых в течении года  контрольных работ</vt:lpstr>
      <vt:lpstr>Анализ проведённых в течении года  контрольных работ</vt:lpstr>
      <vt:lpstr>Анализ проведённых в течении года  контрольных работ</vt:lpstr>
      <vt:lpstr>Анализ проведённых в течении года  контрольных работ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Позитивные и негативные тенденции в работе МО.  </vt:lpstr>
      <vt:lpstr>Слайд 26</vt:lpstr>
      <vt:lpstr>Некоторые слабые стороны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Анализ работы МО</dc:title>
  <dc:creator>Asiou</dc:creator>
  <cp:lastModifiedBy>Света</cp:lastModifiedBy>
  <cp:revision>22</cp:revision>
  <dcterms:created xsi:type="dcterms:W3CDTF">2016-08-29T08:17:32Z</dcterms:created>
  <dcterms:modified xsi:type="dcterms:W3CDTF">2017-01-11T18:49:26Z</dcterms:modified>
</cp:coreProperties>
</file>