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68" r:id="rId2"/>
    <p:sldId id="269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B3232-BAC0-442E-BC54-3117092279C2}" type="datetimeFigureOut">
              <a:rPr lang="ru-RU" smtClean="0"/>
              <a:pPr/>
              <a:t>10.04.2014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BA629-886A-46C8-804A-16C5F672C5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B3232-BAC0-442E-BC54-3117092279C2}" type="datetimeFigureOut">
              <a:rPr lang="ru-RU" smtClean="0"/>
              <a:pPr/>
              <a:t>10.04.2014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BA629-886A-46C8-804A-16C5F672C5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B3232-BAC0-442E-BC54-3117092279C2}" type="datetimeFigureOut">
              <a:rPr lang="ru-RU" smtClean="0"/>
              <a:pPr/>
              <a:t>10.04.2014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BA629-886A-46C8-804A-16C5F672C59A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B3232-BAC0-442E-BC54-3117092279C2}" type="datetimeFigureOut">
              <a:rPr lang="ru-RU" smtClean="0"/>
              <a:pPr/>
              <a:t>10.04.2014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BA629-886A-46C8-804A-16C5F672C5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B3232-BAC0-442E-BC54-3117092279C2}" type="datetimeFigureOut">
              <a:rPr lang="ru-RU" smtClean="0"/>
              <a:pPr/>
              <a:t>10.04.2014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BA629-886A-46C8-804A-16C5F672C5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B3232-BAC0-442E-BC54-3117092279C2}" type="datetimeFigureOut">
              <a:rPr lang="ru-RU" smtClean="0"/>
              <a:pPr/>
              <a:t>10.04.2014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BA629-886A-46C8-804A-16C5F672C5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B3232-BAC0-442E-BC54-3117092279C2}" type="datetimeFigureOut">
              <a:rPr lang="ru-RU" smtClean="0"/>
              <a:pPr/>
              <a:t>10.04.2014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BA629-886A-46C8-804A-16C5F672C5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B3232-BAC0-442E-BC54-3117092279C2}" type="datetimeFigureOut">
              <a:rPr lang="ru-RU" smtClean="0"/>
              <a:pPr/>
              <a:t>10.04.2014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BA629-886A-46C8-804A-16C5F672C5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B3232-BAC0-442E-BC54-3117092279C2}" type="datetimeFigureOut">
              <a:rPr lang="ru-RU" smtClean="0"/>
              <a:pPr/>
              <a:t>10.04.2014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BA629-886A-46C8-804A-16C5F672C5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B3232-BAC0-442E-BC54-3117092279C2}" type="datetimeFigureOut">
              <a:rPr lang="ru-RU" smtClean="0"/>
              <a:pPr/>
              <a:t>10.04.2014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BA629-886A-46C8-804A-16C5F672C5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B3232-BAC0-442E-BC54-3117092279C2}" type="datetimeFigureOut">
              <a:rPr lang="ru-RU" smtClean="0"/>
              <a:pPr/>
              <a:t>10.04.2014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BA629-886A-46C8-804A-16C5F672C5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BAB3232-BAC0-442E-BC54-3117092279C2}" type="datetimeFigureOut">
              <a:rPr lang="ru-RU" smtClean="0"/>
              <a:pPr/>
              <a:t>10.04.2014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958BA629-886A-46C8-804A-16C5F672C5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3845760"/>
          </a:xfrm>
        </p:spPr>
        <p:txBody>
          <a:bodyPr>
            <a:normAutofit fontScale="90000"/>
          </a:bodyPr>
          <a:lstStyle/>
          <a:p>
            <a:r>
              <a:rPr lang="ru-RU" sz="5300" b="1" i="1" dirty="0" smtClean="0">
                <a:solidFill>
                  <a:srgbClr val="FF0000"/>
                </a:solidFill>
              </a:rPr>
              <a:t>Игумен земли русской</a:t>
            </a:r>
            <a:r>
              <a:rPr lang="ru-RU" b="1" i="1" dirty="0" smtClean="0">
                <a:solidFill>
                  <a:srgbClr val="FF0000"/>
                </a:solidFill>
              </a:rPr>
              <a:t/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sz="3100" b="1" i="1" dirty="0" smtClean="0">
                <a:solidFill>
                  <a:srgbClr val="FF0000"/>
                </a:solidFill>
              </a:rPr>
              <a:t>/к 700 </a:t>
            </a:r>
            <a:r>
              <a:rPr lang="ru-RU" sz="3100" b="1" i="1" dirty="0" err="1" smtClean="0">
                <a:solidFill>
                  <a:srgbClr val="FF0000"/>
                </a:solidFill>
              </a:rPr>
              <a:t>летию</a:t>
            </a:r>
            <a:r>
              <a:rPr lang="ru-RU" sz="3100" b="1" i="1" dirty="0" smtClean="0">
                <a:solidFill>
                  <a:srgbClr val="FF0000"/>
                </a:solidFill>
              </a:rPr>
              <a:t> рождения Сергия Радонежского/</a:t>
            </a:r>
            <a:r>
              <a:rPr lang="ru-RU" b="1" i="1" dirty="0" smtClean="0">
                <a:solidFill>
                  <a:srgbClr val="FF0000"/>
                </a:solidFill>
              </a:rPr>
              <a:t/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>
                <a:solidFill>
                  <a:srgbClr val="FF0000"/>
                </a:solidFill>
              </a:rPr>
              <a:t/>
            </a:r>
            <a:br>
              <a:rPr lang="ru-RU" b="1" i="1" dirty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                              </a:t>
            </a:r>
            <a:r>
              <a:rPr lang="ru-RU" sz="1800" b="1" dirty="0" smtClean="0">
                <a:solidFill>
                  <a:srgbClr val="7030A0"/>
                </a:solidFill>
              </a:rPr>
              <a:t>Выполнил: учащийся 4»Б» класса </a:t>
            </a:r>
            <a:br>
              <a:rPr lang="ru-RU" sz="1800" b="1" dirty="0" smtClean="0">
                <a:solidFill>
                  <a:srgbClr val="7030A0"/>
                </a:solidFill>
              </a:rPr>
            </a:br>
            <a:r>
              <a:rPr lang="ru-RU" sz="1800" b="1" dirty="0">
                <a:solidFill>
                  <a:srgbClr val="7030A0"/>
                </a:solidFill>
              </a:rPr>
              <a:t> </a:t>
            </a:r>
            <a:r>
              <a:rPr lang="ru-RU" sz="1800" b="1" dirty="0" smtClean="0">
                <a:solidFill>
                  <a:srgbClr val="7030A0"/>
                </a:solidFill>
              </a:rPr>
              <a:t>                                                             	         Андреев Алексей. </a:t>
            </a:r>
            <a:br>
              <a:rPr lang="ru-RU" sz="1800" b="1" dirty="0" smtClean="0">
                <a:solidFill>
                  <a:srgbClr val="7030A0"/>
                </a:solidFill>
              </a:rPr>
            </a:br>
            <a:r>
              <a:rPr lang="ru-RU" sz="1800" b="1" dirty="0" smtClean="0">
                <a:solidFill>
                  <a:srgbClr val="7030A0"/>
                </a:solidFill>
              </a:rPr>
              <a:t>                                               Проверила: учитель </a:t>
            </a:r>
            <a:br>
              <a:rPr lang="ru-RU" sz="1800" b="1" dirty="0" smtClean="0">
                <a:solidFill>
                  <a:srgbClr val="7030A0"/>
                </a:solidFill>
              </a:rPr>
            </a:br>
            <a:r>
              <a:rPr lang="ru-RU" sz="1800" b="1" dirty="0">
                <a:solidFill>
                  <a:srgbClr val="7030A0"/>
                </a:solidFill>
              </a:rPr>
              <a:t> </a:t>
            </a:r>
            <a:r>
              <a:rPr lang="ru-RU" sz="1800" b="1" dirty="0" smtClean="0">
                <a:solidFill>
                  <a:srgbClr val="7030A0"/>
                </a:solidFill>
              </a:rPr>
              <a:t>                                              	</a:t>
            </a:r>
            <a:r>
              <a:rPr lang="ru-RU" sz="1800" b="1" smtClean="0">
                <a:solidFill>
                  <a:srgbClr val="7030A0"/>
                </a:solidFill>
              </a:rPr>
              <a:t>	Фадеева И.В.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7365" y="332657"/>
            <a:ext cx="6417734" cy="504056"/>
          </a:xfrm>
        </p:spPr>
        <p:txBody>
          <a:bodyPr/>
          <a:lstStyle/>
          <a:p>
            <a:r>
              <a:rPr lang="ru-RU" b="1" dirty="0" err="1" smtClean="0">
                <a:solidFill>
                  <a:srgbClr val="7030A0"/>
                </a:solidFill>
              </a:rPr>
              <a:t>Пильнинская</a:t>
            </a:r>
            <a:r>
              <a:rPr lang="ru-RU" b="1" dirty="0" smtClean="0">
                <a:solidFill>
                  <a:srgbClr val="7030A0"/>
                </a:solidFill>
              </a:rPr>
              <a:t> МОУ СОШ №1 </a:t>
            </a:r>
            <a:r>
              <a:rPr lang="ru-RU" b="1" dirty="0" err="1" smtClean="0">
                <a:solidFill>
                  <a:srgbClr val="7030A0"/>
                </a:solidFill>
              </a:rPr>
              <a:t>им.М.Горького</a:t>
            </a:r>
            <a:endParaRPr lang="ru-RU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6722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049204"/>
            <a:ext cx="5148064" cy="3735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7544" y="335847"/>
            <a:ext cx="8136904" cy="6047809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endParaRPr lang="en-US" altLang="ru-RU" dirty="0" smtClean="0"/>
          </a:p>
          <a:p>
            <a:pPr algn="just">
              <a:spcBef>
                <a:spcPct val="50000"/>
              </a:spcBef>
            </a:pPr>
            <a:r>
              <a:rPr lang="ru-RU" altLang="ru-RU" sz="4000" b="1" dirty="0" smtClean="0">
                <a:solidFill>
                  <a:srgbClr val="0070C0"/>
                </a:solidFill>
              </a:rPr>
              <a:t>Обитель Преподобного Сергия</a:t>
            </a:r>
            <a:endParaRPr lang="en-US" altLang="ru-RU" sz="4000" b="1" dirty="0" smtClean="0">
              <a:solidFill>
                <a:srgbClr val="0070C0"/>
              </a:solidFill>
            </a:endParaRPr>
          </a:p>
          <a:p>
            <a:pPr algn="just">
              <a:spcBef>
                <a:spcPts val="600"/>
              </a:spcBef>
            </a:pPr>
            <a:r>
              <a:rPr lang="ru-RU" altLang="ru-RU" sz="2200" b="1" dirty="0" smtClean="0">
                <a:solidFill>
                  <a:srgbClr val="7030A0"/>
                </a:solidFill>
              </a:rPr>
              <a:t>Жизнь Троице-Сергиевой Лавры на протяжении семисот лет была неразрывно связана с историей Руси и русского народа. Так же как архитектурный ансамбль Лавры органично вобрал в себя постройки </a:t>
            </a:r>
            <a:r>
              <a:rPr lang="en-US" altLang="ru-RU" sz="2200" b="1" dirty="0" smtClean="0">
                <a:solidFill>
                  <a:srgbClr val="7030A0"/>
                </a:solidFill>
              </a:rPr>
              <a:t>XV-XIX </a:t>
            </a:r>
            <a:r>
              <a:rPr lang="ru-RU" altLang="ru-RU" sz="2200" b="1" dirty="0" smtClean="0">
                <a:solidFill>
                  <a:srgbClr val="7030A0"/>
                </a:solidFill>
              </a:rPr>
              <a:t>столетий, объединив их в единое, </a:t>
            </a:r>
          </a:p>
          <a:p>
            <a:pPr algn="just">
              <a:spcBef>
                <a:spcPts val="600"/>
              </a:spcBef>
            </a:pPr>
            <a:r>
              <a:rPr lang="ru-RU" altLang="ru-RU" sz="2200" b="1" dirty="0" smtClean="0">
                <a:solidFill>
                  <a:srgbClr val="7030A0"/>
                </a:solidFill>
              </a:rPr>
              <a:t>неповторимое</a:t>
            </a:r>
            <a:r>
              <a:rPr lang="en-US" altLang="ru-RU" sz="2200" b="1" dirty="0" smtClean="0">
                <a:solidFill>
                  <a:srgbClr val="7030A0"/>
                </a:solidFill>
              </a:rPr>
              <a:t> </a:t>
            </a:r>
            <a:r>
              <a:rPr lang="ru-RU" altLang="ru-RU" sz="2200" b="1" dirty="0" smtClean="0">
                <a:solidFill>
                  <a:srgbClr val="7030A0"/>
                </a:solidFill>
              </a:rPr>
              <a:t>целое, </a:t>
            </a:r>
          </a:p>
          <a:p>
            <a:pPr algn="just">
              <a:spcBef>
                <a:spcPts val="600"/>
              </a:spcBef>
            </a:pPr>
            <a:r>
              <a:rPr lang="ru-RU" altLang="ru-RU" sz="2200" b="1" dirty="0" smtClean="0">
                <a:solidFill>
                  <a:srgbClr val="7030A0"/>
                </a:solidFill>
              </a:rPr>
              <a:t>так и ее исторический</a:t>
            </a:r>
          </a:p>
          <a:p>
            <a:pPr algn="just">
              <a:spcBef>
                <a:spcPts val="600"/>
              </a:spcBef>
            </a:pPr>
            <a:r>
              <a:rPr lang="ru-RU" altLang="ru-RU" sz="2200" b="1" dirty="0" smtClean="0">
                <a:solidFill>
                  <a:srgbClr val="7030A0"/>
                </a:solidFill>
              </a:rPr>
              <a:t> путь отобразил, судьбу </a:t>
            </a:r>
          </a:p>
          <a:p>
            <a:pPr algn="just">
              <a:spcBef>
                <a:spcPts val="600"/>
              </a:spcBef>
            </a:pPr>
            <a:r>
              <a:rPr lang="ru-RU" altLang="ru-RU" sz="2200" b="1" dirty="0" smtClean="0">
                <a:solidFill>
                  <a:srgbClr val="7030A0"/>
                </a:solidFill>
              </a:rPr>
              <a:t>огромной страны. </a:t>
            </a:r>
          </a:p>
          <a:p>
            <a:pPr algn="just">
              <a:spcBef>
                <a:spcPts val="600"/>
              </a:spcBef>
            </a:pPr>
            <a:r>
              <a:rPr lang="ru-RU" altLang="ru-RU" sz="2200" b="1" dirty="0" smtClean="0">
                <a:solidFill>
                  <a:srgbClr val="7030A0"/>
                </a:solidFill>
              </a:rPr>
              <a:t>Вехи ее истории </a:t>
            </a:r>
            <a:r>
              <a:rPr lang="ru-RU" altLang="ru-RU" sz="2200" b="1" dirty="0" err="1" smtClean="0">
                <a:solidFill>
                  <a:srgbClr val="7030A0"/>
                </a:solidFill>
              </a:rPr>
              <a:t>зафикси</a:t>
            </a:r>
            <a:r>
              <a:rPr lang="ru-RU" altLang="ru-RU" sz="2200" b="1" dirty="0" smtClean="0">
                <a:solidFill>
                  <a:srgbClr val="7030A0"/>
                </a:solidFill>
              </a:rPr>
              <a:t>-</a:t>
            </a:r>
          </a:p>
          <a:p>
            <a:pPr algn="just">
              <a:spcBef>
                <a:spcPts val="600"/>
              </a:spcBef>
            </a:pPr>
            <a:r>
              <a:rPr lang="ru-RU" altLang="ru-RU" sz="2200" b="1" dirty="0" err="1" smtClean="0">
                <a:solidFill>
                  <a:srgbClr val="7030A0"/>
                </a:solidFill>
              </a:rPr>
              <a:t>рованы</a:t>
            </a:r>
            <a:r>
              <a:rPr lang="ru-RU" altLang="ru-RU" sz="2200" b="1" dirty="0" smtClean="0">
                <a:solidFill>
                  <a:srgbClr val="7030A0"/>
                </a:solidFill>
              </a:rPr>
              <a:t> в сохранившихся </a:t>
            </a:r>
          </a:p>
          <a:p>
            <a:pPr algn="just">
              <a:spcBef>
                <a:spcPts val="600"/>
              </a:spcBef>
            </a:pPr>
            <a:r>
              <a:rPr lang="ru-RU" altLang="ru-RU" sz="2200" b="1" dirty="0" smtClean="0">
                <a:solidFill>
                  <a:srgbClr val="7030A0"/>
                </a:solidFill>
              </a:rPr>
              <a:t>до наших дней древних </a:t>
            </a:r>
          </a:p>
          <a:p>
            <a:pPr algn="just">
              <a:spcBef>
                <a:spcPts val="600"/>
              </a:spcBef>
            </a:pPr>
            <a:r>
              <a:rPr lang="ru-RU" altLang="ru-RU" sz="2200" b="1" dirty="0" smtClean="0">
                <a:solidFill>
                  <a:srgbClr val="7030A0"/>
                </a:solidFill>
              </a:rPr>
              <a:t>схемах монастыря. </a:t>
            </a:r>
          </a:p>
        </p:txBody>
      </p:sp>
    </p:spTree>
    <p:extLst>
      <p:ext uri="{BB962C8B-B14F-4D97-AF65-F5344CB8AC3E}">
        <p14:creationId xmlns:p14="http://schemas.microsoft.com/office/powerpoint/2010/main" xmlns="" val="2618307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988824"/>
            <a:ext cx="7070541" cy="4752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83568" y="692696"/>
            <a:ext cx="80648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3600" b="1" dirty="0" smtClean="0">
                <a:solidFill>
                  <a:schemeClr val="tx2">
                    <a:lumMod val="75000"/>
                  </a:schemeClr>
                </a:solidFill>
              </a:rPr>
              <a:t> Свято-Троицкая Сергиева Лавра</a:t>
            </a:r>
            <a:endParaRPr lang="ru-RU" sz="36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2456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27584" y="3789040"/>
            <a:ext cx="7344816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endParaRPr lang="ru-RU" altLang="ru-RU" b="1" dirty="0" smtClean="0"/>
          </a:p>
          <a:p>
            <a:pPr algn="just">
              <a:spcBef>
                <a:spcPct val="50000"/>
              </a:spcBef>
            </a:pPr>
            <a:endParaRPr lang="ru-RU" altLang="ru-RU" b="1" dirty="0"/>
          </a:p>
        </p:txBody>
      </p:sp>
      <p:pic>
        <p:nvPicPr>
          <p:cNvPr id="6146" name="Picture 2" descr="Троице-Сергиева лавра. photosight.r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88640"/>
            <a:ext cx="55245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7544" y="3501007"/>
            <a:ext cx="8424936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sz="2000" b="1" dirty="0" smtClean="0">
                <a:solidFill>
                  <a:srgbClr val="7030A0"/>
                </a:solidFill>
              </a:rPr>
              <a:t>Итак</a:t>
            </a:r>
            <a:r>
              <a:rPr lang="ru-RU" sz="2000" b="1" dirty="0">
                <a:solidFill>
                  <a:srgbClr val="7030A0"/>
                </a:solidFill>
              </a:rPr>
              <a:t>, юноша Варфоломей, удалившись в леса на «Маковицу», оказался создателем монастыря, затем монастырей, затем вообще монашества в огромнейшей стране.</a:t>
            </a:r>
          </a:p>
          <a:p>
            <a:r>
              <a:rPr lang="ru-RU" sz="2000" b="1" dirty="0">
                <a:solidFill>
                  <a:srgbClr val="7030A0"/>
                </a:solidFill>
              </a:rPr>
              <a:t>Не оставив по себе писаний, Сергий будто бы ничему не учит. Но он учит именно всем обликом своим: одним он утешение и освежение, другим — немой укор. Безмолвно Сергий учит самому простому: правде, прямоте, мужественности, труду, благоговению и вере.</a:t>
            </a:r>
          </a:p>
          <a:p>
            <a:r>
              <a:rPr lang="ru-RU" dirty="0">
                <a:solidFill>
                  <a:srgbClr val="7030A0"/>
                </a:solidFill>
              </a:rPr>
              <a:t/>
            </a:r>
            <a:br>
              <a:rPr lang="ru-RU" dirty="0">
                <a:solidFill>
                  <a:srgbClr val="7030A0"/>
                </a:solidFill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04072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7030A0"/>
                </a:solidFill>
              </a:rPr>
              <a:t>Спасибо за внимание</a:t>
            </a:r>
            <a:endParaRPr lang="ru-RU" sz="5400" dirty="0">
              <a:solidFill>
                <a:srgbClr val="7030A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34374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532656"/>
          </a:xfrm>
        </p:spPr>
        <p:txBody>
          <a:bodyPr>
            <a:noAutofit/>
          </a:bodyPr>
          <a:lstStyle/>
          <a:p>
            <a:r>
              <a:rPr lang="ru-RU" sz="8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endParaRPr lang="ru-RU" sz="80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230016"/>
            <a:ext cx="6400800" cy="2799185"/>
          </a:xfrm>
        </p:spPr>
        <p:txBody>
          <a:bodyPr>
            <a:noAutofit/>
          </a:bodyPr>
          <a:lstStyle/>
          <a:p>
            <a:r>
              <a:rPr lang="ru-RU" sz="4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воспитание интереса к истории и культуре своего народа, чувства гордости за свой народ, за его прошлое.</a:t>
            </a:r>
          </a:p>
        </p:txBody>
      </p:sp>
    </p:spTree>
    <p:extLst>
      <p:ext uri="{BB962C8B-B14F-4D97-AF65-F5344CB8AC3E}">
        <p14:creationId xmlns:p14="http://schemas.microsoft.com/office/powerpoint/2010/main" xmlns="" val="12919455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0"/>
            <a:ext cx="7772400" cy="18002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Преподобный Сергий Радонежский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348880"/>
            <a:ext cx="5132643" cy="403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177728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6633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98362" y="1268760"/>
            <a:ext cx="3838134" cy="4176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07505" y="548680"/>
            <a:ext cx="8172896" cy="62646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600" b="1" dirty="0" smtClean="0">
                <a:solidFill>
                  <a:srgbClr val="C00000"/>
                </a:solidFill>
              </a:rPr>
              <a:t>	</a:t>
            </a:r>
            <a:r>
              <a:rPr lang="ru-RU" sz="2600" b="1" dirty="0" smtClean="0">
                <a:solidFill>
                  <a:srgbClr val="7030A0"/>
                </a:solidFill>
              </a:rPr>
              <a:t>Игумен </a:t>
            </a:r>
            <a:r>
              <a:rPr lang="ru-RU" sz="2600" b="1" dirty="0">
                <a:solidFill>
                  <a:srgbClr val="7030A0"/>
                </a:solidFill>
              </a:rPr>
              <a:t>земли Русской, основатель Свято-Троицкой Сергиевой Лавры, преподобный </a:t>
            </a:r>
            <a:endParaRPr lang="ru-RU" sz="2600" b="1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ru-RU" sz="2600" b="1" dirty="0" smtClean="0">
                <a:solidFill>
                  <a:srgbClr val="7030A0"/>
                </a:solidFill>
              </a:rPr>
              <a:t>Сергий </a:t>
            </a:r>
            <a:r>
              <a:rPr lang="ru-RU" sz="2600" b="1" dirty="0">
                <a:solidFill>
                  <a:srgbClr val="7030A0"/>
                </a:solidFill>
              </a:rPr>
              <a:t>Радонежский родился в </a:t>
            </a:r>
            <a:endParaRPr lang="ru-RU" sz="2600" b="1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ru-RU" sz="2600" b="1" dirty="0" smtClean="0">
                <a:solidFill>
                  <a:srgbClr val="7030A0"/>
                </a:solidFill>
              </a:rPr>
              <a:t>1314 </a:t>
            </a:r>
            <a:r>
              <a:rPr lang="ru-RU" sz="2600" b="1" dirty="0">
                <a:solidFill>
                  <a:srgbClr val="7030A0"/>
                </a:solidFill>
              </a:rPr>
              <a:t>году в семье благочестивых </a:t>
            </a:r>
            <a:endParaRPr lang="ru-RU" sz="2600" b="1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ru-RU" sz="2600" b="1" dirty="0" smtClean="0">
                <a:solidFill>
                  <a:srgbClr val="7030A0"/>
                </a:solidFill>
              </a:rPr>
              <a:t>ростовских </a:t>
            </a:r>
            <a:r>
              <a:rPr lang="ru-RU" sz="2600" b="1" dirty="0">
                <a:solidFill>
                  <a:srgbClr val="7030A0"/>
                </a:solidFill>
              </a:rPr>
              <a:t>бояр Кирилла и Марии</a:t>
            </a:r>
            <a:r>
              <a:rPr lang="ru-RU" sz="2600" b="1" dirty="0" smtClean="0">
                <a:solidFill>
                  <a:srgbClr val="7030A0"/>
                </a:solidFill>
              </a:rPr>
              <a:t>,</a:t>
            </a:r>
          </a:p>
          <a:p>
            <a:pPr marL="0" indent="0">
              <a:buNone/>
            </a:pPr>
            <a:r>
              <a:rPr lang="ru-RU" sz="2600" b="1" dirty="0" smtClean="0">
                <a:solidFill>
                  <a:srgbClr val="7030A0"/>
                </a:solidFill>
              </a:rPr>
              <a:t> </a:t>
            </a:r>
            <a:r>
              <a:rPr lang="ru-RU" sz="2600" b="1" dirty="0">
                <a:solidFill>
                  <a:srgbClr val="7030A0"/>
                </a:solidFill>
              </a:rPr>
              <a:t>переехавших жить в Московское </a:t>
            </a:r>
            <a:endParaRPr lang="ru-RU" sz="2600" b="1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ru-RU" sz="2600" b="1" dirty="0" smtClean="0">
                <a:solidFill>
                  <a:srgbClr val="7030A0"/>
                </a:solidFill>
              </a:rPr>
              <a:t>княжество </a:t>
            </a:r>
            <a:r>
              <a:rPr lang="ru-RU" sz="2600" b="1" dirty="0">
                <a:solidFill>
                  <a:srgbClr val="7030A0"/>
                </a:solidFill>
              </a:rPr>
              <a:t>по приглашению </a:t>
            </a:r>
            <a:r>
              <a:rPr lang="ru-RU" sz="2600" b="1" dirty="0" smtClean="0">
                <a:solidFill>
                  <a:srgbClr val="7030A0"/>
                </a:solidFill>
              </a:rPr>
              <a:t>вели-</a:t>
            </a:r>
          </a:p>
          <a:p>
            <a:pPr marL="0" indent="0">
              <a:buNone/>
            </a:pPr>
            <a:r>
              <a:rPr lang="ru-RU" sz="2600" b="1" dirty="0" smtClean="0">
                <a:solidFill>
                  <a:srgbClr val="7030A0"/>
                </a:solidFill>
              </a:rPr>
              <a:t>кого </a:t>
            </a:r>
            <a:r>
              <a:rPr lang="ru-RU" sz="2600" b="1" dirty="0">
                <a:solidFill>
                  <a:srgbClr val="7030A0"/>
                </a:solidFill>
              </a:rPr>
              <a:t>князя Ивана </a:t>
            </a:r>
            <a:r>
              <a:rPr lang="ru-RU" sz="2600" b="1" dirty="0" err="1">
                <a:solidFill>
                  <a:srgbClr val="7030A0"/>
                </a:solidFill>
              </a:rPr>
              <a:t>Калиты</a:t>
            </a:r>
            <a:r>
              <a:rPr lang="ru-RU" sz="2600" b="1" dirty="0">
                <a:solidFill>
                  <a:srgbClr val="7030A0"/>
                </a:solidFill>
              </a:rPr>
              <a:t>, и в </a:t>
            </a:r>
            <a:r>
              <a:rPr lang="ru-RU" sz="2600" b="1" dirty="0" err="1" smtClean="0">
                <a:solidFill>
                  <a:srgbClr val="7030A0"/>
                </a:solidFill>
              </a:rPr>
              <a:t>кре</a:t>
            </a:r>
            <a:r>
              <a:rPr lang="ru-RU" sz="2600" b="1" dirty="0" smtClean="0">
                <a:solidFill>
                  <a:srgbClr val="7030A0"/>
                </a:solidFill>
              </a:rPr>
              <a:t>-</a:t>
            </a:r>
          </a:p>
          <a:p>
            <a:pPr marL="0" indent="0">
              <a:buNone/>
            </a:pPr>
            <a:r>
              <a:rPr lang="ru-RU" sz="2600" b="1" dirty="0" err="1" smtClean="0">
                <a:solidFill>
                  <a:srgbClr val="7030A0"/>
                </a:solidFill>
              </a:rPr>
              <a:t>щении</a:t>
            </a:r>
            <a:r>
              <a:rPr lang="ru-RU" sz="2600" b="1" dirty="0" smtClean="0">
                <a:solidFill>
                  <a:srgbClr val="7030A0"/>
                </a:solidFill>
              </a:rPr>
              <a:t> </a:t>
            </a:r>
            <a:r>
              <a:rPr lang="ru-RU" sz="2600" b="1" dirty="0">
                <a:solidFill>
                  <a:srgbClr val="7030A0"/>
                </a:solidFill>
              </a:rPr>
              <a:t>был назван Варфоломеем. </a:t>
            </a:r>
            <a:endParaRPr lang="ru-RU" sz="2600" b="1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ru-RU" sz="2600" b="1" dirty="0" smtClean="0">
                <a:solidFill>
                  <a:srgbClr val="7030A0"/>
                </a:solidFill>
              </a:rPr>
              <a:t>	В </a:t>
            </a:r>
            <a:r>
              <a:rPr lang="ru-RU" sz="2600" b="1" dirty="0">
                <a:solidFill>
                  <a:srgbClr val="7030A0"/>
                </a:solidFill>
              </a:rPr>
              <a:t>нем чрезвычайно </a:t>
            </a:r>
            <a:r>
              <a:rPr lang="ru-RU" sz="2600" b="1" dirty="0" smtClean="0">
                <a:solidFill>
                  <a:srgbClr val="7030A0"/>
                </a:solidFill>
              </a:rPr>
              <a:t>рано</a:t>
            </a:r>
          </a:p>
          <a:p>
            <a:pPr marL="0" indent="0">
              <a:buNone/>
            </a:pPr>
            <a:r>
              <a:rPr lang="ru-RU" sz="2600" b="1" dirty="0" smtClean="0">
                <a:solidFill>
                  <a:srgbClr val="7030A0"/>
                </a:solidFill>
              </a:rPr>
              <a:t> проявилось </a:t>
            </a:r>
            <a:r>
              <a:rPr lang="ru-RU" sz="2600" b="1" dirty="0">
                <a:solidFill>
                  <a:srgbClr val="7030A0"/>
                </a:solidFill>
              </a:rPr>
              <a:t>стремление </a:t>
            </a:r>
            <a:r>
              <a:rPr lang="ru-RU" sz="2600" b="1" dirty="0" smtClean="0">
                <a:solidFill>
                  <a:srgbClr val="7030A0"/>
                </a:solidFill>
              </a:rPr>
              <a:t>к </a:t>
            </a:r>
          </a:p>
          <a:p>
            <a:pPr marL="0" indent="0">
              <a:buNone/>
            </a:pPr>
            <a:r>
              <a:rPr lang="ru-RU" sz="2600" b="1" dirty="0" smtClean="0">
                <a:solidFill>
                  <a:srgbClr val="7030A0"/>
                </a:solidFill>
              </a:rPr>
              <a:t>подвижничеству</a:t>
            </a:r>
            <a:r>
              <a:rPr lang="ru-RU" sz="2600" b="1" dirty="0">
                <a:solidFill>
                  <a:srgbClr val="7030A0"/>
                </a:solidFill>
              </a:rPr>
              <a:t>. </a:t>
            </a:r>
            <a:endParaRPr lang="ru-RU" sz="26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58833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548680"/>
            <a:ext cx="8568952" cy="73866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0" dirty="0" smtClean="0">
                <a:solidFill>
                  <a:srgbClr val="7030A0"/>
                </a:solidFill>
                <a:effectLst/>
              </a:rPr>
              <a:t>Особенный оттенок, отличающий его, лежит на ребенке с самого раннего детства.</a:t>
            </a:r>
          </a:p>
          <a:p>
            <a:r>
              <a:rPr lang="ru-RU" sz="2400" b="1" i="0" dirty="0" smtClean="0">
                <a:solidFill>
                  <a:srgbClr val="7030A0"/>
                </a:solidFill>
                <a:effectLst/>
              </a:rPr>
              <a:t>В семь лет Варфоломея отдали учиться грамоте, в церковную школу, вместе с братом Стефаном. Стефан учился хорошо. Варфоломею же наука не давалась. Как и позже Сергий, маленький Варфоломей очень упорен и старается, но нет успеха. Он огорчен. Учитель иногда его наказывает. Товарищи смеются. Варфоломей плачет одиноко, но вперед не двигается.</a:t>
            </a:r>
          </a:p>
          <a:p>
            <a:r>
              <a:rPr lang="ru-RU" sz="2400" b="1" i="0" dirty="0" smtClean="0">
                <a:solidFill>
                  <a:srgbClr val="7030A0"/>
                </a:solidFill>
                <a:effectLst/>
              </a:rPr>
              <a:t>Однажды произошла такая история. Забрели куда-то жеребята и пропали. Отец послал Варфоломея их разыскивать</a:t>
            </a:r>
            <a:r>
              <a:rPr lang="ru-RU" sz="2400" b="1" dirty="0">
                <a:solidFill>
                  <a:srgbClr val="7030A0"/>
                </a:solidFill>
              </a:rPr>
              <a:t>.</a:t>
            </a:r>
            <a:endParaRPr lang="ru-RU" sz="2400" b="1" i="0" dirty="0" smtClean="0">
              <a:solidFill>
                <a:srgbClr val="7030A0"/>
              </a:solidFill>
              <a:effectLst/>
            </a:endParaRPr>
          </a:p>
          <a:p>
            <a:r>
              <a:rPr lang="ru-RU" sz="2400" b="1" i="0" dirty="0" smtClean="0">
                <a:solidFill>
                  <a:srgbClr val="7030A0"/>
                </a:solidFill>
                <a:effectLst/>
              </a:rPr>
              <a:t>Под дубом встретил «старца». Очевидно, старец его понял.</a:t>
            </a:r>
          </a:p>
          <a:p>
            <a:r>
              <a:rPr lang="ru-RU" sz="2400" b="1" i="0" dirty="0" smtClean="0">
                <a:solidFill>
                  <a:srgbClr val="7030A0"/>
                </a:solidFill>
                <a:effectLst/>
              </a:rPr>
              <a:t>— Что тебе надо, мальчик?</a:t>
            </a:r>
          </a:p>
          <a:p>
            <a:r>
              <a:rPr lang="ru-RU" sz="2400" b="1" i="0" dirty="0" smtClean="0">
                <a:solidFill>
                  <a:srgbClr val="7030A0"/>
                </a:solidFill>
                <a:effectLst/>
              </a:rPr>
              <a:t>Варфоломей сквозь слезы рассказал об огорчениях своих и просил молиться, чтобы Бог помог ему одолеть грамоту.</a:t>
            </a:r>
          </a:p>
          <a:p>
            <a:endParaRPr lang="ru-RU" b="1" i="0" dirty="0" smtClean="0">
              <a:solidFill>
                <a:srgbClr val="7030A0"/>
              </a:solidFill>
              <a:effectLst/>
            </a:endParaRPr>
          </a:p>
          <a:p>
            <a:endParaRPr lang="ru-RU" b="1" i="0" dirty="0" smtClean="0">
              <a:solidFill>
                <a:srgbClr val="C00000"/>
              </a:solidFill>
              <a:effectLst/>
            </a:endParaRPr>
          </a:p>
          <a:p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/>
            </a:r>
            <a:b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/>
            </a:r>
            <a:b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45769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63988" y="3259233"/>
            <a:ext cx="4680012" cy="3598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07504" y="692695"/>
            <a:ext cx="8352928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0" dirty="0" smtClean="0">
                <a:solidFill>
                  <a:srgbClr val="7030A0"/>
                </a:solidFill>
                <a:effectLst/>
              </a:rPr>
              <a:t>И под тем же дубом стал старец на молитву. Рядом с ним Варфоломей. Окончив, незнакомец взял частицу просфоры, благословил ею Варфоломея и велел съесть.</a:t>
            </a:r>
          </a:p>
          <a:p>
            <a:r>
              <a:rPr lang="ru-RU" sz="2000" b="1" i="0" dirty="0" smtClean="0">
                <a:solidFill>
                  <a:srgbClr val="7030A0"/>
                </a:solidFill>
                <a:effectLst/>
              </a:rPr>
              <a:t>— Это дается тебе в знак благодати и для разумения Священного Писания. Отныне овладеешь грамотою лучше братьев и товарищей.</a:t>
            </a:r>
          </a:p>
          <a:p>
            <a:r>
              <a:rPr lang="ru-RU" sz="2000" b="1" i="0" dirty="0" smtClean="0">
                <a:solidFill>
                  <a:srgbClr val="7030A0"/>
                </a:solidFill>
                <a:effectLst/>
              </a:rPr>
              <a:t>О чем они беседовали дальше, мы не знаем. Но Варфоломей пригласил старца домой. Родители приняли его хорошо, как и обычно странников. Старец позвал </a:t>
            </a:r>
          </a:p>
          <a:p>
            <a:r>
              <a:rPr lang="ru-RU" sz="2000" b="1" i="0" dirty="0" smtClean="0">
                <a:solidFill>
                  <a:srgbClr val="7030A0"/>
                </a:solidFill>
                <a:effectLst/>
              </a:rPr>
              <a:t>мальчика в моленную и велел читать</a:t>
            </a:r>
          </a:p>
          <a:p>
            <a:r>
              <a:rPr lang="ru-RU" sz="2000" b="1" i="0" dirty="0" smtClean="0">
                <a:solidFill>
                  <a:srgbClr val="7030A0"/>
                </a:solidFill>
                <a:effectLst/>
              </a:rPr>
              <a:t> молитвы. Тогда Варфоломей начал </a:t>
            </a:r>
          </a:p>
          <a:p>
            <a:r>
              <a:rPr lang="ru-RU" sz="2000" b="1" i="0" dirty="0" smtClean="0">
                <a:solidFill>
                  <a:srgbClr val="7030A0"/>
                </a:solidFill>
                <a:effectLst/>
              </a:rPr>
              <a:t>читать, и все были поражены, как </a:t>
            </a:r>
          </a:p>
          <a:p>
            <a:r>
              <a:rPr lang="ru-RU" sz="2000" b="1" i="0" dirty="0" smtClean="0">
                <a:solidFill>
                  <a:srgbClr val="7030A0"/>
                </a:solidFill>
                <a:effectLst/>
              </a:rPr>
              <a:t>он читает хорошо.</a:t>
            </a:r>
          </a:p>
          <a:p>
            <a:r>
              <a:rPr lang="ru-RU" sz="2000" b="1" i="0" dirty="0" smtClean="0">
                <a:solidFill>
                  <a:srgbClr val="7030A0"/>
                </a:solidFill>
                <a:effectLst/>
              </a:rPr>
              <a:t>А гостя накормили, за обедом </a:t>
            </a:r>
          </a:p>
          <a:p>
            <a:r>
              <a:rPr lang="ru-RU" sz="2000" b="1" i="0" dirty="0" smtClean="0">
                <a:solidFill>
                  <a:srgbClr val="7030A0"/>
                </a:solidFill>
                <a:effectLst/>
              </a:rPr>
              <a:t>рассказали и о знамениях над сыном. </a:t>
            </a:r>
          </a:p>
          <a:p>
            <a:r>
              <a:rPr lang="ru-RU" sz="2000" b="1" i="0" dirty="0" smtClean="0">
                <a:solidFill>
                  <a:srgbClr val="7030A0"/>
                </a:solidFill>
                <a:effectLst/>
              </a:rPr>
              <a:t>Старец снова подтвердил, что теперь</a:t>
            </a:r>
          </a:p>
          <a:p>
            <a:r>
              <a:rPr lang="ru-RU" sz="2000" b="1" i="0" dirty="0" smtClean="0">
                <a:solidFill>
                  <a:srgbClr val="7030A0"/>
                </a:solidFill>
                <a:effectLst/>
              </a:rPr>
              <a:t> Варфоломей хорошо станет </a:t>
            </a:r>
          </a:p>
          <a:p>
            <a:r>
              <a:rPr lang="ru-RU" sz="2000" b="1" i="0" dirty="0" smtClean="0">
                <a:solidFill>
                  <a:srgbClr val="7030A0"/>
                </a:solidFill>
                <a:effectLst/>
              </a:rPr>
              <a:t>понимать Св. Писание и одолеет </a:t>
            </a:r>
          </a:p>
          <a:p>
            <a:r>
              <a:rPr lang="ru-RU" sz="2000" b="1" i="0" dirty="0" smtClean="0">
                <a:solidFill>
                  <a:srgbClr val="7030A0"/>
                </a:solidFill>
                <a:effectLst/>
              </a:rPr>
              <a:t>чтение.</a:t>
            </a:r>
          </a:p>
          <a:p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/>
            </a:r>
            <a:b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/>
            </a:r>
            <a:b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10385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404664"/>
            <a:ext cx="8424936" cy="6217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</a:rPr>
              <a:t>Приблизительно в 1337 году, после смерти родителей, в 23 года,</a:t>
            </a:r>
          </a:p>
          <a:p>
            <a:r>
              <a:rPr lang="ru-RU" sz="2000" b="1" dirty="0" smtClean="0">
                <a:solidFill>
                  <a:srgbClr val="7030A0"/>
                </a:solidFill>
              </a:rPr>
              <a:t>Варфоломей вместе со своим старшим братом Стефаном в поисках уединения удалился в лесное урочище в окрестностях Радонежа. </a:t>
            </a:r>
          </a:p>
          <a:p>
            <a:r>
              <a:rPr lang="ru-RU" altLang="ru-RU" sz="2000" b="1" dirty="0" smtClean="0">
                <a:solidFill>
                  <a:srgbClr val="7030A0"/>
                </a:solidFill>
              </a:rPr>
              <a:t>На небольшой, поросшей густым лесом возвышенности, названной впоследствии </a:t>
            </a:r>
            <a:r>
              <a:rPr lang="ru-RU" altLang="ru-RU" sz="2000" b="1" dirty="0" err="1" smtClean="0">
                <a:solidFill>
                  <a:srgbClr val="7030A0"/>
                </a:solidFill>
              </a:rPr>
              <a:t>Маковец</a:t>
            </a:r>
            <a:r>
              <a:rPr lang="ru-RU" altLang="ru-RU" sz="2000" b="1" dirty="0" smtClean="0">
                <a:solidFill>
                  <a:srgbClr val="7030A0"/>
                </a:solidFill>
              </a:rPr>
              <a:t>, братья срубили малую церковь, которая по их просьбе была освящена в честь </a:t>
            </a:r>
            <a:r>
              <a:rPr lang="ru-RU" altLang="ru-RU" sz="2000" b="1" dirty="0" err="1" smtClean="0">
                <a:solidFill>
                  <a:srgbClr val="7030A0"/>
                </a:solidFill>
              </a:rPr>
              <a:t>Живоначальной</a:t>
            </a:r>
            <a:r>
              <a:rPr lang="ru-RU" altLang="ru-RU" sz="2000" b="1" dirty="0" smtClean="0">
                <a:solidFill>
                  <a:srgbClr val="7030A0"/>
                </a:solidFill>
              </a:rPr>
              <a:t> Троицы, и </a:t>
            </a:r>
            <a:r>
              <a:rPr lang="ru-RU" altLang="ru-RU" sz="2000" b="1" i="1" dirty="0" smtClean="0">
                <a:solidFill>
                  <a:srgbClr val="7030A0"/>
                </a:solidFill>
              </a:rPr>
              <a:t>келью(это жилое помещение при монастыре</a:t>
            </a:r>
            <a:r>
              <a:rPr lang="ru-RU" altLang="ru-RU" sz="2000" b="1" dirty="0" smtClean="0">
                <a:solidFill>
                  <a:srgbClr val="7030A0"/>
                </a:solidFill>
              </a:rPr>
              <a:t>). Жизнь в пустынном лесу была очень тяжела. Стефан, не выдержав, вскоре ушел в Москву и поселился в Богоявленском монастыре, где прожил более двадцати лет, а Варфоломей остался в пустыни, возложив все упование на Бога. Около двух лет он прожил там, в трудах, </a:t>
            </a:r>
          </a:p>
          <a:p>
            <a:r>
              <a:rPr lang="ru-RU" altLang="ru-RU" sz="2000" b="1" dirty="0" smtClean="0">
                <a:solidFill>
                  <a:srgbClr val="7030A0"/>
                </a:solidFill>
              </a:rPr>
              <a:t>подвигах и молитвах.</a:t>
            </a:r>
          </a:p>
          <a:p>
            <a:r>
              <a:rPr lang="ru-RU" altLang="ru-RU" sz="2000" b="1" dirty="0" smtClean="0">
                <a:solidFill>
                  <a:srgbClr val="7030A0"/>
                </a:solidFill>
              </a:rPr>
              <a:t> Спустя некоторое время  он просил у </a:t>
            </a:r>
          </a:p>
          <a:p>
            <a:r>
              <a:rPr lang="ru-RU" altLang="ru-RU" sz="2000" b="1" dirty="0" smtClean="0">
                <a:solidFill>
                  <a:srgbClr val="7030A0"/>
                </a:solidFill>
              </a:rPr>
              <a:t>игумена Митрофана пострига в </a:t>
            </a:r>
          </a:p>
          <a:p>
            <a:r>
              <a:rPr lang="ru-RU" altLang="ru-RU" sz="2000" b="1" dirty="0" smtClean="0">
                <a:solidFill>
                  <a:srgbClr val="7030A0"/>
                </a:solidFill>
              </a:rPr>
              <a:t>ангельский образ, что и </a:t>
            </a:r>
            <a:endParaRPr lang="en-US" altLang="ru-RU" sz="2000" b="1" dirty="0" smtClean="0">
              <a:solidFill>
                <a:srgbClr val="7030A0"/>
              </a:solidFill>
            </a:endParaRPr>
          </a:p>
          <a:p>
            <a:r>
              <a:rPr lang="ru-RU" altLang="ru-RU" sz="2000" b="1" dirty="0" smtClean="0">
                <a:solidFill>
                  <a:srgbClr val="7030A0"/>
                </a:solidFill>
              </a:rPr>
              <a:t>Произошло</a:t>
            </a:r>
            <a:r>
              <a:rPr lang="en-US" altLang="ru-RU" sz="2000" b="1" dirty="0" smtClean="0">
                <a:solidFill>
                  <a:srgbClr val="7030A0"/>
                </a:solidFill>
              </a:rPr>
              <a:t> </a:t>
            </a:r>
            <a:r>
              <a:rPr lang="ru-RU" altLang="ru-RU" sz="2000" b="1" dirty="0" smtClean="0">
                <a:solidFill>
                  <a:srgbClr val="7030A0"/>
                </a:solidFill>
              </a:rPr>
              <a:t> «месяца октября в </a:t>
            </a:r>
            <a:endParaRPr lang="en-US" altLang="ru-RU" sz="2000" b="1" dirty="0" smtClean="0">
              <a:solidFill>
                <a:srgbClr val="7030A0"/>
              </a:solidFill>
            </a:endParaRPr>
          </a:p>
          <a:p>
            <a:r>
              <a:rPr lang="ru-RU" altLang="ru-RU" sz="2000" b="1" dirty="0" smtClean="0">
                <a:solidFill>
                  <a:srgbClr val="7030A0"/>
                </a:solidFill>
              </a:rPr>
              <a:t>седьмой день,  на память святых</a:t>
            </a:r>
            <a:endParaRPr lang="en-US" altLang="ru-RU" sz="2000" b="1" dirty="0" smtClean="0">
              <a:solidFill>
                <a:srgbClr val="7030A0"/>
              </a:solidFill>
            </a:endParaRPr>
          </a:p>
          <a:p>
            <a:r>
              <a:rPr lang="ru-RU" altLang="ru-RU" sz="2000" b="1" dirty="0" smtClean="0">
                <a:solidFill>
                  <a:srgbClr val="7030A0"/>
                </a:solidFill>
              </a:rPr>
              <a:t> мучеников Сергия и Вакха. И да-</a:t>
            </a:r>
          </a:p>
          <a:p>
            <a:r>
              <a:rPr lang="ru-RU" altLang="ru-RU" sz="2000" b="1" dirty="0" smtClean="0">
                <a:solidFill>
                  <a:srgbClr val="7030A0"/>
                </a:solidFill>
              </a:rPr>
              <a:t>но имя ему в монашестве Сергий».</a:t>
            </a:r>
          </a:p>
          <a:p>
            <a:endParaRPr lang="ru-RU" b="1" dirty="0" smtClean="0">
              <a:solidFill>
                <a:srgbClr val="C00000"/>
              </a:solidFill>
            </a:endParaRPr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513207"/>
            <a:ext cx="4430240" cy="3365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626647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476672"/>
            <a:ext cx="835292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altLang="ru-RU" sz="2400" b="1" dirty="0" smtClean="0">
                <a:solidFill>
                  <a:srgbClr val="C00000"/>
                </a:solidFill>
              </a:rPr>
              <a:t>	</a:t>
            </a:r>
            <a:r>
              <a:rPr lang="ru-RU" altLang="ru-RU" sz="2400" b="1" dirty="0" smtClean="0">
                <a:solidFill>
                  <a:srgbClr val="7030A0"/>
                </a:solidFill>
              </a:rPr>
              <a:t>Постепенно, узнав о суровой добродетельной жизни преподобного Сергия, к нему стали стекаться люди, жаждущие подвигов пустынножительства. Первоначально собралось двенадцать монахов. Они построили кельи, оградили их небольшим тыном, поставили и привратника у ворот.</a:t>
            </a:r>
          </a:p>
          <a:p>
            <a:pPr algn="just"/>
            <a:r>
              <a:rPr lang="ru-RU" altLang="ru-RU" sz="2400" b="1" dirty="0" smtClean="0">
                <a:solidFill>
                  <a:srgbClr val="7030A0"/>
                </a:solidFill>
              </a:rPr>
              <a:t>	К Преподобному стали при-</a:t>
            </a:r>
          </a:p>
          <a:p>
            <a:pPr algn="just"/>
            <a:r>
              <a:rPr lang="ru-RU" altLang="ru-RU" sz="2400" b="1" dirty="0" smtClean="0">
                <a:solidFill>
                  <a:srgbClr val="7030A0"/>
                </a:solidFill>
              </a:rPr>
              <a:t>ходить крестьяне за советом и </a:t>
            </a:r>
          </a:p>
          <a:p>
            <a:pPr algn="just"/>
            <a:r>
              <a:rPr lang="ru-RU" altLang="ru-RU" sz="2400" b="1" dirty="0" smtClean="0">
                <a:solidFill>
                  <a:srgbClr val="7030A0"/>
                </a:solidFill>
              </a:rPr>
              <a:t>благословением, некоторые сели-</a:t>
            </a:r>
          </a:p>
          <a:p>
            <a:pPr algn="just"/>
            <a:r>
              <a:rPr lang="ru-RU" altLang="ru-RU" sz="2400" b="1" dirty="0" err="1" smtClean="0">
                <a:solidFill>
                  <a:srgbClr val="7030A0"/>
                </a:solidFill>
              </a:rPr>
              <a:t>лись</a:t>
            </a:r>
            <a:r>
              <a:rPr lang="ru-RU" altLang="ru-RU" sz="2400" b="1" dirty="0" smtClean="0">
                <a:solidFill>
                  <a:srgbClr val="7030A0"/>
                </a:solidFill>
              </a:rPr>
              <a:t> рядом. Этому </a:t>
            </a:r>
            <a:r>
              <a:rPr lang="ru-RU" altLang="ru-RU" sz="2400" b="1" dirty="0" err="1" smtClean="0">
                <a:solidFill>
                  <a:srgbClr val="7030A0"/>
                </a:solidFill>
              </a:rPr>
              <a:t>способство</a:t>
            </a:r>
            <a:r>
              <a:rPr lang="ru-RU" altLang="ru-RU" sz="2400" b="1" dirty="0" smtClean="0">
                <a:solidFill>
                  <a:srgbClr val="7030A0"/>
                </a:solidFill>
              </a:rPr>
              <a:t>-</a:t>
            </a:r>
          </a:p>
          <a:p>
            <a:pPr algn="just"/>
            <a:r>
              <a:rPr lang="ru-RU" altLang="ru-RU" sz="2400" b="1" dirty="0" smtClean="0">
                <a:solidFill>
                  <a:srgbClr val="7030A0"/>
                </a:solidFill>
              </a:rPr>
              <a:t>вали Скорбные обстоятельства </a:t>
            </a:r>
          </a:p>
          <a:p>
            <a:pPr algn="just"/>
            <a:r>
              <a:rPr lang="ru-RU" altLang="ru-RU" sz="2400" b="1" dirty="0" smtClean="0">
                <a:solidFill>
                  <a:srgbClr val="7030A0"/>
                </a:solidFill>
              </a:rPr>
              <a:t>монголо-татарского ига, </a:t>
            </a:r>
          </a:p>
          <a:p>
            <a:pPr algn="just"/>
            <a:r>
              <a:rPr lang="ru-RU" altLang="ru-RU" sz="2400" b="1" dirty="0" smtClean="0">
                <a:solidFill>
                  <a:srgbClr val="7030A0"/>
                </a:solidFill>
              </a:rPr>
              <a:t>побуждавшие людей бежать из </a:t>
            </a:r>
          </a:p>
          <a:p>
            <a:pPr algn="just"/>
            <a:r>
              <a:rPr lang="ru-RU" altLang="ru-RU" sz="2400" b="1" dirty="0" smtClean="0">
                <a:solidFill>
                  <a:srgbClr val="7030A0"/>
                </a:solidFill>
              </a:rPr>
              <a:t>мира в пустынь. Так образовались</a:t>
            </a:r>
          </a:p>
          <a:p>
            <a:pPr algn="just"/>
            <a:r>
              <a:rPr lang="ru-RU" altLang="ru-RU" sz="2400" b="1" dirty="0" smtClean="0">
                <a:solidFill>
                  <a:srgbClr val="7030A0"/>
                </a:solidFill>
              </a:rPr>
              <a:t> монастырь и посад.</a:t>
            </a:r>
            <a:endParaRPr lang="ru-RU" altLang="ru-RU" sz="2400" b="1" dirty="0">
              <a:solidFill>
                <a:srgbClr val="7030A0"/>
              </a:solidFill>
            </a:endParaRPr>
          </a:p>
        </p:txBody>
      </p:sp>
      <p:pic>
        <p:nvPicPr>
          <p:cNvPr id="5122" name="Picture 2" descr="Труды преподобного Сегрия. Нестеров М.В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64220" y="2420888"/>
            <a:ext cx="4079780" cy="4392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42294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268760"/>
            <a:ext cx="667848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 b="1" dirty="0" smtClean="0">
                <a:solidFill>
                  <a:srgbClr val="C00000"/>
                </a:solidFill>
              </a:rPr>
              <a:t>	</a:t>
            </a:r>
            <a:r>
              <a:rPr lang="ru-RU" altLang="ru-RU" sz="2400" b="1" dirty="0" smtClean="0">
                <a:solidFill>
                  <a:srgbClr val="7030A0"/>
                </a:solidFill>
              </a:rPr>
              <a:t>Преподобный Сергий вел суровый постнический образ жизни, трудился наравне со всеми монахами. Помимо занятий хозяйственными делами Святой каждый день пел с братией в церкви. В промежутках между уставными богослужениями они устраивали частые молебны, ведь для того и                                   ушли из мира, чтобы беспрестанно          молится Богу и в церкви, и в кельях.</a:t>
            </a:r>
            <a:endParaRPr lang="ru-RU" altLang="ru-RU" sz="2400" b="1" dirty="0">
              <a:solidFill>
                <a:srgbClr val="7030A0"/>
              </a:solidFill>
            </a:endParaRPr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83051" y="2013839"/>
            <a:ext cx="21717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80063" y="4161075"/>
            <a:ext cx="1371600" cy="256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796135" y="3429000"/>
            <a:ext cx="118691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ru-RU" altLang="ru-RU" sz="1600" b="1" dirty="0" smtClean="0">
                <a:solidFill>
                  <a:schemeClr val="tx2">
                    <a:lumMod val="75000"/>
                  </a:schemeClr>
                </a:solidFill>
              </a:rPr>
              <a:t>Посох и схима </a:t>
            </a:r>
            <a:r>
              <a:rPr lang="ru-RU" altLang="ru-RU" sz="1600" b="1" dirty="0" err="1" smtClean="0">
                <a:solidFill>
                  <a:schemeClr val="tx2">
                    <a:lumMod val="75000"/>
                  </a:schemeClr>
                </a:solidFill>
              </a:rPr>
              <a:t>прп</a:t>
            </a:r>
            <a:r>
              <a:rPr lang="ru-RU" altLang="ru-RU" sz="1600" b="1" dirty="0" smtClean="0">
                <a:solidFill>
                  <a:schemeClr val="tx2">
                    <a:lumMod val="75000"/>
                  </a:schemeClr>
                </a:solidFill>
              </a:rPr>
              <a:t>. Сергия</a:t>
            </a:r>
            <a:endParaRPr lang="ru-RU" altLang="ru-RU" sz="16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28214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143</TotalTime>
  <Words>598</Words>
  <Application>Microsoft Office PowerPoint</Application>
  <PresentationFormat>Экран (4:3)</PresentationFormat>
  <Paragraphs>81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Волна</vt:lpstr>
      <vt:lpstr>Игумен земли русской /к 700 летию рождения Сергия Радонежского/                                Выполнил: учащийся 4»Б» класса                                                                          Андреев Алексей.                                                 Проверила: учитель                                                   Фадеева И.В.</vt:lpstr>
      <vt:lpstr>Цель:</vt:lpstr>
      <vt:lpstr>Преподобный Сергий Радонежский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Спасибо за внимание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Учитель</cp:lastModifiedBy>
  <cp:revision>14</cp:revision>
  <dcterms:created xsi:type="dcterms:W3CDTF">2014-03-03T16:05:19Z</dcterms:created>
  <dcterms:modified xsi:type="dcterms:W3CDTF">2014-04-10T03:54:54Z</dcterms:modified>
</cp:coreProperties>
</file>