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57" r:id="rId8"/>
    <p:sldId id="258" r:id="rId9"/>
    <p:sldId id="259" r:id="rId10"/>
    <p:sldId id="260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05" autoAdjust="0"/>
    <p:restoredTop sz="94660"/>
  </p:normalViewPr>
  <p:slideViewPr>
    <p:cSldViewPr>
      <p:cViewPr varScale="1">
        <p:scale>
          <a:sx n="70" d="100"/>
          <a:sy n="70" d="100"/>
        </p:scale>
        <p:origin x="-114" y="-7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17.12.2016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3.xml"/><Relationship Id="rId18" Type="http://schemas.openxmlformats.org/officeDocument/2006/relationships/slide" Target="slide18.xml"/><Relationship Id="rId26" Type="http://schemas.openxmlformats.org/officeDocument/2006/relationships/slide" Target="slide26.xml"/><Relationship Id="rId3" Type="http://schemas.openxmlformats.org/officeDocument/2006/relationships/slide" Target="slide3.xml"/><Relationship Id="rId21" Type="http://schemas.openxmlformats.org/officeDocument/2006/relationships/slide" Target="slide21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17" Type="http://schemas.openxmlformats.org/officeDocument/2006/relationships/slide" Target="slide17.xml"/><Relationship Id="rId25" Type="http://schemas.openxmlformats.org/officeDocument/2006/relationships/slide" Target="slide25.xml"/><Relationship Id="rId2" Type="http://schemas.openxmlformats.org/officeDocument/2006/relationships/slide" Target="slide2.xml"/><Relationship Id="rId16" Type="http://schemas.openxmlformats.org/officeDocument/2006/relationships/slide" Target="slide16.xml"/><Relationship Id="rId20" Type="http://schemas.openxmlformats.org/officeDocument/2006/relationships/slide" Target="slide2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24" Type="http://schemas.openxmlformats.org/officeDocument/2006/relationships/slide" Target="slide24.xml"/><Relationship Id="rId5" Type="http://schemas.openxmlformats.org/officeDocument/2006/relationships/slide" Target="slide5.xml"/><Relationship Id="rId15" Type="http://schemas.openxmlformats.org/officeDocument/2006/relationships/slide" Target="slide15.xml"/><Relationship Id="rId23" Type="http://schemas.openxmlformats.org/officeDocument/2006/relationships/slide" Target="slide23.xml"/><Relationship Id="rId10" Type="http://schemas.openxmlformats.org/officeDocument/2006/relationships/slide" Target="slide10.xml"/><Relationship Id="rId19" Type="http://schemas.openxmlformats.org/officeDocument/2006/relationships/slide" Target="slide19.xml"/><Relationship Id="rId4" Type="http://schemas.openxmlformats.org/officeDocument/2006/relationships/slide" Target="slide4.xml"/><Relationship Id="rId9" Type="http://schemas.openxmlformats.org/officeDocument/2006/relationships/slide" Target="slide9.xml"/><Relationship Id="rId14" Type="http://schemas.openxmlformats.org/officeDocument/2006/relationships/slide" Target="slide14.xml"/><Relationship Id="rId22" Type="http://schemas.openxmlformats.org/officeDocument/2006/relationships/slide" Target="slide2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-1"/>
          <a:ext cx="9143999" cy="689802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52905"/>
                <a:gridCol w="1356220"/>
                <a:gridCol w="1378862"/>
                <a:gridCol w="1141988"/>
                <a:gridCol w="1180305"/>
                <a:gridCol w="1233719"/>
              </a:tblGrid>
              <a:tr h="158735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3200" b="1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Deutschland im Überblick</a:t>
                      </a:r>
                      <a:endParaRPr kumimoji="0" lang="ru-RU" sz="3200" kern="1200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itchFamily="18" charset="0"/>
                        <a:ea typeface="Cambria Math" pitchFamily="18" charset="0"/>
                        <a:cs typeface="+mn-cs"/>
                      </a:endParaRPr>
                    </a:p>
                    <a:p>
                      <a:pPr algn="ctr"/>
                      <a:endParaRPr lang="ru-RU" sz="3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cap="all" baseline="0" dirty="0" smtClean="0">
                          <a:solidFill>
                            <a:srgbClr val="00B050"/>
                          </a:solidFill>
                          <a:latin typeface="Calibri" pitchFamily="34" charset="0"/>
                          <a:hlinkClick r:id="rId2" action="ppaction://hlinksldjump"/>
                        </a:rPr>
                        <a:t>100</a:t>
                      </a:r>
                      <a:endParaRPr lang="ru-RU" sz="4800" b="1" cap="all" baseline="0" dirty="0">
                        <a:solidFill>
                          <a:srgbClr val="00B050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cap="all" baseline="0" dirty="0" smtClean="0">
                          <a:solidFill>
                            <a:srgbClr val="00B050"/>
                          </a:solidFill>
                          <a:latin typeface="Calibri" pitchFamily="34" charset="0"/>
                          <a:hlinkClick r:id="rId3" action="ppaction://hlinksldjump"/>
                        </a:rPr>
                        <a:t>200</a:t>
                      </a:r>
                      <a:endParaRPr lang="ru-RU" sz="4800" b="1" cap="all" baseline="0" dirty="0">
                        <a:solidFill>
                          <a:srgbClr val="00B050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cap="all" baseline="0" dirty="0" smtClean="0">
                          <a:solidFill>
                            <a:srgbClr val="00B050"/>
                          </a:solidFill>
                          <a:latin typeface="Calibri" pitchFamily="34" charset="0"/>
                          <a:hlinkClick r:id="rId4" action="ppaction://hlinksldjump"/>
                        </a:rPr>
                        <a:t>300</a:t>
                      </a:r>
                      <a:endParaRPr lang="ru-RU" sz="4800" b="1" cap="all" baseline="0" dirty="0">
                        <a:solidFill>
                          <a:srgbClr val="00B050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cap="all" baseline="0" dirty="0" smtClean="0">
                          <a:solidFill>
                            <a:srgbClr val="00B050"/>
                          </a:solidFill>
                          <a:latin typeface="Calibri" pitchFamily="34" charset="0"/>
                          <a:hlinkClick r:id="rId5" action="ppaction://hlinksldjump"/>
                        </a:rPr>
                        <a:t>400</a:t>
                      </a:r>
                      <a:endParaRPr lang="ru-RU" sz="4800" b="1" cap="all" baseline="0" dirty="0">
                        <a:solidFill>
                          <a:srgbClr val="00B050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cap="all" baseline="0" dirty="0" smtClean="0">
                          <a:solidFill>
                            <a:srgbClr val="00B050"/>
                          </a:solidFill>
                          <a:latin typeface="Calibri" pitchFamily="34" charset="0"/>
                          <a:hlinkClick r:id="rId6" action="ppaction://hlinksldjump"/>
                        </a:rPr>
                        <a:t>500</a:t>
                      </a:r>
                      <a:endParaRPr lang="ru-RU" sz="4800" b="1" cap="all" baseline="0" dirty="0">
                        <a:solidFill>
                          <a:srgbClr val="00B050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  <a:tr h="132766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3200" b="1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Die Städte Deutschlands</a:t>
                      </a:r>
                      <a:endParaRPr kumimoji="0" lang="ru-RU" sz="3200" kern="1200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itchFamily="18" charset="0"/>
                        <a:ea typeface="Cambria Math" pitchFamily="18" charset="0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cap="all" baseline="0" dirty="0" smtClean="0">
                          <a:solidFill>
                            <a:srgbClr val="00B050"/>
                          </a:solidFill>
                          <a:latin typeface="Calibri" pitchFamily="34" charset="0"/>
                          <a:hlinkClick r:id="rId7" action="ppaction://hlinksldjump"/>
                        </a:rPr>
                        <a:t>100</a:t>
                      </a:r>
                      <a:endParaRPr lang="ru-RU" sz="4800" b="1" cap="all" baseline="0" dirty="0">
                        <a:solidFill>
                          <a:srgbClr val="00B050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cap="all" baseline="0" dirty="0" smtClean="0">
                          <a:solidFill>
                            <a:srgbClr val="00B050"/>
                          </a:solidFill>
                          <a:latin typeface="Calibri" pitchFamily="34" charset="0"/>
                          <a:hlinkClick r:id="rId8" action="ppaction://hlinksldjump"/>
                        </a:rPr>
                        <a:t>200</a:t>
                      </a:r>
                      <a:endParaRPr lang="ru-RU" sz="4800" b="1" cap="all" baseline="0" dirty="0">
                        <a:solidFill>
                          <a:srgbClr val="00B050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cap="all" baseline="0" dirty="0" smtClean="0">
                          <a:solidFill>
                            <a:srgbClr val="00B050"/>
                          </a:solidFill>
                          <a:latin typeface="Calibri" pitchFamily="34" charset="0"/>
                          <a:hlinkClick r:id="rId9" action="ppaction://hlinksldjump"/>
                        </a:rPr>
                        <a:t>300</a:t>
                      </a:r>
                      <a:endParaRPr lang="ru-RU" sz="4800" b="1" cap="all" baseline="0" dirty="0">
                        <a:solidFill>
                          <a:srgbClr val="00B050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cap="all" baseline="0" dirty="0" smtClean="0">
                          <a:solidFill>
                            <a:srgbClr val="00B050"/>
                          </a:solidFill>
                          <a:latin typeface="Calibri" pitchFamily="34" charset="0"/>
                          <a:hlinkClick r:id="rId10" action="ppaction://hlinksldjump"/>
                        </a:rPr>
                        <a:t>400</a:t>
                      </a:r>
                      <a:endParaRPr lang="ru-RU" sz="4800" b="1" cap="all" baseline="0" dirty="0">
                        <a:solidFill>
                          <a:srgbClr val="00B050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cap="all" baseline="0" dirty="0" smtClean="0">
                          <a:solidFill>
                            <a:srgbClr val="00B050"/>
                          </a:solidFill>
                          <a:latin typeface="Calibri" pitchFamily="34" charset="0"/>
                          <a:hlinkClick r:id="rId11" action="ppaction://hlinksldjump"/>
                        </a:rPr>
                        <a:t>500</a:t>
                      </a:r>
                      <a:endParaRPr lang="ru-RU" sz="4800" b="1" cap="all" baseline="0" dirty="0">
                        <a:solidFill>
                          <a:srgbClr val="00B050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  <a:tr h="132766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3200" b="1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Die Schule</a:t>
                      </a:r>
                      <a:endParaRPr kumimoji="0" lang="ru-RU" sz="3200" kern="1200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itchFamily="18" charset="0"/>
                        <a:ea typeface="Cambria Math" pitchFamily="18" charset="0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cap="all" baseline="0" dirty="0" smtClean="0">
                          <a:solidFill>
                            <a:srgbClr val="00B050"/>
                          </a:solidFill>
                          <a:latin typeface="Calibri" pitchFamily="34" charset="0"/>
                          <a:hlinkClick r:id="rId12" action="ppaction://hlinksldjump"/>
                        </a:rPr>
                        <a:t>100</a:t>
                      </a:r>
                      <a:endParaRPr lang="ru-RU" sz="4800" b="1" cap="all" baseline="0" dirty="0">
                        <a:solidFill>
                          <a:srgbClr val="00B050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cap="all" baseline="0" dirty="0" smtClean="0">
                          <a:solidFill>
                            <a:srgbClr val="00B050"/>
                          </a:solidFill>
                          <a:latin typeface="Calibri" pitchFamily="34" charset="0"/>
                          <a:hlinkClick r:id="rId13" action="ppaction://hlinksldjump"/>
                        </a:rPr>
                        <a:t>200</a:t>
                      </a:r>
                      <a:endParaRPr lang="ru-RU" sz="4800" b="1" cap="all" baseline="0" dirty="0">
                        <a:solidFill>
                          <a:srgbClr val="00B050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cap="all" baseline="0" dirty="0" smtClean="0">
                          <a:solidFill>
                            <a:srgbClr val="00B050"/>
                          </a:solidFill>
                          <a:latin typeface="Calibri" pitchFamily="34" charset="0"/>
                          <a:hlinkClick r:id="rId14" action="ppaction://hlinksldjump"/>
                        </a:rPr>
                        <a:t>300</a:t>
                      </a:r>
                      <a:endParaRPr lang="ru-RU" sz="4800" b="1" cap="all" baseline="0" dirty="0">
                        <a:solidFill>
                          <a:srgbClr val="00B050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cap="all" baseline="0" dirty="0" smtClean="0">
                          <a:solidFill>
                            <a:srgbClr val="00B050"/>
                          </a:solidFill>
                          <a:latin typeface="Calibri" pitchFamily="34" charset="0"/>
                          <a:hlinkClick r:id="rId15" action="ppaction://hlinksldjump"/>
                        </a:rPr>
                        <a:t>400</a:t>
                      </a:r>
                      <a:endParaRPr lang="ru-RU" sz="4800" b="1" cap="all" baseline="0" dirty="0">
                        <a:solidFill>
                          <a:srgbClr val="00B050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cap="all" baseline="0" dirty="0" smtClean="0">
                          <a:solidFill>
                            <a:srgbClr val="00B050"/>
                          </a:solidFill>
                          <a:latin typeface="Calibri" pitchFamily="34" charset="0"/>
                          <a:hlinkClick r:id="rId16" action="ppaction://hlinksldjump"/>
                        </a:rPr>
                        <a:t>500</a:t>
                      </a:r>
                      <a:endParaRPr lang="ru-RU" sz="4800" b="1" cap="all" baseline="0" dirty="0">
                        <a:solidFill>
                          <a:srgbClr val="00B050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  <a:tr h="1327667">
                <a:tc>
                  <a:txBody>
                    <a:bodyPr/>
                    <a:lstStyle/>
                    <a:p>
                      <a:pPr algn="ctr"/>
                      <a:r>
                        <a:rPr kumimoji="0" lang="de-DE" sz="3200" b="1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Feste und Bräuche </a:t>
                      </a:r>
                      <a:endParaRPr lang="ru-RU" sz="3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cap="all" baseline="0" dirty="0" smtClean="0">
                          <a:solidFill>
                            <a:srgbClr val="00B050"/>
                          </a:solidFill>
                          <a:latin typeface="Calibri" pitchFamily="34" charset="0"/>
                          <a:hlinkClick r:id="rId17" action="ppaction://hlinksldjump"/>
                        </a:rPr>
                        <a:t>100</a:t>
                      </a:r>
                      <a:endParaRPr lang="ru-RU" sz="4800" b="1" cap="all" baseline="0" dirty="0">
                        <a:solidFill>
                          <a:srgbClr val="00B050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cap="all" baseline="0" dirty="0" smtClean="0">
                          <a:solidFill>
                            <a:srgbClr val="00B050"/>
                          </a:solidFill>
                          <a:latin typeface="Calibri" pitchFamily="34" charset="0"/>
                          <a:hlinkClick r:id="rId18" action="ppaction://hlinksldjump"/>
                        </a:rPr>
                        <a:t>200</a:t>
                      </a:r>
                      <a:endParaRPr lang="ru-RU" sz="4800" b="1" cap="all" baseline="0" dirty="0">
                        <a:solidFill>
                          <a:srgbClr val="00B050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cap="all" baseline="0" dirty="0" smtClean="0">
                          <a:solidFill>
                            <a:srgbClr val="00B050"/>
                          </a:solidFill>
                          <a:latin typeface="Calibri" pitchFamily="34" charset="0"/>
                          <a:hlinkClick r:id="rId19" action="ppaction://hlinksldjump"/>
                        </a:rPr>
                        <a:t>300</a:t>
                      </a:r>
                      <a:endParaRPr lang="ru-RU" sz="4800" b="1" cap="all" baseline="0" dirty="0">
                        <a:solidFill>
                          <a:srgbClr val="00B050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cap="all" baseline="0" dirty="0" smtClean="0">
                          <a:solidFill>
                            <a:srgbClr val="00B050"/>
                          </a:solidFill>
                          <a:latin typeface="Calibri" pitchFamily="34" charset="0"/>
                          <a:hlinkClick r:id="rId20" action="ppaction://hlinksldjump"/>
                        </a:rPr>
                        <a:t>400</a:t>
                      </a:r>
                      <a:endParaRPr lang="ru-RU" sz="4800" b="1" cap="all" baseline="0" dirty="0">
                        <a:solidFill>
                          <a:srgbClr val="00B050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cap="all" baseline="0" dirty="0" smtClean="0">
                          <a:solidFill>
                            <a:srgbClr val="00B050"/>
                          </a:solidFill>
                          <a:latin typeface="Calibri" pitchFamily="34" charset="0"/>
                          <a:hlinkClick r:id="rId21" action="ppaction://hlinksldjump"/>
                        </a:rPr>
                        <a:t>500</a:t>
                      </a:r>
                      <a:endParaRPr lang="ru-RU" sz="4800" b="1" cap="all" baseline="0" dirty="0">
                        <a:solidFill>
                          <a:srgbClr val="00B050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  <a:tr h="132766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3200" b="1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Hervorragende Menschen</a:t>
                      </a:r>
                      <a:endParaRPr kumimoji="0" lang="ru-RU" sz="3200" kern="1200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itchFamily="18" charset="0"/>
                        <a:ea typeface="Cambria Math" pitchFamily="18" charset="0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cap="all" baseline="0" dirty="0" smtClean="0">
                          <a:solidFill>
                            <a:srgbClr val="00B050"/>
                          </a:solidFill>
                          <a:latin typeface="Calibri" pitchFamily="34" charset="0"/>
                          <a:hlinkClick r:id="rId22" action="ppaction://hlinksldjump"/>
                        </a:rPr>
                        <a:t>100</a:t>
                      </a:r>
                      <a:endParaRPr lang="ru-RU" sz="4800" b="1" cap="all" baseline="0" dirty="0">
                        <a:solidFill>
                          <a:srgbClr val="00B050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cap="all" baseline="0" dirty="0" smtClean="0">
                          <a:solidFill>
                            <a:srgbClr val="00B050"/>
                          </a:solidFill>
                          <a:latin typeface="Calibri" pitchFamily="34" charset="0"/>
                          <a:hlinkClick r:id="rId23" action="ppaction://hlinksldjump"/>
                        </a:rPr>
                        <a:t>200</a:t>
                      </a:r>
                      <a:endParaRPr lang="ru-RU" sz="4800" b="1" cap="all" baseline="0" dirty="0">
                        <a:solidFill>
                          <a:srgbClr val="00B050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cap="all" baseline="0" dirty="0" smtClean="0">
                          <a:solidFill>
                            <a:srgbClr val="00B050"/>
                          </a:solidFill>
                          <a:latin typeface="Calibri" pitchFamily="34" charset="0"/>
                          <a:hlinkClick r:id="rId24" action="ppaction://hlinksldjump"/>
                        </a:rPr>
                        <a:t>300</a:t>
                      </a:r>
                      <a:endParaRPr lang="ru-RU" sz="4800" b="1" cap="all" baseline="0" dirty="0">
                        <a:solidFill>
                          <a:srgbClr val="00B050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cap="all" baseline="0" dirty="0" smtClean="0">
                          <a:solidFill>
                            <a:srgbClr val="00B050"/>
                          </a:solidFill>
                          <a:latin typeface="Calibri" pitchFamily="34" charset="0"/>
                          <a:hlinkClick r:id="rId25" action="ppaction://hlinksldjump"/>
                        </a:rPr>
                        <a:t>400</a:t>
                      </a:r>
                      <a:endParaRPr lang="ru-RU" sz="4800" b="1" cap="all" baseline="0" dirty="0">
                        <a:solidFill>
                          <a:srgbClr val="00B050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cap="all" baseline="0" dirty="0" smtClean="0">
                          <a:solidFill>
                            <a:srgbClr val="00B050"/>
                          </a:solidFill>
                          <a:latin typeface="Calibri" pitchFamily="34" charset="0"/>
                          <a:hlinkClick r:id="rId26" action="ppaction://hlinksldjump"/>
                        </a:rPr>
                        <a:t>500</a:t>
                      </a:r>
                      <a:endParaRPr lang="ru-RU" sz="4800" b="1" cap="all" baseline="0" dirty="0">
                        <a:solidFill>
                          <a:srgbClr val="00B050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772400" cy="1829761"/>
          </a:xfrm>
        </p:spPr>
        <p:txBody>
          <a:bodyPr/>
          <a:lstStyle/>
          <a:p>
            <a:pPr algn="ctr"/>
            <a:r>
              <a:rPr lang="de-DE" i="1" dirty="0" smtClean="0">
                <a:solidFill>
                  <a:schemeClr val="tx2">
                    <a:lumMod val="50000"/>
                  </a:schemeClr>
                </a:solidFill>
              </a:rPr>
              <a:t>„</a:t>
            </a:r>
            <a:r>
              <a:rPr lang="de-DE" sz="5000" i="1" dirty="0" smtClean="0">
                <a:solidFill>
                  <a:schemeClr val="tx2">
                    <a:lumMod val="50000"/>
                  </a:schemeClr>
                </a:solidFill>
              </a:rPr>
              <a:t>Ein Kater im Sack“: </a:t>
            </a:r>
            <a:br>
              <a:rPr lang="de-DE" sz="5000" i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de-DE" sz="5000" i="1" dirty="0" smtClean="0">
                <a:solidFill>
                  <a:schemeClr val="tx2">
                    <a:lumMod val="50000"/>
                  </a:schemeClr>
                </a:solidFill>
              </a:rPr>
              <a:t>100 oder  500</a:t>
            </a:r>
            <a:endParaRPr lang="ru-RU" sz="5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subTitle" idx="1"/>
          </p:nvPr>
        </p:nvSpPr>
        <p:spPr>
          <a:xfrm>
            <a:off x="0" y="2428868"/>
            <a:ext cx="8929718" cy="2714644"/>
          </a:xfrm>
        </p:spPr>
        <p:txBody>
          <a:bodyPr>
            <a:normAutofit lnSpcReduction="10000"/>
          </a:bodyPr>
          <a:lstStyle/>
          <a:p>
            <a:pPr lvl="0" algn="ctr"/>
            <a:r>
              <a:rPr lang="ru-RU" sz="6000" b="1" dirty="0" smtClean="0">
                <a:solidFill>
                  <a:schemeClr val="bg1"/>
                </a:solidFill>
                <a:hlinkClick r:id="rId2" action="ppaction://hlinksldjump"/>
              </a:rPr>
              <a:t>Винительный падеж в немецком языке называется … </a:t>
            </a:r>
            <a:endParaRPr lang="ru-RU" sz="6000" b="1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sp>
        <p:nvSpPr>
          <p:cNvPr id="7" name="Текст 5"/>
          <p:cNvSpPr txBox="1">
            <a:spLocks/>
          </p:cNvSpPr>
          <p:nvPr/>
        </p:nvSpPr>
        <p:spPr>
          <a:xfrm>
            <a:off x="0" y="3500438"/>
            <a:ext cx="9144000" cy="2428892"/>
          </a:xfrm>
          <a:prstGeom prst="rect">
            <a:avLst/>
          </a:prstGeom>
        </p:spPr>
        <p:txBody>
          <a:bodyPr vert="horz" lIns="91440" rIns="91440" anchor="t">
            <a:noAutofit/>
          </a:bodyPr>
          <a:lstStyle/>
          <a:p>
            <a:pPr lvl="0" algn="ctr">
              <a:spcBef>
                <a:spcPts val="400"/>
              </a:spcBef>
              <a:buClr>
                <a:schemeClr val="accent1"/>
              </a:buClr>
              <a:buSzPct val="68000"/>
            </a:pP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44" y="357166"/>
            <a:ext cx="9001156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7000" b="1" dirty="0" smtClean="0">
                <a:hlinkClick r:id="rId2" action="ppaction://hlinksldjump"/>
              </a:rPr>
              <a:t>In welchen deutschen Städten wurden die Olympischen Spiele stattgefunden? </a:t>
            </a:r>
            <a:endParaRPr lang="ru-RU" sz="7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28604"/>
            <a:ext cx="91440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8800" b="1" dirty="0" smtClean="0">
                <a:hlinkClick r:id="rId2" action="ppaction://hlinksldjump"/>
              </a:rPr>
              <a:t>Wie heißen die Menschen, die in der Schule arbeiten.</a:t>
            </a:r>
            <a:r>
              <a:rPr lang="de-DE" sz="7200" b="1" dirty="0" smtClean="0">
                <a:hlinkClick r:id="rId2" action="ppaction://hlinksldjump"/>
              </a:rPr>
              <a:t> </a:t>
            </a:r>
            <a:endParaRPr lang="ru-RU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1736" y="214290"/>
            <a:ext cx="41434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6000" b="1" u="sng" dirty="0" smtClean="0">
                <a:solidFill>
                  <a:schemeClr val="accent2">
                    <a:lumMod val="75000"/>
                  </a:schemeClr>
                </a:solidFill>
              </a:rPr>
              <a:t>„Auktion“</a:t>
            </a:r>
            <a:endParaRPr lang="ru-RU" sz="6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643050"/>
            <a:ext cx="857252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8800" b="1" dirty="0" smtClean="0">
                <a:hlinkClick r:id="rId2" action="ppaction://hlinksldjump"/>
              </a:rPr>
              <a:t>Nennt die beste deutsche Note </a:t>
            </a:r>
            <a:endParaRPr lang="ru-RU" sz="8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57166"/>
            <a:ext cx="9144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8800" b="1" dirty="0" smtClean="0">
                <a:hlinkClick r:id="rId2" action="ppaction://hlinksldjump"/>
              </a:rPr>
              <a:t>Welche Klassen umfasst die Hauptschule? </a:t>
            </a:r>
            <a:endParaRPr lang="ru-RU" sz="8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8000" b="1" dirty="0" smtClean="0">
                <a:hlinkClick r:id="rId2" action="ppaction://hlinksldjump"/>
              </a:rPr>
              <a:t>Welche Schule bereitet ihre Schüler  auf die Uni</a:t>
            </a:r>
            <a:r>
              <a:rPr lang="ru-RU" sz="8000" b="1" dirty="0" smtClean="0">
                <a:hlinkClick r:id="rId2" action="ppaction://hlinksldjump"/>
              </a:rPr>
              <a:t>/</a:t>
            </a:r>
            <a:r>
              <a:rPr lang="de-DE" sz="8000" b="1" dirty="0" smtClean="0">
                <a:hlinkClick r:id="rId2" action="ppaction://hlinksldjump"/>
              </a:rPr>
              <a:t>oder auf die </a:t>
            </a:r>
            <a:r>
              <a:rPr lang="de-DE" sz="8000" b="1" dirty="0" smtClean="0">
                <a:hlinkClick r:id="rId2" action="ppaction://hlinksldjump"/>
              </a:rPr>
              <a:t>Hochschule vor</a:t>
            </a:r>
            <a:r>
              <a:rPr lang="ru-RU" sz="8000" b="1" dirty="0" smtClean="0">
                <a:hlinkClick r:id="rId2" action="ppaction://hlinksldjump"/>
              </a:rPr>
              <a:t> </a:t>
            </a:r>
            <a:r>
              <a:rPr lang="de-DE" sz="8000" b="1" dirty="0" smtClean="0">
                <a:hlinkClick r:id="rId2" action="ppaction://hlinksldjump"/>
              </a:rPr>
              <a:t>? </a:t>
            </a:r>
            <a:endParaRPr lang="ru-RU" sz="8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8101042" cy="1785949"/>
          </a:xfrm>
        </p:spPr>
        <p:txBody>
          <a:bodyPr>
            <a:normAutofit fontScale="90000"/>
          </a:bodyPr>
          <a:lstStyle/>
          <a:p>
            <a:pPr algn="ctr"/>
            <a:r>
              <a:rPr lang="de-DE" i="1" u="sng" dirty="0" smtClean="0">
                <a:solidFill>
                  <a:schemeClr val="bg2">
                    <a:lumMod val="50000"/>
                  </a:schemeClr>
                </a:solidFill>
              </a:rPr>
              <a:t>„Ein Kater im Sack“:</a:t>
            </a:r>
            <a:r>
              <a:rPr lang="de-DE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br>
              <a:rPr lang="de-DE" i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de-DE" i="1" dirty="0" smtClean="0">
                <a:solidFill>
                  <a:schemeClr val="bg2">
                    <a:lumMod val="50000"/>
                  </a:schemeClr>
                </a:solidFill>
              </a:rPr>
              <a:t>100 oder 500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14282" y="1928802"/>
            <a:ext cx="8929718" cy="3143272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hlinkClick r:id="rId2" action="ppaction://hlinksldjump"/>
              </a:rPr>
              <a:t>Назовите </a:t>
            </a:r>
            <a:r>
              <a:rPr lang="de-DE" sz="7200" b="1" dirty="0" smtClean="0">
                <a:hlinkClick r:id="rId2" action="ppaction://hlinksldjump"/>
              </a:rPr>
              <a:t>3 </a:t>
            </a:r>
            <a:r>
              <a:rPr lang="ru-RU" sz="7200" b="1" dirty="0" smtClean="0">
                <a:hlinkClick r:id="rId2" action="ppaction://hlinksldjump"/>
              </a:rPr>
              <a:t>формы глагола</a:t>
            </a:r>
            <a:r>
              <a:rPr lang="de-DE" sz="7200" b="1" dirty="0" smtClean="0">
                <a:hlinkClick r:id="rId2" action="ppaction://hlinksldjump"/>
              </a:rPr>
              <a:t> „schreiben“</a:t>
            </a:r>
            <a:endParaRPr lang="ru-RU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71472" y="428604"/>
            <a:ext cx="7986714" cy="1785926"/>
          </a:xfrm>
        </p:spPr>
        <p:txBody>
          <a:bodyPr>
            <a:normAutofit fontScale="90000"/>
          </a:bodyPr>
          <a:lstStyle/>
          <a:p>
            <a:pPr algn="ctr"/>
            <a:r>
              <a:rPr lang="de-DE" i="1" u="sng" dirty="0" smtClean="0">
                <a:solidFill>
                  <a:schemeClr val="bg2">
                    <a:lumMod val="50000"/>
                  </a:schemeClr>
                </a:solidFill>
              </a:rPr>
              <a:t>„Ein Kater im Sack“:</a:t>
            </a:r>
            <a:r>
              <a:rPr lang="de-DE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br>
              <a:rPr lang="de-DE" i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de-DE" i="1" dirty="0" smtClean="0">
                <a:solidFill>
                  <a:schemeClr val="bg2">
                    <a:lumMod val="50000"/>
                  </a:schemeClr>
                </a:solidFill>
              </a:rPr>
              <a:t>100 oder 500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0" y="1643050"/>
            <a:ext cx="9001156" cy="4714908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 smtClean="0">
                <a:hlinkClick r:id="rId2" action="ppaction://hlinksldjump"/>
              </a:rPr>
              <a:t>Одна из красивейших улиц </a:t>
            </a:r>
            <a:r>
              <a:rPr lang="ru-RU" sz="8000" b="1" dirty="0" smtClean="0">
                <a:hlinkClick r:id="rId2" action="ppaction://hlinksldjump"/>
              </a:rPr>
              <a:t>Берлина</a:t>
            </a:r>
            <a:endParaRPr lang="ru-RU" sz="8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857232"/>
            <a:ext cx="878687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8800" b="1" dirty="0" smtClean="0">
                <a:hlinkClick r:id="rId2" action="ppaction://hlinksldjump"/>
              </a:rPr>
              <a:t>Nennt 2 Symbole von Ostern? </a:t>
            </a:r>
            <a:endParaRPr lang="ru-RU" sz="8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00043"/>
            <a:ext cx="9144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7200" b="1" dirty="0" smtClean="0">
                <a:hlinkClick r:id="rId2" action="ppaction://hlinksldjump"/>
              </a:rPr>
              <a:t>An diesem Tag bekommen die Schüler der ersten Klassen große Zuckertüten.</a:t>
            </a:r>
            <a:endParaRPr lang="ru-RU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500042"/>
            <a:ext cx="8929718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8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 action="ppaction://hlinksldjump"/>
              </a:rPr>
              <a:t>Wie hei</a:t>
            </a:r>
            <a:r>
              <a:rPr kumimoji="0" lang="ru-RU" sz="8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 action="ppaction://hlinksldjump"/>
              </a:rPr>
              <a:t>β</a:t>
            </a:r>
            <a:r>
              <a:rPr kumimoji="0" lang="de-DE" sz="8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 action="ppaction://hlinksldjump"/>
              </a:rPr>
              <a:t>t der </a:t>
            </a:r>
            <a:r>
              <a:rPr kumimoji="0" lang="de-DE" sz="8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 action="ppaction://hlinksldjump"/>
              </a:rPr>
              <a:t>grö</a:t>
            </a:r>
            <a:r>
              <a:rPr kumimoji="0" lang="ru-RU" sz="8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 action="ppaction://hlinksldjump"/>
              </a:rPr>
              <a:t>β</a:t>
            </a:r>
            <a:r>
              <a:rPr kumimoji="0" lang="de-DE" sz="8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 action="ppaction://hlinksldjump"/>
              </a:rPr>
              <a:t>te</a:t>
            </a:r>
            <a:r>
              <a:rPr kumimoji="0" lang="de-DE" sz="8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 action="ppaction://hlinksldjump"/>
              </a:rPr>
              <a:t> Fluss Deutschlands?</a:t>
            </a:r>
            <a:endParaRPr kumimoji="0" lang="de-DE" sz="8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00042"/>
            <a:ext cx="91440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8800" b="1" dirty="0" smtClean="0">
                <a:hlinkClick r:id="rId2" action="ppaction://hlinksldjump"/>
              </a:rPr>
              <a:t>Nennt die fünfte Jahreszeit in Deutschland, in Köln.</a:t>
            </a:r>
            <a:endParaRPr lang="ru-RU" sz="8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214290"/>
            <a:ext cx="521497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6000" b="1" u="sng" dirty="0" smtClean="0">
                <a:solidFill>
                  <a:schemeClr val="accent2">
                    <a:lumMod val="75000"/>
                  </a:schemeClr>
                </a:solidFill>
              </a:rPr>
              <a:t>„Auktion“</a:t>
            </a:r>
            <a:endParaRPr lang="ru-RU" sz="6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1225689"/>
            <a:ext cx="900115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6000" b="1" dirty="0" smtClean="0">
                <a:hlinkClick r:id="rId2" action="ppaction://hlinksldjump"/>
              </a:rPr>
              <a:t>An diesem Tag (am fünfzigsten Tag nach Ostern) schmückt man die Deutschen Hauseingänge mit grünen Zweigen. 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71480"/>
            <a:ext cx="9144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8800" b="1" dirty="0" smtClean="0">
                <a:hlinkClick r:id="rId2" action="ppaction://hlinksldjump"/>
              </a:rPr>
              <a:t>Wie heißt der Bundeskanzler der BRD</a:t>
            </a:r>
            <a:r>
              <a:rPr lang="ru-RU" sz="8800" b="1" dirty="0" smtClean="0">
                <a:hlinkClick r:id="rId2" action="ppaction://hlinksldjump"/>
              </a:rPr>
              <a:t>?</a:t>
            </a:r>
            <a:endParaRPr lang="ru-RU" sz="8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214290"/>
            <a:ext cx="8786842" cy="193899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6000" b="1" i="1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„Ein Kater im Sack</a:t>
            </a:r>
            <a:r>
              <a:rPr kumimoji="0" lang="de-DE" sz="6000" b="1" i="1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“:</a:t>
            </a:r>
            <a:r>
              <a:rPr kumimoji="0" lang="ru-RU" sz="6000" b="1" i="1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de-DE" sz="6000" b="1" i="1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100 </a:t>
            </a:r>
            <a:r>
              <a:rPr kumimoji="0" lang="de-DE" sz="6000" b="1" i="1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oder 500</a:t>
            </a:r>
            <a:endParaRPr kumimoji="0" lang="de-DE" sz="6000" b="1" i="1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2357430"/>
            <a:ext cx="892971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dirty="0" smtClean="0">
                <a:hlinkClick r:id="rId2" action="ppaction://hlinksldjump"/>
              </a:rPr>
              <a:t>Символом какой местности является ведьма?</a:t>
            </a:r>
            <a:r>
              <a:rPr lang="ru-RU" sz="8000" dirty="0" smtClean="0"/>
              <a:t> 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0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0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0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0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215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6600" b="1" dirty="0" smtClean="0">
                <a:hlinkClick r:id="rId2" action="ppaction://hlinksldjump"/>
              </a:rPr>
              <a:t>Der  geniale deutsche Komponist wurde in Bonn geboren. Als er 5 Jahre alt war, spielte er zum ersten Mal in einem Konzert.</a:t>
            </a:r>
            <a:r>
              <a:rPr lang="de-DE" sz="6600" dirty="0" smtClean="0"/>
              <a:t> 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42984"/>
            <a:ext cx="892971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7200" b="1" dirty="0" smtClean="0">
                <a:hlinkClick r:id="rId2" action="ppaction://hlinksldjump"/>
              </a:rPr>
              <a:t>Nennt drei Namen der großen deutschen Märchendichter. </a:t>
            </a:r>
            <a:endParaRPr lang="ru-RU" sz="7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5984" y="142852"/>
            <a:ext cx="43577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5400" b="1" u="sng" dirty="0" smtClean="0">
                <a:solidFill>
                  <a:schemeClr val="accent2">
                    <a:lumMod val="75000"/>
                  </a:schemeClr>
                </a:solidFill>
              </a:rPr>
              <a:t>„Auktion“</a:t>
            </a:r>
            <a:endParaRPr lang="ru-RU" sz="5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7693"/>
            <a:ext cx="91440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5400" b="1" dirty="0" smtClean="0">
                <a:hlinkClick r:id="rId2" action="ppaction://hlinksldjump"/>
              </a:rPr>
              <a:t>Dieser Nobelpreisträger hatte 2 Leidenschaften: Reisen und Mikroskopieren. Höhepunkt seiner Arbeit war 1882 die Entdeckung des Erregers der Tuberkulose.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0"/>
            <a:ext cx="91440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8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 action="ppaction://hlinksldjump"/>
              </a:rPr>
              <a:t>Aus wie viel Bundesl</a:t>
            </a:r>
            <a:r>
              <a:rPr kumimoji="0" lang="de-DE" sz="8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  <a:hlinkClick r:id="rId2" action="ppaction://hlinksldjump"/>
              </a:rPr>
              <a:t>ä</a:t>
            </a:r>
            <a:r>
              <a:rPr kumimoji="0" lang="de-DE" sz="8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 action="ppaction://hlinksldjump"/>
              </a:rPr>
              <a:t>ndern besteht Deutschland?</a:t>
            </a:r>
            <a:endParaRPr kumimoji="0" lang="de-DE" sz="8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0"/>
            <a:ext cx="9144000" cy="521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sz="9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  <a:hlinkClick r:id="rId2" action="ppaction://hlinksldjump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  <a:hlinkClick r:id="rId2" action="ppaction://hlinksldjump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sz="9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  <a:hlinkClick r:id="rId2" action="ppaction://hlinksldjump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  <a:hlinkClick r:id="rId2" action="ppaction://hlinksldjump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sz="9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  <a:hlinkClick r:id="rId2" action="ppaction://hlinksldjump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9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 action="ppaction://hlinksldjump"/>
              </a:rPr>
              <a:t>Wie </a:t>
            </a:r>
            <a:r>
              <a:rPr kumimoji="0" lang="de-DE" sz="9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 action="ppaction://hlinksldjump"/>
              </a:rPr>
              <a:t>hei</a:t>
            </a:r>
            <a:r>
              <a:rPr kumimoji="0" lang="ru-RU" sz="9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 action="ppaction://hlinksldjump"/>
              </a:rPr>
              <a:t>β</a:t>
            </a:r>
            <a:r>
              <a:rPr kumimoji="0" lang="de-DE" sz="9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 action="ppaction://hlinksldjump"/>
              </a:rPr>
              <a:t>t der </a:t>
            </a:r>
            <a:r>
              <a:rPr kumimoji="0" lang="de-DE" sz="9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 action="ppaction://hlinksldjump"/>
              </a:rPr>
              <a:t>grö</a:t>
            </a:r>
            <a:r>
              <a:rPr kumimoji="0" lang="ru-RU" sz="9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 action="ppaction://hlinksldjump"/>
              </a:rPr>
              <a:t>β</a:t>
            </a:r>
            <a:r>
              <a:rPr kumimoji="0" lang="de-DE" sz="9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 action="ppaction://hlinksldjump"/>
              </a:rPr>
              <a:t>te</a:t>
            </a:r>
            <a:r>
              <a:rPr kumimoji="0" lang="de-DE" sz="9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 action="ppaction://hlinksldjump"/>
              </a:rPr>
              <a:t> Fluss Deutschlands?</a:t>
            </a:r>
            <a:endParaRPr kumimoji="0" lang="de-DE" sz="9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428596" y="214290"/>
            <a:ext cx="7772400" cy="1829761"/>
          </a:xfrm>
        </p:spPr>
        <p:txBody>
          <a:bodyPr>
            <a:normAutofit/>
          </a:bodyPr>
          <a:lstStyle/>
          <a:p>
            <a:pPr algn="ctr"/>
            <a:r>
              <a:rPr lang="de-DE" i="1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„Ein Kater im Sack“:</a:t>
            </a:r>
            <a:r>
              <a:rPr lang="de-DE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de-DE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100 oder 500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subTitle" idx="1"/>
          </p:nvPr>
        </p:nvSpPr>
        <p:spPr>
          <a:xfrm>
            <a:off x="0" y="2214554"/>
            <a:ext cx="9144000" cy="3357586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8500" b="1" dirty="0" smtClean="0">
                <a:solidFill>
                  <a:schemeClr val="bg1"/>
                </a:solidFill>
                <a:hlinkClick r:id="rId2" action="ppaction://hlinksldjump"/>
              </a:rPr>
              <a:t>Какая буква в немецком алфавите идёт после буквы J? </a:t>
            </a:r>
            <a:endParaRPr lang="ru-RU" sz="8500" b="1" dirty="0" smtClean="0">
              <a:solidFill>
                <a:schemeClr val="bg1"/>
              </a:solidFill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0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hlinkClick r:id="rId2" action="ppaction://hlinksldjump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9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hlinkClick r:id="rId2" action="ppaction://hlinksldjump"/>
              </a:rPr>
              <a:t>Wo </a:t>
            </a:r>
            <a:r>
              <a:rPr kumimoji="0" lang="de-DE" sz="9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hlinkClick r:id="rId2" action="ppaction://hlinksldjump"/>
              </a:rPr>
              <a:t>spricht man deutsch?</a:t>
            </a:r>
            <a:endParaRPr kumimoji="0" lang="de-DE" sz="9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290"/>
            <a:ext cx="835824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8800" b="1" dirty="0" smtClean="0">
                <a:hlinkClick r:id="rId2" action="ppaction://hlinksldjump"/>
              </a:rPr>
              <a:t>Welche </a:t>
            </a:r>
            <a:r>
              <a:rPr lang="de-DE" sz="8800" b="1" dirty="0" smtClean="0">
                <a:hlinkClick r:id="rId2" action="ppaction://hlinksldjump"/>
              </a:rPr>
              <a:t>Stadt ist durch ihre Märchenfigur bekannt? </a:t>
            </a:r>
            <a:endParaRPr lang="ru-RU" sz="8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9" y="1000108"/>
            <a:ext cx="842968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8800" b="1" dirty="0" smtClean="0">
                <a:hlinkClick r:id="rId2" action="ppaction://hlinksldjump"/>
              </a:rPr>
              <a:t>Diese Stadt nennt man Elbflorenz.</a:t>
            </a:r>
            <a:endParaRPr lang="ru-RU" sz="8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14348" y="142852"/>
            <a:ext cx="6743720" cy="1082056"/>
          </a:xfrm>
        </p:spPr>
        <p:txBody>
          <a:bodyPr/>
          <a:lstStyle/>
          <a:p>
            <a:pPr algn="ctr"/>
            <a:r>
              <a:rPr lang="de-DE" u="sng" dirty="0" smtClean="0">
                <a:solidFill>
                  <a:schemeClr val="accent2">
                    <a:lumMod val="75000"/>
                  </a:schemeClr>
                </a:solidFill>
              </a:rPr>
              <a:t>„Auktion“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14282" y="1285860"/>
            <a:ext cx="8786874" cy="3857652"/>
          </a:xfrm>
        </p:spPr>
        <p:txBody>
          <a:bodyPr>
            <a:noAutofit/>
          </a:bodyPr>
          <a:lstStyle/>
          <a:p>
            <a:pPr algn="ctr"/>
            <a:r>
              <a:rPr lang="de-DE" sz="5200" b="1" u="sng" dirty="0" smtClean="0">
                <a:hlinkClick r:id="rId2" action="ppaction://hlinksldjump"/>
              </a:rPr>
              <a:t>Wo befindet sich das weltberühmte Denkmal dem russischen Soldaten mit dem deutschen Mädchen am Arm? </a:t>
            </a:r>
            <a:endParaRPr lang="ru-RU" sz="5200" b="1" dirty="0" smtClean="0"/>
          </a:p>
          <a:p>
            <a:pPr algn="ctr"/>
            <a:endParaRPr lang="ru-RU" sz="5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155</TotalTime>
  <Words>338</Words>
  <PresentationFormat>Экран (4:3)</PresentationFormat>
  <Paragraphs>70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Открытая</vt:lpstr>
      <vt:lpstr>Слайд 1</vt:lpstr>
      <vt:lpstr>Слайд 2</vt:lpstr>
      <vt:lpstr>Слайд 3</vt:lpstr>
      <vt:lpstr>Слайд 4</vt:lpstr>
      <vt:lpstr>„Ein Kater im Sack“:  100 oder 500</vt:lpstr>
      <vt:lpstr>Слайд 6</vt:lpstr>
      <vt:lpstr>Слайд 7</vt:lpstr>
      <vt:lpstr>Слайд 8</vt:lpstr>
      <vt:lpstr>„Auktion“</vt:lpstr>
      <vt:lpstr>„Ein Kater im Sack“:  100 oder  500</vt:lpstr>
      <vt:lpstr>Слайд 11</vt:lpstr>
      <vt:lpstr>Слайд 12</vt:lpstr>
      <vt:lpstr>Слайд 13</vt:lpstr>
      <vt:lpstr>Слайд 14</vt:lpstr>
      <vt:lpstr>Слайд 15</vt:lpstr>
      <vt:lpstr>„Ein Kater im Sack“:  100 oder 500 </vt:lpstr>
      <vt:lpstr>„Ein Kater im Sack“:  100 oder 500 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16</cp:revision>
  <dcterms:modified xsi:type="dcterms:W3CDTF">2016-12-17T17:01:16Z</dcterms:modified>
</cp:coreProperties>
</file>