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71" r:id="rId2"/>
    <p:sldId id="272" r:id="rId3"/>
    <p:sldId id="275" r:id="rId4"/>
    <p:sldId id="276" r:id="rId5"/>
    <p:sldId id="260" r:id="rId6"/>
    <p:sldId id="259" r:id="rId7"/>
    <p:sldId id="270" r:id="rId8"/>
    <p:sldId id="258" r:id="rId9"/>
    <p:sldId id="261" r:id="rId10"/>
    <p:sldId id="262" r:id="rId11"/>
    <p:sldId id="266" r:id="rId12"/>
    <p:sldId id="263" r:id="rId13"/>
    <p:sldId id="267" r:id="rId14"/>
    <p:sldId id="264" r:id="rId15"/>
    <p:sldId id="268" r:id="rId16"/>
    <p:sldId id="265" r:id="rId17"/>
    <p:sldId id="269" r:id="rId18"/>
    <p:sldId id="273" r:id="rId19"/>
    <p:sldId id="278" r:id="rId20"/>
    <p:sldId id="277" r:id="rId21"/>
    <p:sldId id="279" r:id="rId22"/>
    <p:sldId id="281" r:id="rId23"/>
    <p:sldId id="257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BF15D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94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D0832E-DE3E-4FC1-AB9D-256248B24A33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4735AD-A3DB-4575-8272-E88DD8A965C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735AD-A3DB-4575-8272-E88DD8A965C9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89FE4-8D0B-4B14-8334-CC4CC26D55A3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7B9-0804-4A4C-8A75-CC5AC641DA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89FE4-8D0B-4B14-8334-CC4CC26D55A3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7B9-0804-4A4C-8A75-CC5AC641DA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89FE4-8D0B-4B14-8334-CC4CC26D55A3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7B9-0804-4A4C-8A75-CC5AC641DA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89FE4-8D0B-4B14-8334-CC4CC26D55A3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7B9-0804-4A4C-8A75-CC5AC641DA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89FE4-8D0B-4B14-8334-CC4CC26D55A3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7B9-0804-4A4C-8A75-CC5AC641DA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89FE4-8D0B-4B14-8334-CC4CC26D55A3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7B9-0804-4A4C-8A75-CC5AC641DA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89FE4-8D0B-4B14-8334-CC4CC26D55A3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7B9-0804-4A4C-8A75-CC5AC641DA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89FE4-8D0B-4B14-8334-CC4CC26D55A3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7B9-0804-4A4C-8A75-CC5AC641DA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89FE4-8D0B-4B14-8334-CC4CC26D55A3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7B9-0804-4A4C-8A75-CC5AC641DA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89FE4-8D0B-4B14-8334-CC4CC26D55A3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7B9-0804-4A4C-8A75-CC5AC641DA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89FE4-8D0B-4B14-8334-CC4CC26D55A3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7B9-0804-4A4C-8A75-CC5AC641DA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89FE4-8D0B-4B14-8334-CC4CC26D55A3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BBD7B9-0804-4A4C-8A75-CC5AC641DA8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33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33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33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18.jpeg"/><Relationship Id="rId7" Type="http://schemas.openxmlformats.org/officeDocument/2006/relationships/image" Target="../media/image35.png"/><Relationship Id="rId12" Type="http://schemas.openxmlformats.org/officeDocument/2006/relationships/image" Target="../media/image40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11" Type="http://schemas.openxmlformats.org/officeDocument/2006/relationships/image" Target="../media/image39.png"/><Relationship Id="rId5" Type="http://schemas.openxmlformats.org/officeDocument/2006/relationships/image" Target="../media/image31.png"/><Relationship Id="rId10" Type="http://schemas.openxmlformats.org/officeDocument/2006/relationships/image" Target="../media/image38.png"/><Relationship Id="rId4" Type="http://schemas.openxmlformats.org/officeDocument/2006/relationships/image" Target="../media/image28.png"/><Relationship Id="rId9" Type="http://schemas.openxmlformats.org/officeDocument/2006/relationships/image" Target="../media/image37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41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4.wav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6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expert5.ru/images/nadezno.png" TargetMode="External"/><Relationship Id="rId13" Type="http://schemas.openxmlformats.org/officeDocument/2006/relationships/hyperlink" Target="http://cs412120.vk.me/v412120849/3cd9/BhRz-TkbU9Y.jpg" TargetMode="External"/><Relationship Id="rId3" Type="http://schemas.openxmlformats.org/officeDocument/2006/relationships/hyperlink" Target="http://www.clker.com/cliparts/4/2/3/d/11954329291743204660panier-shopping_basket_a_01.svg.hi.png" TargetMode="External"/><Relationship Id="rId7" Type="http://schemas.openxmlformats.org/officeDocument/2006/relationships/hyperlink" Target="http://img1.liveinternet.ru/images/attach/c/4/82/20/82020131_large_YA.png" TargetMode="External"/><Relationship Id="rId12" Type="http://schemas.openxmlformats.org/officeDocument/2006/relationships/hyperlink" Target="http://crosti.ru/patterns/00/00/ad/f425931fc6/preview.jpg" TargetMode="External"/><Relationship Id="rId2" Type="http://schemas.openxmlformats.org/officeDocument/2006/relationships/hyperlink" Target="http://jusdomatas.ru/wp-content/uploads/2012/10/Pravoved.gi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g1.liveinternet.ru/images/attach/c/4/82/20/82020101_large_P.png" TargetMode="External"/><Relationship Id="rId11" Type="http://schemas.openxmlformats.org/officeDocument/2006/relationships/hyperlink" Target="http://mega-bitva.ru/wp-content/uploads/112012/Question_12.jpg" TargetMode="External"/><Relationship Id="rId5" Type="http://schemas.openxmlformats.org/officeDocument/2006/relationships/hyperlink" Target="http://thebullmhs.files.wordpress.com/2013/02/shoutout.jpg" TargetMode="External"/><Relationship Id="rId10" Type="http://schemas.openxmlformats.org/officeDocument/2006/relationships/hyperlink" Target="http://img-fotki.yandex.ru/get/6503/162120698.1aa/0_f90cf_24c0e65c_XL" TargetMode="External"/><Relationship Id="rId4" Type="http://schemas.openxmlformats.org/officeDocument/2006/relationships/hyperlink" Target="http://friendsofronanpark.org/jsite/images/stories/misc_images/circus_tent.gif" TargetMode="External"/><Relationship Id="rId9" Type="http://schemas.openxmlformats.org/officeDocument/2006/relationships/hyperlink" Target="http://coursesite.uhcl.edu/hsh/Whitec/ximages/decor/function/CommaSerial.jpg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emf"/><Relationship Id="rId7" Type="http://schemas.openxmlformats.org/officeDocument/2006/relationships/image" Target="../media/image6.png"/><Relationship Id="rId12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gif"/><Relationship Id="rId10" Type="http://schemas.openxmlformats.org/officeDocument/2006/relationships/image" Target="../media/image9.jpe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2.wav"/><Relationship Id="rId6" Type="http://schemas.openxmlformats.org/officeDocument/2006/relationships/image" Target="../media/image1.jpe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26.pn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12" Type="http://schemas.openxmlformats.org/officeDocument/2006/relationships/image" Target="../media/image25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.wav"/><Relationship Id="rId6" Type="http://schemas.openxmlformats.org/officeDocument/2006/relationships/image" Target="../media/image19.png"/><Relationship Id="rId11" Type="http://schemas.openxmlformats.org/officeDocument/2006/relationships/image" Target="../media/image24.png"/><Relationship Id="rId5" Type="http://schemas.openxmlformats.org/officeDocument/2006/relationships/image" Target="../media/image18.jpeg"/><Relationship Id="rId10" Type="http://schemas.openxmlformats.org/officeDocument/2006/relationships/image" Target="../media/image23.png"/><Relationship Id="rId4" Type="http://schemas.openxmlformats.org/officeDocument/2006/relationships/image" Target="../media/image17.jpeg"/><Relationship Id="rId9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175448" y="908720"/>
            <a:ext cx="4968552" cy="1470025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latin typeface="Monotype Corsiva" pitchFamily="66" charset="0"/>
              </a:rPr>
              <a:t>Правовое </a:t>
            </a:r>
            <a:br>
              <a:rPr lang="ru-RU" b="1" dirty="0" smtClean="0">
                <a:latin typeface="Monotype Corsiva" pitchFamily="66" charset="0"/>
              </a:rPr>
            </a:br>
            <a:r>
              <a:rPr lang="ru-RU" b="1" dirty="0" smtClean="0">
                <a:latin typeface="Monotype Corsiva" pitchFamily="66" charset="0"/>
              </a:rPr>
              <a:t>воспитание школьника.</a:t>
            </a:r>
            <a:endParaRPr lang="ru-RU" b="1" dirty="0"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83768" y="4149080"/>
            <a:ext cx="6400800" cy="1752600"/>
          </a:xfrm>
        </p:spPr>
        <p:txBody>
          <a:bodyPr>
            <a:normAutofit fontScale="70000" lnSpcReduction="20000"/>
          </a:bodyPr>
          <a:lstStyle/>
          <a:p>
            <a:pPr algn="r"/>
            <a:r>
              <a:rPr lang="ru-RU" dirty="0" smtClean="0">
                <a:solidFill>
                  <a:schemeClr val="tx1"/>
                </a:solidFill>
              </a:rPr>
              <a:t>Урок </a:t>
            </a:r>
            <a:r>
              <a:rPr lang="ru-RU" dirty="0" err="1" smtClean="0">
                <a:solidFill>
                  <a:schemeClr val="tx1"/>
                </a:solidFill>
              </a:rPr>
              <a:t>антикоррупционного</a:t>
            </a:r>
            <a:r>
              <a:rPr lang="ru-RU" dirty="0" smtClean="0">
                <a:solidFill>
                  <a:schemeClr val="tx1"/>
                </a:solidFill>
              </a:rPr>
              <a:t> воспитания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ГБОУ школа 612 Центрального района Санкт –Петербурга 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Толстых </a:t>
            </a:r>
            <a:r>
              <a:rPr lang="ru-RU" dirty="0" err="1" smtClean="0">
                <a:solidFill>
                  <a:schemeClr val="tx1"/>
                </a:solidFill>
              </a:rPr>
              <a:t>Нурия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Халиловна</a:t>
            </a:r>
            <a:endParaRPr lang="ru-RU" dirty="0" smtClean="0">
              <a:solidFill>
                <a:schemeClr val="tx1"/>
              </a:solidFill>
            </a:endParaRP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2016 год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22530" name="Picture 2" descr="http://cdn.vluki.ru/c/e3/5e/e35ec8e474a94331b3dd2313c973887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2656"/>
            <a:ext cx="3923928" cy="302433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обои Поляна с бревном и костром возле воды 1920х1200. Картинки для рабочего стол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5035"/>
          </a:xfrm>
          <a:prstGeom prst="rect">
            <a:avLst/>
          </a:prstGeom>
          <a:noFill/>
        </p:spPr>
      </p:pic>
      <p:pic>
        <p:nvPicPr>
          <p:cNvPr id="5" name="Picture 8" descr="Группа 1 - Наши группы - - Сайт МКДОУ 3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2780928"/>
            <a:ext cx="1428016" cy="313150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979712" y="1916832"/>
            <a:ext cx="144016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</a:t>
            </a:r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II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" name="Picture 20" descr="Letter Envelope Clipar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3968" y="1196752"/>
            <a:ext cx="994867" cy="1032864"/>
          </a:xfrm>
          <a:prstGeom prst="rect">
            <a:avLst/>
          </a:prstGeom>
          <a:noFill/>
        </p:spPr>
      </p:pic>
      <p:pic>
        <p:nvPicPr>
          <p:cNvPr id="19462" name="Picture 6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4048" y="1196752"/>
            <a:ext cx="2105025" cy="168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Picture 7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79712" y="4509120"/>
            <a:ext cx="838200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4" name="Picture 8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39752" y="4581128"/>
            <a:ext cx="88582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1.48148E-6 L -0.21198 0.49167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6" y="2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7.40741E-7 L -0.10087 0.08935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1" y="45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2.59259E-6 L 0.21146 -0.12709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6" y="-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savepic.ru/160649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7035"/>
            <a:ext cx="9144000" cy="6865035"/>
          </a:xfrm>
          <a:prstGeom prst="rect">
            <a:avLst/>
          </a:prstGeom>
          <a:noFill/>
        </p:spPr>
      </p:pic>
      <p:pic>
        <p:nvPicPr>
          <p:cNvPr id="5" name="Picture 1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2915816" y="4581128"/>
            <a:ext cx="2016638" cy="2015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0" descr="Letter Envelope Clipar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43808" y="4365104"/>
            <a:ext cx="994867" cy="1032864"/>
          </a:xfrm>
          <a:prstGeom prst="rect">
            <a:avLst/>
          </a:prstGeom>
          <a:noFill/>
        </p:spPr>
      </p:pic>
      <p:sp>
        <p:nvSpPr>
          <p:cNvPr id="7" name="Выноска-облако 6"/>
          <p:cNvSpPr/>
          <p:nvPr/>
        </p:nvSpPr>
        <p:spPr>
          <a:xfrm>
            <a:off x="611560" y="548680"/>
            <a:ext cx="3096344" cy="3456384"/>
          </a:xfrm>
          <a:prstGeom prst="cloudCallout">
            <a:avLst>
              <a:gd name="adj1" fmla="val 66285"/>
              <a:gd name="adj2" fmla="val 63162"/>
            </a:avLst>
          </a:prstGeom>
          <a:solidFill>
            <a:srgbClr val="1BF15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8" descr="Группа 1 - Наши группы - - Сайт МКДОУ 3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63688" y="2060848"/>
            <a:ext cx="864096" cy="1645897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1931074" y="1124744"/>
            <a:ext cx="5661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</a:t>
            </a:r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обои Поляна с бревном и костром возле воды 1920х1200. Картинки для рабочего стол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5035"/>
          </a:xfrm>
          <a:prstGeom prst="rect">
            <a:avLst/>
          </a:prstGeom>
          <a:noFill/>
        </p:spPr>
      </p:pic>
      <p:pic>
        <p:nvPicPr>
          <p:cNvPr id="5" name="Picture 8" descr="Группа 1 - Наши группы - - Сайт МКДОУ 3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2780928"/>
            <a:ext cx="1428016" cy="313150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979712" y="1916832"/>
            <a:ext cx="144016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</a:t>
            </a:r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" name="Picture 20" descr="Letter Envelope Clipar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3968" y="1196752"/>
            <a:ext cx="994867" cy="1032864"/>
          </a:xfrm>
          <a:prstGeom prst="rect">
            <a:avLst/>
          </a:prstGeom>
          <a:noFill/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4048" y="1196752"/>
            <a:ext cx="2105025" cy="168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79712" y="4509120"/>
            <a:ext cx="838200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8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39752" y="4581128"/>
            <a:ext cx="88582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1.48148E-6 L -0.21198 0.49167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6" y="2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7.40741E-7 L -0.10087 0.08935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1" y="45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2.59259E-6 L 0.21146 -0.12709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6" y="-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savepic.ru/160649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7035"/>
            <a:ext cx="9144000" cy="6865035"/>
          </a:xfrm>
          <a:prstGeom prst="rect">
            <a:avLst/>
          </a:prstGeom>
          <a:noFill/>
        </p:spPr>
      </p:pic>
      <p:pic>
        <p:nvPicPr>
          <p:cNvPr id="5" name="Picture 1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2915816" y="4581128"/>
            <a:ext cx="2016638" cy="2015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0" descr="Letter Envelope Clipar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43808" y="4365104"/>
            <a:ext cx="994867" cy="1032864"/>
          </a:xfrm>
          <a:prstGeom prst="rect">
            <a:avLst/>
          </a:prstGeom>
          <a:noFill/>
        </p:spPr>
      </p:pic>
      <p:sp>
        <p:nvSpPr>
          <p:cNvPr id="7" name="Выноска-облако 6"/>
          <p:cNvSpPr/>
          <p:nvPr/>
        </p:nvSpPr>
        <p:spPr>
          <a:xfrm>
            <a:off x="611560" y="548680"/>
            <a:ext cx="3096344" cy="3456384"/>
          </a:xfrm>
          <a:prstGeom prst="cloudCallout">
            <a:avLst>
              <a:gd name="adj1" fmla="val 66285"/>
              <a:gd name="adj2" fmla="val 63162"/>
            </a:avLst>
          </a:prstGeom>
          <a:solidFill>
            <a:srgbClr val="1BF15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8" descr="Группа 1 - Наши группы - - Сайт МКДОУ 3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63688" y="2060848"/>
            <a:ext cx="864096" cy="1645897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2026453" y="1124744"/>
            <a:ext cx="3754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обои Поляна с бревном и костром возле воды 1920х1200. Картинки для рабочего стол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5035"/>
          </a:xfrm>
          <a:prstGeom prst="rect">
            <a:avLst/>
          </a:prstGeom>
          <a:noFill/>
        </p:spPr>
      </p:pic>
      <p:pic>
        <p:nvPicPr>
          <p:cNvPr id="5" name="Picture 8" descr="Группа 1 - Наши группы - - Сайт МКДОУ 3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2780928"/>
            <a:ext cx="1428016" cy="313150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979712" y="1916832"/>
            <a:ext cx="144016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" name="Picture 20" descr="Letter Envelope Clipar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3968" y="1196752"/>
            <a:ext cx="994867" cy="1032864"/>
          </a:xfrm>
          <a:prstGeom prst="rect">
            <a:avLst/>
          </a:prstGeom>
          <a:noFill/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4048" y="1196752"/>
            <a:ext cx="2105025" cy="168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79712" y="4509120"/>
            <a:ext cx="838200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8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39752" y="4581128"/>
            <a:ext cx="88582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1.48148E-6 L -0.21198 0.49167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6" y="2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7.40741E-7 L -0.10087 0.08935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1" y="45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2.59259E-6 L 0.21146 -0.12709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6" y="-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savepic.ru/160649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7035"/>
            <a:ext cx="9144000" cy="6865035"/>
          </a:xfrm>
          <a:prstGeom prst="rect">
            <a:avLst/>
          </a:prstGeom>
          <a:noFill/>
        </p:spPr>
      </p:pic>
      <p:pic>
        <p:nvPicPr>
          <p:cNvPr id="5" name="Picture 1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2915816" y="4581128"/>
            <a:ext cx="2016638" cy="2015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0" descr="Letter Envelope Clipar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43808" y="4365104"/>
            <a:ext cx="994867" cy="1032864"/>
          </a:xfrm>
          <a:prstGeom prst="rect">
            <a:avLst/>
          </a:prstGeom>
          <a:noFill/>
        </p:spPr>
      </p:pic>
      <p:sp>
        <p:nvSpPr>
          <p:cNvPr id="7" name="Выноска-облако 6"/>
          <p:cNvSpPr/>
          <p:nvPr/>
        </p:nvSpPr>
        <p:spPr>
          <a:xfrm>
            <a:off x="611560" y="548680"/>
            <a:ext cx="3096344" cy="3456384"/>
          </a:xfrm>
          <a:prstGeom prst="cloudCallout">
            <a:avLst>
              <a:gd name="adj1" fmla="val 66285"/>
              <a:gd name="adj2" fmla="val 63162"/>
            </a:avLst>
          </a:prstGeom>
          <a:solidFill>
            <a:srgbClr val="1BF15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Picture 6" descr="Aurora Aurora Медведь сидячий - низкие цены в интернет магазинах на Викимарте. Аврора Aurora Медведь сидячий купить в Москве - о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59632" y="1340768"/>
            <a:ext cx="1800200" cy="1800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" descr="1440x900 Wide Toon Landia Обо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9210" y="0"/>
            <a:ext cx="917321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Picture 6" descr="Aurora Aurora Медведь сидячий - низкие цены в интернет магазинах на Викимарте. Аврора Aurora Медведь сидячий купить в Москве - о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43608" y="2132856"/>
            <a:ext cx="2880320" cy="2880320"/>
          </a:xfrm>
          <a:prstGeom prst="rect">
            <a:avLst/>
          </a:prstGeom>
          <a:noFill/>
        </p:spPr>
      </p:pic>
      <p:pic>
        <p:nvPicPr>
          <p:cNvPr id="9" name="Picture 20" descr="Letter Envelope Clipar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3968" y="1196752"/>
            <a:ext cx="994867" cy="1032864"/>
          </a:xfrm>
          <a:prstGeom prst="rect">
            <a:avLst/>
          </a:prstGeom>
          <a:noFill/>
        </p:spPr>
      </p:pic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4048" y="1196752"/>
            <a:ext cx="2105025" cy="168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57713" y="3414713"/>
            <a:ext cx="28575" cy="2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41351" y="2188270"/>
            <a:ext cx="2228850" cy="305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629352">
            <a:off x="1221407" y="3161813"/>
            <a:ext cx="712841" cy="126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07704" y="3429000"/>
            <a:ext cx="228600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9867243" flipH="1">
            <a:off x="2623249" y="3291640"/>
            <a:ext cx="476162" cy="919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815354">
            <a:off x="2960624" y="3135329"/>
            <a:ext cx="7143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7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7388087">
            <a:off x="1163545" y="3887874"/>
            <a:ext cx="466725" cy="582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7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9899816">
            <a:off x="3299136" y="3958044"/>
            <a:ext cx="466725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8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19672" y="2132856"/>
            <a:ext cx="1724025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1.48148E-6 L -0.26702 0.34467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4" y="1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1" dur="1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42" dur="1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43" dur="1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1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" name="Picture 2" descr="1440x900 Wide Toon Landia Обои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29210" y="0"/>
            <a:ext cx="9173210" cy="6858000"/>
          </a:xfrm>
          <a:prstGeom prst="rect">
            <a:avLst/>
          </a:prstGeom>
          <a:noFill/>
        </p:spPr>
      </p:pic>
      <p:pic>
        <p:nvPicPr>
          <p:cNvPr id="16" name="Picture 6" descr="Aurora Aurora Медведь сидячий - низкие цены в интернет магазинах на Викимарте. Аврора Aurora Медведь сидячий купить в Москве - о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80112" y="1988840"/>
            <a:ext cx="1656184" cy="1656184"/>
          </a:xfrm>
          <a:prstGeom prst="rect">
            <a:avLst/>
          </a:prstGeom>
          <a:noFill/>
        </p:spPr>
      </p:pic>
      <p:pic>
        <p:nvPicPr>
          <p:cNvPr id="17" name="Picture 8" descr="Группа 1 - Наши группы - - Сайт МКДОУ 3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99992" y="2420888"/>
            <a:ext cx="864096" cy="1645897"/>
          </a:xfrm>
          <a:prstGeom prst="rect">
            <a:avLst/>
          </a:prstGeom>
          <a:noFill/>
        </p:spPr>
      </p:pic>
      <p:pic>
        <p:nvPicPr>
          <p:cNvPr id="18" name="Picture 8" descr="Группа 1 - Наши группы - - Сайт МКДОУ 3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63688" y="2924944"/>
            <a:ext cx="936104" cy="1645897"/>
          </a:xfrm>
          <a:prstGeom prst="rect">
            <a:avLst/>
          </a:prstGeom>
          <a:noFill/>
        </p:spPr>
      </p:pic>
      <p:pic>
        <p:nvPicPr>
          <p:cNvPr id="19" name="Picture 8" descr="Группа 1 - Наши группы - - Сайт МКДОУ 3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03848" y="2708920"/>
            <a:ext cx="864096" cy="1645897"/>
          </a:xfrm>
          <a:prstGeom prst="rect">
            <a:avLst/>
          </a:prstGeom>
          <a:noFill/>
        </p:spPr>
      </p:pic>
      <p:sp>
        <p:nvSpPr>
          <p:cNvPr id="26" name="Прямоугольник 25"/>
          <p:cNvSpPr/>
          <p:nvPr/>
        </p:nvSpPr>
        <p:spPr>
          <a:xfrm>
            <a:off x="4716016" y="1556792"/>
            <a:ext cx="3754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3347864" y="1772816"/>
            <a:ext cx="5661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</a:t>
            </a:r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1835696" y="2420888"/>
            <a:ext cx="75693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</a:t>
            </a:r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II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2411760" y="3284984"/>
            <a:ext cx="6624736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5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Нарушение закона 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лечёт за собой </a:t>
            </a:r>
          </a:p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ответственность!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2" name="до встречи.WAV">
            <a:hlinkClick r:id="" action="ppaction://media"/>
          </p:cNvPr>
          <p:cNvPicPr>
            <a:picLocks noGrp="1" noRot="1" noChangeAspect="1"/>
          </p:cNvPicPr>
          <p:nvPr>
            <p:ph idx="1"/>
            <a:wavAudioFile r:embed="rId1" name="до встречи.WAV"/>
          </p:nvPr>
        </p:nvPicPr>
        <p:blipFill>
          <a:blip r:embed="rId7" cstate="print"/>
          <a:stretch>
            <a:fillRect/>
          </a:stretch>
        </p:blipFill>
        <p:spPr>
          <a:xfrm>
            <a:off x="7668344" y="5301208"/>
            <a:ext cx="304800" cy="304800"/>
          </a:xfrm>
          <a:prstGeom prst="rect">
            <a:avLst/>
          </a:prstGeom>
          <a:solidFill>
            <a:srgbClr val="1BF15D"/>
          </a:solidFill>
        </p:spPr>
      </p:pic>
      <p:pic>
        <p:nvPicPr>
          <p:cNvPr id="20" name="Picture 2" descr="http://cdn.vluki.ru/c/e3/5e/e35ec8e474a94331b3dd2313c9738879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4481736"/>
            <a:ext cx="2880320" cy="2376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2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5" dur="2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xit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2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2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2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2" presetClass="exit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9" dur="2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2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3" dur="2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3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3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5" dur="4134" fill="hold"/>
                                        <p:tgtEl>
                                          <p:spTgt spid="3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audio>
              <p:cMediaNode>
                <p:cTn id="5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2"/>
                </p:tgtEl>
              </p:cMediaNode>
            </p:audio>
          </p:childTnLst>
        </p:cTn>
      </p:par>
    </p:tnLst>
    <p:bldLst>
      <p:bldP spid="26" grpId="0"/>
      <p:bldP spid="26" grpId="1"/>
      <p:bldP spid="27" grpId="0"/>
      <p:bldP spid="27" grpId="1"/>
      <p:bldP spid="28" grpId="0"/>
      <p:bldP spid="28" grpId="1"/>
      <p:bldP spid="2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51519" y="681752"/>
            <a:ext cx="8712969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Кто понёс ответственность за свои поступки в этой сказке?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-Какое нарушение закона они совершили?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 fontScale="32500" lnSpcReduction="20000"/>
          </a:bodyPr>
          <a:lstStyle/>
          <a:p>
            <a:r>
              <a:rPr lang="ru-RU" sz="5000" dirty="0" smtClean="0"/>
              <a:t>В Китае объявлена настоящая охота на коррупционеров.</a:t>
            </a:r>
          </a:p>
          <a:p>
            <a:r>
              <a:rPr lang="ru-RU" sz="5000" dirty="0" smtClean="0"/>
              <a:t>Их судят и приговаривают к смертной казни, ни смотря на звания и заслуги перед страной. </a:t>
            </a:r>
          </a:p>
          <a:p>
            <a:pPr fontAlgn="base"/>
            <a:r>
              <a:rPr lang="ru-RU" sz="5000" dirty="0" smtClean="0"/>
              <a:t>С 2000 года в Китае расстреляны за коррупцию около 10 тысяч чиновников, еще 120 тысяч получили длительные сроки по 10−20 лет заключения.</a:t>
            </a:r>
          </a:p>
          <a:p>
            <a:pPr fontAlgn="base"/>
            <a:r>
              <a:rPr lang="ru-RU" sz="5000" dirty="0" smtClean="0"/>
              <a:t> Расстрелы чиновников проходят публично и транслируются время от времени по китайскому телевидению. Позже родственникам  высылают квитанцию об оплате пули.</a:t>
            </a:r>
          </a:p>
          <a:p>
            <a:pPr fontAlgn="base"/>
            <a:r>
              <a:rPr lang="ru-RU" sz="5000" dirty="0" smtClean="0"/>
              <a:t>К примеру, сейчас в Китае говорят о расстреле вице-мэра Пекина </a:t>
            </a:r>
            <a:r>
              <a:rPr lang="ru-RU" sz="5000" dirty="0" err="1" smtClean="0"/>
              <a:t>Лю</a:t>
            </a:r>
            <a:r>
              <a:rPr lang="ru-RU" sz="5000" dirty="0" smtClean="0"/>
              <a:t> </a:t>
            </a:r>
            <a:r>
              <a:rPr lang="ru-RU" sz="5000" dirty="0" err="1" smtClean="0"/>
              <a:t>Чжихуа</a:t>
            </a:r>
            <a:r>
              <a:rPr lang="ru-RU" sz="5000" dirty="0" smtClean="0"/>
              <a:t>. Он семь лет руководил работой китайской «Силиконовой долины» — </a:t>
            </a:r>
            <a:r>
              <a:rPr lang="ru-RU" sz="5000" dirty="0" err="1" smtClean="0"/>
              <a:t>наукоградом</a:t>
            </a:r>
            <a:r>
              <a:rPr lang="ru-RU" sz="5000" dirty="0" smtClean="0"/>
              <a:t> </a:t>
            </a:r>
            <a:r>
              <a:rPr lang="ru-RU" sz="5000" dirty="0" err="1" smtClean="0"/>
              <a:t>Чжунгуанцунь</a:t>
            </a:r>
            <a:r>
              <a:rPr lang="ru-RU" sz="5000" dirty="0" smtClean="0"/>
              <a:t> в северо-западном университетском предместье столицы. Крупный чиновник воспользовался стратегическим поворотом китайского руководства к созданию инновационной экономики и нажил за счет дорогостоящих государственных проектов немалое состояние.</a:t>
            </a:r>
          </a:p>
          <a:p>
            <a:pPr fontAlgn="base"/>
            <a:r>
              <a:rPr lang="ru-RU" sz="5000" dirty="0" smtClean="0"/>
              <a:t>Кроме того, вице-мэр нажился и на Олимпиаде в Пекине. Он поставил свою родственницу  руководить одной из строительных компаний и стал передавать ей выгодные подряды на возведение олимпийских объектов. Также чиновник не гнушался брать взятки за отвод земельных участков.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3154362"/>
          </a:xfrm>
        </p:spPr>
        <p:txBody>
          <a:bodyPr>
            <a:normAutofit fontScale="90000"/>
          </a:bodyPr>
          <a:lstStyle/>
          <a:p>
            <a:pPr algn="l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подвести к пониманию ценностных установок общества, в котором живёшь, и развивать способности, необходимые для формирования у младших школьников гражданской позиции в отношении коррупции.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u="sng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Познакомить с явлением коррупции.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Поощрять нетерпимость к проявлениям коррупции.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772816"/>
            <a:ext cx="8496944" cy="4493096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Формирование УУД:</a:t>
            </a:r>
          </a:p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Личностные: 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формирование внутренней позиция школьника на уровне отрицательного  отношения к проявлениям коррупции в жизни общества;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чувства   сопричастности к происходящим в мире и стране событиям;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представления о своей гражданской идентичности в фор­ме осознания «Я»- как гражданина России.</a:t>
            </a:r>
          </a:p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Регулятивные:</a:t>
            </a:r>
          </a:p>
          <a:p>
            <a:pPr>
              <a:buFontTx/>
              <a:buChar char="-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учитывать выделенные учителем   ориентиры   действия в изучаемом  материале.</a:t>
            </a:r>
          </a:p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Познавательные:</a:t>
            </a:r>
          </a:p>
          <a:p>
            <a:pPr lvl="0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-проводить аналогии между изучаемым материалом и собственным опытом.</a:t>
            </a:r>
          </a:p>
          <a:p>
            <a:pPr lvl="0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Коммуникативные: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выбирать адекватные речевые средства в диалоге с учителем, одноклассниками;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воспринимать другое мнение и позицию;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формулировать собственное мнение 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и позицию.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mtdata.ru/u27/photoE297/20972654269-0/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476672"/>
            <a:ext cx="3770784" cy="4608512"/>
          </a:xfrm>
          <a:prstGeom prst="rect">
            <a:avLst/>
          </a:prstGeom>
          <a:noFill/>
        </p:spPr>
      </p:pic>
      <p:pic>
        <p:nvPicPr>
          <p:cNvPr id="1030" name="Picture 6" descr="http://4.bp.blogspot.com/-dNiETyEl-Ik/T1NtP1XqHwI/AAAAAAAACM4/1x06FDL5sJ0/s1600/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476672"/>
            <a:ext cx="4608512" cy="46085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Коррупция и борьба с ней в России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443841"/>
            <a:ext cx="820891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Кроме законодательных инициатив в борьбе с коррупцией появились реальные факты этой борьбы. В борьбу кроме правоохранительных и надзорных органов активно включились институты гражданского общества: </a:t>
            </a:r>
            <a:r>
              <a:rPr lang="ru-RU" dirty="0" err="1" smtClean="0"/>
              <a:t>антикоррупционные</a:t>
            </a:r>
            <a:r>
              <a:rPr lang="ru-RU" dirty="0" smtClean="0"/>
              <a:t> советы, общественные палаты, независимые средства массовой информации, включая Интернет, и др. Почти каждый день российская общественность узнает о новых разоблачениях коррупционных дел высокопоставленных чиновников.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3140968"/>
            <a:ext cx="79208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За 9 месяцев 2014 года за коррупционные преступления в России были осуждены более 8 тысяч человек.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6178698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>Чиновники, обвинённые в коррупции в 2015 году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b="1" dirty="0" smtClean="0"/>
              <a:t>1. Александр Хорошавин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Губернатор Сахалинской обл. Арестова­н в марте 2015 г. О­бвинён в получе­нии многомиллионных взяток. Арест продлён до 27 февраля 2016 г.</a:t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b="1" dirty="0" smtClean="0"/>
              <a:t>2. Вячеслав </a:t>
            </a:r>
            <a:r>
              <a:rPr lang="ru-RU" sz="2200" b="1" dirty="0" err="1" smtClean="0"/>
              <a:t>Гайзер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Глава Р­еспублики Коми. В сентябре обвинён в организации преступного сообще­ства. Арест продлён до 19 марта 2016 г.</a:t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b="1" dirty="0" smtClean="0"/>
              <a:t>3. Николай </a:t>
            </a:r>
            <a:r>
              <a:rPr lang="ru-RU" sz="2200" b="1" dirty="0" err="1" smtClean="0"/>
              <a:t>Денин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err="1" smtClean="0"/>
              <a:t>Экс-глава</a:t>
            </a:r>
            <a:r>
              <a:rPr lang="ru-RU" sz="2200" dirty="0" smtClean="0"/>
              <a:t> Брянской обл. Обвинён в нецелевом расходовании бюджетных средств (21,8 </a:t>
            </a:r>
            <a:r>
              <a:rPr lang="ru-RU" sz="2200" dirty="0" err="1" smtClean="0"/>
              <a:t>млн</a:t>
            </a:r>
            <a:r>
              <a:rPr lang="ru-RU" sz="2200" dirty="0" smtClean="0"/>
              <a:t> руб.). В ноябре приговорён к 4 годам лишения свободы в колонии общего режима.</a:t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1800" b="1" dirty="0" smtClean="0"/>
              <a:t>Финальная песня О. </a:t>
            </a:r>
            <a:r>
              <a:rPr lang="ru-RU" sz="1800" b="1" dirty="0" err="1" smtClean="0"/>
              <a:t>Газманова</a:t>
            </a:r>
            <a:r>
              <a:rPr lang="ru-RU" sz="1800" b="1" dirty="0" smtClean="0"/>
              <a:t> « А как мы сможем победить!» и </a:t>
            </a:r>
            <a:r>
              <a:rPr lang="ru-RU" sz="1800" b="1" dirty="0" err="1" smtClean="0"/>
              <a:t>мульт</a:t>
            </a:r>
            <a:r>
              <a:rPr lang="ru-RU" sz="1800" b="1" dirty="0" smtClean="0"/>
              <a:t>. клип.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b="1" dirty="0" smtClean="0"/>
              <a:t>Рефлексия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" name="Рисунок 19" descr="http://static1.repo.aif.ru/1/a3/12296/c/59a206e999b17291c879798bd17363e6.jpe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76672"/>
            <a:ext cx="9525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Рисунок 20" descr="http://static1.repo.aif.ru/1/58/473573/c/b675805a8c4862b9a178664a35550905.jpe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2132856"/>
            <a:ext cx="9525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Рисунок 21" descr="http://static1.repo.aif.ru/1/01/206120/c/c0a92ad9346bb2cbb94b802df21af17c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3789040"/>
            <a:ext cx="9525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gradFill flip="none" rotWithShape="1">
          <a:gsLst>
            <a:gs pos="0">
              <a:srgbClr val="92D050"/>
            </a:gs>
            <a:gs pos="50000">
              <a:srgbClr val="00B050"/>
            </a:gs>
            <a:gs pos="100000">
              <a:schemeClr val="accent1">
                <a:tint val="23500"/>
                <a:satMod val="16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 lnSpcReduction="10000"/>
          </a:bodyPr>
          <a:lstStyle/>
          <a:p>
            <a:r>
              <a:rPr lang="ru-RU" sz="1400" dirty="0" smtClean="0">
                <a:hlinkClick r:id="rId2"/>
              </a:rPr>
              <a:t>Правовед-</a:t>
            </a:r>
            <a:r>
              <a:rPr lang="en-US" sz="1400" dirty="0" smtClean="0">
                <a:hlinkClick r:id="rId2"/>
              </a:rPr>
              <a:t>http://jusdomatas.ru/wp-content/uploads/2012/10/Pravoved.gif</a:t>
            </a:r>
            <a:endParaRPr lang="ru-RU" sz="1400" dirty="0" smtClean="0"/>
          </a:p>
          <a:p>
            <a:r>
              <a:rPr lang="ru-RU" sz="1400" dirty="0" smtClean="0"/>
              <a:t>Корзинка- </a:t>
            </a:r>
            <a:r>
              <a:rPr lang="en-US" sz="1400" dirty="0" smtClean="0">
                <a:hlinkClick r:id="rId3"/>
              </a:rPr>
              <a:t>http://www.clker.com/cliparts/4/2/3/d/11954329291743204660panier-shopping_basket_a_01.svg.hi.png</a:t>
            </a:r>
            <a:endParaRPr lang="ru-RU" sz="1400" dirty="0" smtClean="0"/>
          </a:p>
          <a:p>
            <a:r>
              <a:rPr lang="ru-RU" sz="1400" dirty="0" smtClean="0"/>
              <a:t>Цирк </a:t>
            </a:r>
            <a:r>
              <a:rPr lang="en-US" sz="1400" dirty="0" smtClean="0">
                <a:hlinkClick r:id="rId4"/>
              </a:rPr>
              <a:t>http://friendsofronanpark.org/jsite/images/stories/misc_images/circus_tent.gif</a:t>
            </a:r>
            <a:endParaRPr lang="ru-RU" sz="1400" dirty="0" smtClean="0"/>
          </a:p>
          <a:p>
            <a:r>
              <a:rPr lang="ru-RU" sz="1400" dirty="0" smtClean="0"/>
              <a:t>рупор</a:t>
            </a:r>
            <a:r>
              <a:rPr lang="en-US" sz="1400" dirty="0" smtClean="0"/>
              <a:t> </a:t>
            </a:r>
            <a:r>
              <a:rPr lang="en-US" sz="1400" dirty="0" smtClean="0">
                <a:hlinkClick r:id="rId5"/>
              </a:rPr>
              <a:t>http://thebullmhs.files.wordpress.com/2013/02/shoutout.jpg</a:t>
            </a:r>
            <a:endParaRPr lang="ru-RU" sz="1400" dirty="0" smtClean="0"/>
          </a:p>
          <a:p>
            <a:r>
              <a:rPr lang="ru-RU" sz="1400" dirty="0" smtClean="0"/>
              <a:t>Буква </a:t>
            </a:r>
            <a:r>
              <a:rPr lang="ru-RU" sz="1400" dirty="0" err="1" smtClean="0"/>
              <a:t>п</a:t>
            </a:r>
            <a:r>
              <a:rPr lang="ru-RU" sz="1400" dirty="0" smtClean="0"/>
              <a:t>-</a:t>
            </a:r>
            <a:r>
              <a:rPr lang="en-US" sz="1400" dirty="0" smtClean="0"/>
              <a:t> </a:t>
            </a:r>
            <a:r>
              <a:rPr lang="en-US" sz="1400" dirty="0" smtClean="0">
                <a:hlinkClick r:id="rId6"/>
              </a:rPr>
              <a:t>http://img1.liveinternet.ru/images/attach/c/4/82/20/82020101_large_P.png</a:t>
            </a:r>
            <a:endParaRPr lang="ru-RU" sz="1400" dirty="0" smtClean="0"/>
          </a:p>
          <a:p>
            <a:r>
              <a:rPr lang="ru-RU" sz="1400" dirty="0" smtClean="0"/>
              <a:t>Буква я-</a:t>
            </a:r>
            <a:r>
              <a:rPr lang="en-US" sz="1400" dirty="0" smtClean="0"/>
              <a:t> </a:t>
            </a:r>
            <a:r>
              <a:rPr lang="en-US" sz="1400" dirty="0" smtClean="0">
                <a:hlinkClick r:id="rId7"/>
              </a:rPr>
              <a:t>http://img1.liveinternet.ru/images/attach/c/4/82/20/82020131_large_YA.png</a:t>
            </a:r>
            <a:endParaRPr lang="ru-RU" sz="1400" dirty="0" smtClean="0"/>
          </a:p>
          <a:p>
            <a:r>
              <a:rPr lang="ru-RU" sz="1400" dirty="0" smtClean="0"/>
              <a:t>галочка</a:t>
            </a:r>
            <a:r>
              <a:rPr lang="en-US" sz="1400" dirty="0" smtClean="0"/>
              <a:t> </a:t>
            </a:r>
            <a:r>
              <a:rPr lang="en-US" sz="1400" dirty="0" smtClean="0">
                <a:hlinkClick r:id="rId8"/>
              </a:rPr>
              <a:t>http://expert5.ru/images/nadezno.png</a:t>
            </a:r>
            <a:endParaRPr lang="ru-RU" sz="1400" dirty="0" smtClean="0"/>
          </a:p>
          <a:p>
            <a:r>
              <a:rPr lang="ru-RU" sz="1400" dirty="0" smtClean="0"/>
              <a:t>Запятые </a:t>
            </a:r>
            <a:r>
              <a:rPr lang="en-US" sz="1400" dirty="0" smtClean="0">
                <a:hlinkClick r:id="rId9"/>
              </a:rPr>
              <a:t>http://coursesite.uhcl.edu/hsh/Whitec/ximages/decor/function/CommaSerial.jpg</a:t>
            </a:r>
            <a:endParaRPr lang="ru-RU" sz="1400" dirty="0" smtClean="0"/>
          </a:p>
          <a:p>
            <a:r>
              <a:rPr lang="ru-RU" sz="1400" dirty="0" smtClean="0"/>
              <a:t>книга</a:t>
            </a:r>
            <a:r>
              <a:rPr lang="en-US" sz="1400" dirty="0" smtClean="0"/>
              <a:t> </a:t>
            </a:r>
            <a:r>
              <a:rPr lang="en-US" sz="1400" dirty="0" smtClean="0">
                <a:hlinkClick r:id="rId10"/>
              </a:rPr>
              <a:t>http://img-fotki.yandex.ru/get/6503/162120698.1aa/0_f90cf_24c0e65c_XL</a:t>
            </a:r>
            <a:endParaRPr lang="ru-RU" sz="1400" dirty="0" smtClean="0"/>
          </a:p>
          <a:p>
            <a:r>
              <a:rPr lang="ru-RU" sz="1400" dirty="0" smtClean="0"/>
              <a:t>Мудрец </a:t>
            </a:r>
            <a:r>
              <a:rPr lang="en-US" sz="1400" dirty="0" smtClean="0">
                <a:hlinkClick r:id="rId11"/>
              </a:rPr>
              <a:t>http://mega-bitva.ru/wp-content/uploads/112012/Question_12.jpg</a:t>
            </a:r>
            <a:endParaRPr lang="ru-RU" sz="1400" dirty="0" smtClean="0"/>
          </a:p>
          <a:p>
            <a:r>
              <a:rPr lang="ru-RU" sz="1400" dirty="0" smtClean="0"/>
              <a:t>холм</a:t>
            </a:r>
            <a:r>
              <a:rPr lang="en-US" sz="1400" dirty="0" smtClean="0"/>
              <a:t>http://s45.radikal.ru/i110/1107/3c/3407b70e2396t.jpg</a:t>
            </a:r>
            <a:endParaRPr lang="ru-RU" sz="1400" dirty="0" smtClean="0"/>
          </a:p>
          <a:p>
            <a:r>
              <a:rPr lang="ru-RU" sz="1400" dirty="0" smtClean="0"/>
              <a:t>заяц</a:t>
            </a:r>
            <a:r>
              <a:rPr lang="en-US" sz="1400" dirty="0" smtClean="0"/>
              <a:t>http://img-fotki.yandex.ru/get/6601/114232380.1b6/0_addbb_a51c85dc_XL</a:t>
            </a:r>
            <a:endParaRPr lang="ru-RU" sz="1400" dirty="0" smtClean="0"/>
          </a:p>
          <a:p>
            <a:r>
              <a:rPr lang="ru-RU" sz="1400" dirty="0" smtClean="0"/>
              <a:t>зайчонок</a:t>
            </a:r>
            <a:r>
              <a:rPr lang="en-US" sz="1400" dirty="0" smtClean="0"/>
              <a:t> </a:t>
            </a:r>
            <a:r>
              <a:rPr lang="en-US" sz="1400" dirty="0" smtClean="0">
                <a:hlinkClick r:id="rId12"/>
              </a:rPr>
              <a:t>http://crosti.ru/patterns/00/00/ad/f425931fc6/preview.jpg</a:t>
            </a:r>
            <a:endParaRPr lang="ru-RU" sz="1400" dirty="0" smtClean="0"/>
          </a:p>
          <a:p>
            <a:r>
              <a:rPr lang="ru-RU" sz="1400" dirty="0" smtClean="0"/>
              <a:t>мёд</a:t>
            </a:r>
            <a:r>
              <a:rPr lang="en-US" sz="1400" dirty="0" smtClean="0"/>
              <a:t> </a:t>
            </a:r>
            <a:r>
              <a:rPr lang="en-US" sz="1400" dirty="0" smtClean="0">
                <a:hlinkClick r:id="rId13"/>
              </a:rPr>
              <a:t>http://cs412120.vk.me/v412120849/3cd9/BhRz-TkbU9Y.jpg</a:t>
            </a:r>
            <a:endParaRPr lang="ru-RU" sz="1400" dirty="0" smtClean="0"/>
          </a:p>
          <a:p>
            <a:r>
              <a:rPr lang="ru-RU" sz="1400" dirty="0" smtClean="0"/>
              <a:t>морковка</a:t>
            </a:r>
            <a:r>
              <a:rPr lang="en-US" sz="1400" dirty="0" smtClean="0"/>
              <a:t>http://doktor-ua.com/pars_docs/refs/14/13925/13925_html_m689694c5.png</a:t>
            </a:r>
            <a:endParaRPr lang="ru-RU" sz="1400" dirty="0" smtClean="0"/>
          </a:p>
          <a:p>
            <a:r>
              <a:rPr lang="ru-RU" sz="1400" dirty="0" smtClean="0"/>
              <a:t>письмо</a:t>
            </a:r>
            <a:r>
              <a:rPr lang="en-US" sz="1400" dirty="0" smtClean="0"/>
              <a:t>http://itua.info/wp-content/uploads/2011/06/11971542601675001438kuba_Envelope_2.svg_.hi_.png</a:t>
            </a:r>
            <a:endParaRPr lang="ru-RU" sz="1400" dirty="0" smtClean="0"/>
          </a:p>
          <a:p>
            <a:pPr>
              <a:buNone/>
            </a:pPr>
            <a:r>
              <a:rPr lang="ru-RU" sz="1400" dirty="0" smtClean="0"/>
              <a:t>травка</a:t>
            </a:r>
            <a:r>
              <a:rPr lang="en-US" sz="1400" dirty="0" smtClean="0"/>
              <a:t>http://img-fotki.yandex.ru/get/40/160878850.1f4/0_7c6ac_6f8dc470_XL</a:t>
            </a:r>
            <a:endParaRPr lang="ru-RU" sz="1400" dirty="0" smtClean="0"/>
          </a:p>
          <a:p>
            <a:pPr>
              <a:buNone/>
            </a:pPr>
            <a:r>
              <a:rPr lang="ru-RU" sz="1400" dirty="0" smtClean="0"/>
              <a:t>Заставка </a:t>
            </a:r>
            <a:r>
              <a:rPr lang="en-US" sz="1400" dirty="0" smtClean="0"/>
              <a:t>http://900igr.net/datai/pedagogika/Pravovoe-vospitanie-shkolnikov/0002-002-Pravovoe-vospitanie-eto-organizovannoe-sistematicheskoe.jpg</a:t>
            </a:r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116632"/>
            <a:ext cx="8712968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Рассмотрим ситуацию.</a:t>
            </a:r>
          </a:p>
          <a:p>
            <a:r>
              <a:rPr lang="ru-RU" dirty="0" smtClean="0"/>
              <a:t>Молодой человек возвращался с работы на автомобиле. Вдруг, кто-то выбежал на проезжую часть. Был слышен сильный толчок. Человек выскочил из машины и с ужасом увидел, что под колёсами лежит ребёнок. Мир помутился в глазах у водителя.</a:t>
            </a:r>
          </a:p>
          <a:p>
            <a:r>
              <a:rPr lang="ru-RU" dirty="0" smtClean="0"/>
              <a:t>Кто-то из подошедших людей, осмотрев ребёнка, сказал, что тот жив, но нужно срочно в больницу. Пока приедет скорая помощь, пройдёт немало времени. Молодой человек решил отвезти мальчика на своём авто. В больнице он подбежал к доктору и умолял того поскорее что-то сделать. Но врач не торопился. Он пригласил водителя в ординаторскую и на бумажке написал сумму, которую тот должен принести ему. Тогда он решит, что делать с пациентом.</a:t>
            </a:r>
            <a:br>
              <a:rPr lang="ru-RU" dirty="0" smtClean="0"/>
            </a:br>
            <a:endParaRPr lang="ru-RU" dirty="0" smtClean="0"/>
          </a:p>
          <a:p>
            <a:r>
              <a:rPr lang="ru-RU" dirty="0" smtClean="0"/>
              <a:t>— Хорошо, я принесу, но умоляю, помогите ребёнку, я очень скоро вернусь. Прошу вас, доктор. Ведь он может умереть.</a:t>
            </a:r>
            <a:br>
              <a:rPr lang="ru-RU" dirty="0" smtClean="0"/>
            </a:br>
            <a:endParaRPr lang="ru-RU" dirty="0" smtClean="0"/>
          </a:p>
          <a:p>
            <a:r>
              <a:rPr lang="ru-RU" dirty="0" smtClean="0"/>
              <a:t>Не прошло много времени, и вот он с нужной суммой денег взлетает по ступенькам в отделение. Как выяснилось, врач даже не осмотрел мальчика. Тот оставался сиротливо лежать в приёмном покое. Только сердобольная сестричка делала всё, чтобы сохранять в нём последние проблески жизни.</a:t>
            </a:r>
            <a:br>
              <a:rPr lang="ru-RU" dirty="0" smtClean="0"/>
            </a:br>
            <a:endParaRPr lang="ru-RU" dirty="0" smtClean="0"/>
          </a:p>
          <a:p>
            <a:r>
              <a:rPr lang="ru-RU" dirty="0" smtClean="0"/>
              <a:t>- Ну, что ж, пойдём посмотрим, что у нас там, -сказал врач</a:t>
            </a:r>
            <a:br>
              <a:rPr lang="ru-RU" dirty="0" smtClean="0"/>
            </a:br>
            <a:r>
              <a:rPr lang="ru-RU" dirty="0" smtClean="0"/>
              <a:t>Ужас отпечатался на лице нерадивого врача.  Сердце рвалось на куски. На носилках умирал его собственный сын. Но время было потеряно. И уже никто не мог помочь бедному ребёнку.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16632"/>
            <a:ext cx="8568952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Ветхозаветные существительные </a:t>
            </a:r>
            <a:r>
              <a:rPr lang="ru-RU" b="1" i="1" dirty="0" smtClean="0"/>
              <a:t>«</a:t>
            </a:r>
            <a:r>
              <a:rPr lang="ru-RU" b="1" i="1" dirty="0" err="1" smtClean="0"/>
              <a:t>kopher</a:t>
            </a:r>
            <a:r>
              <a:rPr lang="ru-RU" b="1" i="1" dirty="0" smtClean="0"/>
              <a:t>»</a:t>
            </a:r>
            <a:r>
              <a:rPr lang="ru-RU" dirty="0" smtClean="0"/>
              <a:t> (взятка, выкуп) и </a:t>
            </a:r>
            <a:r>
              <a:rPr lang="ru-RU" b="1" i="1" dirty="0" smtClean="0"/>
              <a:t>«</a:t>
            </a:r>
            <a:r>
              <a:rPr lang="ru-RU" b="1" i="1" dirty="0" err="1" smtClean="0"/>
              <a:t>shachad</a:t>
            </a:r>
            <a:r>
              <a:rPr lang="ru-RU" b="1" i="1" dirty="0" smtClean="0"/>
              <a:t>»</a:t>
            </a:r>
            <a:r>
              <a:rPr lang="ru-RU" dirty="0" smtClean="0"/>
              <a:t>(взятка, подарок, вознаграждение, плата) переводятся в нашей Библии словами: взятка, мзда (мздоимство), дар или дар в пазуху, подарок или подарок тайный, подкуп и продажность. 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  Библейское определение «взятка» имеет два аспекта, которые описываются ниже: 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   </a:t>
            </a:r>
            <a:r>
              <a:rPr lang="ru-RU" b="1" dirty="0" smtClean="0"/>
              <a:t>1. Во-первых, в Библейском понимании взяткой является подкуп судьи (суда) с целью извратить истину и правосудие: </a:t>
            </a:r>
            <a:r>
              <a:rPr lang="ru-RU" dirty="0" smtClean="0"/>
              <a:t>«</a:t>
            </a:r>
            <a:r>
              <a:rPr lang="ru-RU" i="1" dirty="0" smtClean="0"/>
              <a:t>Нечестивый берет </a:t>
            </a:r>
            <a:r>
              <a:rPr lang="ru-RU" i="1" u="sng" dirty="0" smtClean="0"/>
              <a:t>подарок</a:t>
            </a:r>
            <a:r>
              <a:rPr lang="ru-RU" i="1" dirty="0" smtClean="0"/>
              <a:t> из пазухи, </a:t>
            </a:r>
            <a:r>
              <a:rPr lang="ru-RU" i="1" u="sng" dirty="0" smtClean="0"/>
              <a:t>чтобы извратить пути правосудия</a:t>
            </a:r>
            <a:r>
              <a:rPr lang="ru-RU" dirty="0" smtClean="0"/>
              <a:t>». 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  </a:t>
            </a:r>
            <a:r>
              <a:rPr lang="ru-RU" b="1" dirty="0" smtClean="0"/>
              <a:t>Виды взяток-подкупов с целью извратить правосудие:</a:t>
            </a:r>
            <a:endParaRPr lang="ru-RU" dirty="0" smtClean="0"/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-Дар, подарок, принесённый судье в качестве выкупа с целью избежать заслуженного наказания.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-Дар, подарок, принесённый судье с целью подтолкнуть или заставить его засудить невиновного.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-Дар, подарок судье с целью подкупить его, чтобы он закрыл свои глаза на его дело и судил в пользу подателя взятки.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Овал 16"/>
          <p:cNvSpPr/>
          <p:nvPr/>
        </p:nvSpPr>
        <p:spPr>
          <a:xfrm>
            <a:off x="1475656" y="1340768"/>
            <a:ext cx="648072" cy="79208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467544" y="3573016"/>
            <a:ext cx="1800200" cy="1800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ая прямоугольная выноска 4"/>
          <p:cNvSpPr/>
          <p:nvPr/>
        </p:nvSpPr>
        <p:spPr>
          <a:xfrm flipH="1">
            <a:off x="4283968" y="836712"/>
            <a:ext cx="4536504" cy="1008112"/>
          </a:xfrm>
          <a:prstGeom prst="wedgeRoundRectCallout">
            <a:avLst>
              <a:gd name="adj1" fmla="val -33871"/>
              <a:gd name="adj2" fmla="val 182683"/>
              <a:gd name="adj3" fmla="val 16667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Monotype Corsiva" pitchFamily="66" charset="0"/>
              </a:rPr>
              <a:t>Отгадай, дружок, мой ребус!</a:t>
            </a:r>
            <a:endParaRPr lang="ru-RU" sz="2800" b="1" dirty="0">
              <a:latin typeface="Monotype Corsiva" pitchFamily="66" charset="0"/>
            </a:endParaRPr>
          </a:p>
        </p:txBody>
      </p:sp>
      <p:pic>
        <p:nvPicPr>
          <p:cNvPr id="4098" name="Picture 2" descr="Корзина Каракас Крокодилов графические заготовки Загрузить 221 clip arts (Страница 1) - ClipartLogo.com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3789040"/>
            <a:ext cx="1224136" cy="1333994"/>
          </a:xfrm>
          <a:prstGeom prst="rect">
            <a:avLst/>
          </a:prstGeom>
          <a:noFill/>
        </p:spPr>
      </p:pic>
      <p:pic>
        <p:nvPicPr>
          <p:cNvPr id="4108" name="Picture 12" descr="ДОМА ЗДАНИЕ. Обсуждение на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7984" y="3573016"/>
            <a:ext cx="1872208" cy="1795792"/>
          </a:xfrm>
          <a:prstGeom prst="rect">
            <a:avLst/>
          </a:prstGeom>
          <a:noFill/>
        </p:spPr>
      </p:pic>
      <p:pic>
        <p:nvPicPr>
          <p:cNvPr id="4110" name="Picture 14" descr="Megaphone 12100l графические заготовки Загрузить 11 clip arts (Страница 1) - ClipartLogo.com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23728" y="3573016"/>
            <a:ext cx="2098569" cy="1800200"/>
          </a:xfrm>
          <a:prstGeom prst="rect">
            <a:avLst/>
          </a:prstGeom>
          <a:noFill/>
        </p:spPr>
      </p:pic>
      <p:pic>
        <p:nvPicPr>
          <p:cNvPr id="4112" name="Picture 16" descr="Красивые буквы изображение - мои рисунки природа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79912" y="2492896"/>
            <a:ext cx="936104" cy="1008112"/>
          </a:xfrm>
          <a:prstGeom prst="rect">
            <a:avLst/>
          </a:prstGeom>
          <a:noFill/>
        </p:spPr>
      </p:pic>
      <p:pic>
        <p:nvPicPr>
          <p:cNvPr id="4114" name="Picture 18" descr="Проходной балл. Поступаем вместе Поступаем вместе. Форум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300192" y="3933056"/>
            <a:ext cx="1225370" cy="1232413"/>
          </a:xfrm>
          <a:prstGeom prst="rect">
            <a:avLst/>
          </a:prstGeom>
          <a:noFill/>
        </p:spPr>
      </p:pic>
      <p:pic>
        <p:nvPicPr>
          <p:cNvPr id="4116" name="Picture 20" descr="Символ галочка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707904" y="2780928"/>
            <a:ext cx="1368152" cy="1296029"/>
          </a:xfrm>
          <a:prstGeom prst="rect">
            <a:avLst/>
          </a:prstGeom>
          <a:noFill/>
        </p:spPr>
      </p:pic>
      <p:pic>
        <p:nvPicPr>
          <p:cNvPr id="4118" name="Picture 22" descr="Pass notes No 3,002: The Oxford comma Education The Guardian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67338"/>
          <a:stretch>
            <a:fillRect/>
          </a:stretch>
        </p:blipFill>
        <p:spPr bwMode="auto">
          <a:xfrm>
            <a:off x="2267744" y="3501008"/>
            <a:ext cx="262529" cy="482258"/>
          </a:xfrm>
          <a:prstGeom prst="rect">
            <a:avLst/>
          </a:prstGeom>
          <a:noFill/>
        </p:spPr>
      </p:pic>
      <p:pic>
        <p:nvPicPr>
          <p:cNvPr id="20" name="Picture 22" descr="Pass notes No 3,002: The Oxford comma Education The Guardian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47664" y="3501008"/>
            <a:ext cx="840093" cy="504056"/>
          </a:xfrm>
          <a:prstGeom prst="rect">
            <a:avLst/>
          </a:prstGeom>
          <a:noFill/>
        </p:spPr>
      </p:pic>
      <p:pic>
        <p:nvPicPr>
          <p:cNvPr id="21" name="Picture 22" descr="Pass notes No 3,002: The Oxford comma Education The Guardian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38758"/>
          <a:stretch>
            <a:fillRect/>
          </a:stretch>
        </p:blipFill>
        <p:spPr bwMode="auto">
          <a:xfrm>
            <a:off x="3491880" y="3573016"/>
            <a:ext cx="440992" cy="432048"/>
          </a:xfrm>
          <a:prstGeom prst="rect">
            <a:avLst/>
          </a:prstGeom>
          <a:noFill/>
        </p:spPr>
      </p:pic>
      <p:pic>
        <p:nvPicPr>
          <p:cNvPr id="23" name="Picture 22" descr="Pass notes No 3,002: The Oxford comma Education The Guardian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38758"/>
          <a:stretch>
            <a:fillRect/>
          </a:stretch>
        </p:blipFill>
        <p:spPr bwMode="auto">
          <a:xfrm>
            <a:off x="5724128" y="3573016"/>
            <a:ext cx="440992" cy="432048"/>
          </a:xfrm>
          <a:prstGeom prst="rect">
            <a:avLst/>
          </a:prstGeom>
          <a:noFill/>
        </p:spPr>
      </p:pic>
      <p:sp>
        <p:nvSpPr>
          <p:cNvPr id="24" name="Прямоугольник 23"/>
          <p:cNvSpPr/>
          <p:nvPr/>
        </p:nvSpPr>
        <p:spPr>
          <a:xfrm>
            <a:off x="539552" y="5445224"/>
            <a:ext cx="705678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54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Кор</a:t>
            </a: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   </a:t>
            </a:r>
            <a:r>
              <a:rPr lang="ru-RU" sz="54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руп</a:t>
            </a: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    </a:t>
            </a:r>
            <a:r>
              <a:rPr lang="ru-RU" sz="54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</a:t>
            </a: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   </a:t>
            </a:r>
            <a:r>
              <a:rPr lang="ru-RU" sz="54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ци</a:t>
            </a: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     я     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9" name="чудесно.WAV">
            <a:hlinkClick r:id="" action="ppaction://media"/>
          </p:cNvPr>
          <p:cNvPicPr>
            <a:picLocks noRot="1" noChangeAspect="1"/>
          </p:cNvPicPr>
          <p:nvPr>
            <a:wavAudioFile r:embed="rId1" name="чудесно.WAV"/>
          </p:nvPr>
        </p:nvPicPr>
        <p:blipFill>
          <a:blip r:embed="rId13" cstate="print"/>
          <a:stretch>
            <a:fillRect/>
          </a:stretch>
        </p:blipFill>
        <p:spPr>
          <a:xfrm>
            <a:off x="179512" y="6858000"/>
            <a:ext cx="304800" cy="304800"/>
          </a:xfrm>
          <a:prstGeom prst="rect">
            <a:avLst/>
          </a:prstGeom>
        </p:spPr>
      </p:pic>
      <p:pic>
        <p:nvPicPr>
          <p:cNvPr id="22" name="Picture 2" descr="http://cdn.vluki.ru/c/e3/5e/e35ec8e474a94331b3dd2313c9738879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79512" y="764704"/>
            <a:ext cx="3059832" cy="2376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4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7" dur="20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0" dur="2000"/>
                                        <p:tgtEl>
                                          <p:spTgt spid="4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3" dur="2000"/>
                                        <p:tgtEl>
                                          <p:spTgt spid="4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6" dur="2000"/>
                                        <p:tgtEl>
                                          <p:spTgt spid="4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9" dur="2000"/>
                                        <p:tgtEl>
                                          <p:spTgt spid="4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2" dur="2000"/>
                                        <p:tgtEl>
                                          <p:spTgt spid="4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5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8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1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800"/>
                            </p:stCondLst>
                            <p:childTnLst>
                              <p:par>
                                <p:cTn id="5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800"/>
                            </p:stCondLst>
                            <p:childTnLst>
                              <p:par>
                                <p:cTn id="56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57" dur="2439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5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</p:childTnLst>
        </p:cTn>
      </p:par>
    </p:tnLst>
    <p:bldLst>
      <p:bldP spid="17" grpId="0" animBg="1"/>
      <p:bldP spid="15" grpId="0" animBg="1"/>
      <p:bldP spid="5" grpId="0" animBg="1"/>
      <p:bldP spid="2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996952"/>
            <a:ext cx="8229600" cy="3129211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bg1"/>
                </a:solidFill>
                <a:latin typeface="Monotype Corsiva" pitchFamily="66" charset="0"/>
              </a:rPr>
              <a:t>Коррупция -моральное разложение должностных лиц и политиков, выражающееся в незаконном обогащении, взяточничестве, хищении</a:t>
            </a:r>
            <a:r>
              <a:rPr lang="ru-RU" dirty="0" smtClean="0">
                <a:solidFill>
                  <a:schemeClr val="bg1"/>
                </a:solidFill>
                <a:latin typeface="Monotype Corsiva" pitchFamily="66" charset="0"/>
              </a:rPr>
              <a:t>.</a:t>
            </a:r>
            <a:endParaRPr lang="ru-RU" dirty="0"/>
          </a:p>
        </p:txBody>
      </p:sp>
      <p:pic>
        <p:nvPicPr>
          <p:cNvPr id="6" name="Picture 2" descr="http://cdn.vluki.ru/c/e3/5e/e35ec8e474a94331b3dd2313c973887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620688"/>
            <a:ext cx="3059832" cy="2376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7380312" y="5849888"/>
            <a:ext cx="1656184" cy="10081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6626" name="Picture 2" descr="Детский скрап-набор Грибная поляна на прозрачном фоне. Обсуждение на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828600" y="5517232"/>
            <a:ext cx="9684568" cy="1656184"/>
          </a:xfrm>
          <a:prstGeom prst="rect">
            <a:avLst/>
          </a:prstGeom>
          <a:noFill/>
        </p:spPr>
      </p:pic>
      <p:sp>
        <p:nvSpPr>
          <p:cNvPr id="10" name="Выноска-облако 9"/>
          <p:cNvSpPr/>
          <p:nvPr/>
        </p:nvSpPr>
        <p:spPr>
          <a:xfrm>
            <a:off x="395536" y="0"/>
            <a:ext cx="6192688" cy="3816424"/>
          </a:xfrm>
          <a:prstGeom prst="cloudCallout">
            <a:avLst>
              <a:gd name="adj1" fmla="val -36232"/>
              <a:gd name="adj2" fmla="val 61901"/>
            </a:avLst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Monotype Corsiva" pitchFamily="66" charset="0"/>
              </a:rPr>
              <a:t>О!  Я знаю одну замечательную сказку про таких зайцев!</a:t>
            </a:r>
            <a:endParaRPr lang="ru-RU" sz="4000" dirty="0">
              <a:solidFill>
                <a:schemeClr val="tx1"/>
              </a:solidFill>
              <a:latin typeface="Monotype Corsiva" pitchFamily="66" charset="0"/>
            </a:endParaRPr>
          </a:p>
        </p:txBody>
      </p:sp>
      <p:pic>
        <p:nvPicPr>
          <p:cNvPr id="11" name="поехали.WAV">
            <a:hlinkClick r:id="" action="ppaction://media"/>
          </p:cNvPr>
          <p:cNvPicPr>
            <a:picLocks noRot="1" noChangeAspect="1"/>
          </p:cNvPicPr>
          <p:nvPr>
            <a:wavAudioFile r:embed="rId1" name="поехали.WAV"/>
          </p:nvPr>
        </p:nvPicPr>
        <p:blipFill>
          <a:blip r:embed="rId5" cstate="print"/>
          <a:stretch>
            <a:fillRect/>
          </a:stretch>
        </p:blipFill>
        <p:spPr>
          <a:xfrm>
            <a:off x="6012160" y="5661248"/>
            <a:ext cx="304800" cy="304800"/>
          </a:xfrm>
          <a:prstGeom prst="rect">
            <a:avLst/>
          </a:prstGeom>
        </p:spPr>
      </p:pic>
      <p:pic>
        <p:nvPicPr>
          <p:cNvPr id="8" name="Picture 2" descr="http://cdn.vluki.ru/c/e3/5e/e35ec8e474a94331b3dd2313c973887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4481736"/>
            <a:ext cx="3059832" cy="2376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417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1440x900 Wide Toon Landia Обои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29210" y="0"/>
            <a:ext cx="9173210" cy="6858000"/>
          </a:xfrm>
          <a:prstGeom prst="rect">
            <a:avLst/>
          </a:prstGeom>
          <a:noFill/>
        </p:spPr>
      </p:pic>
      <p:pic>
        <p:nvPicPr>
          <p:cNvPr id="2054" name="Picture 6" descr="Aurora Aurora Медведь сидячий - низкие цены в интернет магазинах на Викимарте. Аврора Aurora Медведь сидячий купить в Москве - о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80112" y="1988840"/>
            <a:ext cx="1656184" cy="1656184"/>
          </a:xfrm>
          <a:prstGeom prst="rect">
            <a:avLst/>
          </a:prstGeom>
          <a:noFill/>
        </p:spPr>
      </p:pic>
      <p:pic>
        <p:nvPicPr>
          <p:cNvPr id="2056" name="Picture 8" descr="Группа 1 - Наши группы - - Сайт МКДОУ 3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99992" y="2420888"/>
            <a:ext cx="864096" cy="1645897"/>
          </a:xfrm>
          <a:prstGeom prst="rect">
            <a:avLst/>
          </a:prstGeom>
          <a:noFill/>
        </p:spPr>
      </p:pic>
      <p:pic>
        <p:nvPicPr>
          <p:cNvPr id="8" name="Picture 8" descr="Группа 1 - Наши группы - - Сайт МКДОУ 3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63688" y="3356992"/>
            <a:ext cx="864096" cy="1645897"/>
          </a:xfrm>
          <a:prstGeom prst="rect">
            <a:avLst/>
          </a:prstGeom>
          <a:noFill/>
        </p:spPr>
      </p:pic>
      <p:pic>
        <p:nvPicPr>
          <p:cNvPr id="9" name="Picture 8" descr="Группа 1 - Наши группы - - Сайт МКДОУ 3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03848" y="2708920"/>
            <a:ext cx="864096" cy="1645897"/>
          </a:xfrm>
          <a:prstGeom prst="rect">
            <a:avLst/>
          </a:prstGeom>
          <a:noFill/>
        </p:spPr>
      </p:pic>
      <p:pic>
        <p:nvPicPr>
          <p:cNvPr id="2060" name="Picture 12" descr="Стена ВКонтакте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9877978">
            <a:off x="676273" y="4630899"/>
            <a:ext cx="1101549" cy="1151100"/>
          </a:xfrm>
          <a:prstGeom prst="rect">
            <a:avLst/>
          </a:prstGeom>
          <a:noFill/>
        </p:spPr>
      </p:pic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5536" y="5013176"/>
            <a:ext cx="11811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3" name="Picture 15" descr="Морковка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6471706">
            <a:off x="5609293" y="3084009"/>
            <a:ext cx="1801915" cy="768572"/>
          </a:xfrm>
          <a:prstGeom prst="rect">
            <a:avLst/>
          </a:prstGeom>
          <a:noFill/>
        </p:spPr>
      </p:pic>
      <p:pic>
        <p:nvPicPr>
          <p:cNvPr id="2064" name="Picture 16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27984" y="3284984"/>
            <a:ext cx="86677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5" name="Picture 17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31840" y="3501008"/>
            <a:ext cx="1152525" cy="150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6" name="Picture 18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91680" y="4221088"/>
            <a:ext cx="104775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Прямоугольник 18"/>
          <p:cNvSpPr/>
          <p:nvPr/>
        </p:nvSpPr>
        <p:spPr>
          <a:xfrm>
            <a:off x="4716016" y="1556792"/>
            <a:ext cx="3754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347864" y="1772816"/>
            <a:ext cx="5661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</a:t>
            </a:r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1835696" y="2420888"/>
            <a:ext cx="75693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</a:t>
            </a:r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II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5" name="давай дальше.WAV">
            <a:hlinkClick r:id="" action="ppaction://media"/>
          </p:cNvPr>
          <p:cNvPicPr>
            <a:picLocks noGrp="1" noRot="1" noChangeAspect="1"/>
          </p:cNvPicPr>
          <p:nvPr>
            <p:ph idx="1"/>
            <a:wavAudioFile r:embed="rId1" name="давай дальше.WAV"/>
          </p:nvPr>
        </p:nvPicPr>
        <p:blipFill>
          <a:blip r:embed="rId13" cstate="print"/>
          <a:stretch>
            <a:fillRect/>
          </a:stretch>
        </p:blipFill>
        <p:spPr>
          <a:xfrm>
            <a:off x="539552" y="134076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7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2.22222E-6 L 0.11389 -0.11204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" y="-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000"/>
                            </p:stCondLst>
                            <p:childTnLst>
                              <p:par>
                                <p:cTn id="39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389 -0.11204 L 0.26337 -0.19607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5" y="-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9000"/>
                            </p:stCondLst>
                            <p:childTnLst>
                              <p:par>
                                <p:cTn id="42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6337 -0.19607 L 0.39722 -0.22755 " pathEditMode="relative" rAng="0" ptsTypes="AA">
                                      <p:cBhvr>
                                        <p:cTn id="43" dur="20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" y="-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1000"/>
                            </p:stCondLst>
                            <p:childTnLst>
                              <p:par>
                                <p:cTn id="45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9722 -0.22755 L 0.57049 -0.31158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" y="-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3000"/>
                            </p:stCondLst>
                            <p:childTnLst>
                              <p:par>
                                <p:cTn id="48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7049 -0.31158 L 0.77535 -0.21713 " pathEditMode="relative" rAng="0" ptsTypes="AA">
                                      <p:cBhvr>
                                        <p:cTn id="49" dur="20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" y="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98 2.96296E-6 L -0.18038 0.02569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6" y="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00"/>
                            </p:stCondLst>
                            <p:childTnLst>
                              <p:par>
                                <p:cTn id="5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000"/>
                            </p:stCondLst>
                            <p:childTnLst>
                              <p:par>
                                <p:cTn id="6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000"/>
                            </p:stCondLst>
                            <p:childTnLst>
                              <p:par>
                                <p:cTn id="64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98 3.7037E-7 L -0.13402 -0.02917 " pathEditMode="relative" rAng="0" ptsTypes="AA">
                                      <p:cBhvr>
                                        <p:cTn id="65" dur="20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3" y="-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000"/>
                            </p:stCondLst>
                            <p:childTnLst>
                              <p:par>
                                <p:cTn id="6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000"/>
                            </p:stCondLst>
                            <p:childTnLst>
                              <p:par>
                                <p:cTn id="7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000"/>
                            </p:stCondLst>
                            <p:childTnLst>
                              <p:par>
                                <p:cTn id="73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0.01042 L -0.15747 0.02685 " pathEditMode="relative" rAng="0" ptsTypes="AA">
                                      <p:cBhvr>
                                        <p:cTn id="74" dur="2000" fill="hold"/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9" y="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000"/>
                            </p:stCondLst>
                            <p:childTnLst>
                              <p:par>
                                <p:cTn id="7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000"/>
                            </p:stCondLst>
                            <p:childTnLst>
                              <p:par>
                                <p:cTn id="7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6000"/>
                            </p:stCondLst>
                            <p:childTnLst>
                              <p:par>
                                <p:cTn id="82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73 -0.04606 L -0.10677 0.06528 " pathEditMode="relative" rAng="0" ptsTypes="AA">
                                      <p:cBhvr>
                                        <p:cTn id="83" dur="2000" fill="hold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6" y="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91" dur="3507" fill="hold"/>
                                        <p:tgtEl>
                                          <p:spTgt spid="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audio>
              <p:cMediaNode>
                <p:cTn id="9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5"/>
                </p:tgtEl>
              </p:cMediaNode>
            </p:audio>
          </p:childTnLst>
        </p:cTn>
      </p:par>
    </p:tnLst>
    <p:bldLst>
      <p:bldP spid="19" grpId="0"/>
      <p:bldP spid="20" grpId="0"/>
      <p:bldP spid="2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8434" name="Picture 2" descr="http://savepic.ru/160649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7035"/>
            <a:ext cx="9144000" cy="6865035"/>
          </a:xfrm>
          <a:prstGeom prst="rect">
            <a:avLst/>
          </a:prstGeom>
          <a:noFill/>
        </p:spPr>
      </p:pic>
      <p:pic>
        <p:nvPicPr>
          <p:cNvPr id="5" name="Picture 1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2915816" y="4581128"/>
            <a:ext cx="2016638" cy="2015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0" descr="Letter Envelope Clipar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43808" y="4365104"/>
            <a:ext cx="994867" cy="1032864"/>
          </a:xfrm>
          <a:prstGeom prst="rect">
            <a:avLst/>
          </a:prstGeom>
          <a:noFill/>
        </p:spPr>
      </p:pic>
      <p:sp>
        <p:nvSpPr>
          <p:cNvPr id="7" name="Выноска-облако 6"/>
          <p:cNvSpPr/>
          <p:nvPr/>
        </p:nvSpPr>
        <p:spPr>
          <a:xfrm>
            <a:off x="611560" y="548680"/>
            <a:ext cx="3096344" cy="3456384"/>
          </a:xfrm>
          <a:prstGeom prst="cloudCallout">
            <a:avLst>
              <a:gd name="adj1" fmla="val 66285"/>
              <a:gd name="adj2" fmla="val 63162"/>
            </a:avLst>
          </a:prstGeom>
          <a:solidFill>
            <a:srgbClr val="1BF15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8" descr="Группа 1 - Наши группы - - Сайт МКДОУ 3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63688" y="2060848"/>
            <a:ext cx="864096" cy="1645897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1835696" y="1124744"/>
            <a:ext cx="75693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</a:t>
            </a:r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II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1013</TotalTime>
  <Words>485</Words>
  <Application>Microsoft Office PowerPoint</Application>
  <PresentationFormat>Экран (4:3)</PresentationFormat>
  <Paragraphs>89</Paragraphs>
  <Slides>23</Slides>
  <Notes>1</Notes>
  <HiddenSlides>3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Правовое  воспитание школьника.</vt:lpstr>
      <vt:lpstr>Цель:– подвести к пониманию ценностных установок общества, в котором живёшь, и развивать способности, необходимые для формирования у младших школьников гражданской позиции в отношении коррупции.  Задачи: Познакомить с явлением коррупции. Поощрять нетерпимость к проявлениям коррупции.  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Коррупция и борьба с ней в России</vt:lpstr>
      <vt:lpstr> Чиновники, обвинённые в коррупции в 2015 году 1. Александр Хорошавин Губернатор Сахалинской обл. Арестова­н в марте 2015 г. О­бвинён в получе­нии многомиллионных взяток. Арест продлён до 27 февраля 2016 г.  2. Вячеслав Гайзер Глава Р­еспублики Коми. В сентябре обвинён в организации преступного сообще­ства. Арест продлён до 19 марта 2016 г.   3. Николай Денин Экс-глава Брянской обл. Обвинён в нецелевом расходовании бюджетных средств (21,8 млн руб.). В ноябре приговорён к 4 годам лишения свободы в колонии общего режима.    Финальная песня О. Газманова « А как мы сможем победить!» и мульт. клип. Рефлексия </vt:lpstr>
      <vt:lpstr>Слайд 23</vt:lpstr>
    </vt:vector>
  </TitlesOfParts>
  <Company>МБОУ №6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Учитель</dc:creator>
  <cp:lastModifiedBy>Zavuch-3</cp:lastModifiedBy>
  <cp:revision>98</cp:revision>
  <dcterms:created xsi:type="dcterms:W3CDTF">2014-12-06T06:03:25Z</dcterms:created>
  <dcterms:modified xsi:type="dcterms:W3CDTF">2017-01-13T08:41:11Z</dcterms:modified>
</cp:coreProperties>
</file>