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3" r:id="rId3"/>
    <p:sldId id="264" r:id="rId4"/>
    <p:sldId id="265" r:id="rId5"/>
    <p:sldId id="260" r:id="rId6"/>
    <p:sldId id="266" r:id="rId7"/>
    <p:sldId id="262" r:id="rId8"/>
    <p:sldId id="261" r:id="rId9"/>
    <p:sldId id="26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28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048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718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9541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989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6591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780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086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148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38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359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56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4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301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433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85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470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0FE8A-5E4F-4E98-9B7F-D9D372D48696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2C7BB5B-F974-41AC-9D1D-E2A5614A6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32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Контртеррористическая операция и условия её проведения. 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03675" y="5948126"/>
            <a:ext cx="3289426" cy="323661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693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dirty="0"/>
              <a:t>Понятие контртеррористической </a:t>
            </a:r>
            <a:r>
              <a:rPr lang="ru-RU" dirty="0" smtClean="0"/>
              <a:t>операции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755" y="1930400"/>
            <a:ext cx="3391549" cy="4927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Контртеррористическая операция — комплекс специальных, оперативно-боевых, войсковых и иных мероприятий с применением боевой техники, оружия и специальных средств по пресечению террористического акта, обезвреживанию террористов, обеспечению безопасности физических лиц, организаций и учреждений, а также по минимизации последствий террористического акта (</a:t>
            </a:r>
            <a:r>
              <a:rPr lang="ru-RU" altLang="ru-RU" dirty="0"/>
              <a:t>согласно Федеральному закону РФ «О противодействии терроризму» от </a:t>
            </a:r>
            <a:r>
              <a:rPr lang="ru-RU" altLang="ru-RU" dirty="0" smtClean="0"/>
              <a:t>6 марта 2006</a:t>
            </a:r>
            <a:r>
              <a:rPr lang="ru-RU" altLang="ru-RU" dirty="0"/>
              <a:t> г</a:t>
            </a:r>
            <a:r>
              <a:rPr lang="ru-RU" altLang="ru-RU" dirty="0" smtClean="0"/>
              <a:t>.)</a:t>
            </a:r>
            <a:endParaRPr lang="ru-RU" dirty="0"/>
          </a:p>
        </p:txBody>
      </p:sp>
      <p:pic>
        <p:nvPicPr>
          <p:cNvPr id="2050" name="Picture 2" descr="http://cdn2.img.sputniknews.com/images/101999/65/10199965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304" y="2824683"/>
            <a:ext cx="5678858" cy="307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83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9682"/>
            <a:ext cx="8596668" cy="1320800"/>
          </a:xfrm>
        </p:spPr>
        <p:txBody>
          <a:bodyPr>
            <a:noAutofit/>
          </a:bodyPr>
          <a:lstStyle/>
          <a:p>
            <a:pPr lvl="0" algn="ctr"/>
            <a:r>
              <a:rPr lang="ru-RU" sz="3600" dirty="0" smtClean="0"/>
              <a:t>Условия проведения</a:t>
            </a:r>
            <a:r>
              <a:rPr lang="ru-RU" dirty="0" smtClean="0"/>
              <a:t> </a:t>
            </a:r>
            <a:r>
              <a:rPr lang="ru-RU" sz="3600" smtClean="0"/>
              <a:t>контртеррористической </a:t>
            </a:r>
            <a:r>
              <a:rPr lang="ru-RU" sz="3600" smtClean="0"/>
              <a:t>операции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10139"/>
            <a:ext cx="8596668" cy="462929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Контртеррористическая операция проводится для пресечения террористического акта, если его пресечение иными силами или способами невозможно.</a:t>
            </a:r>
          </a:p>
          <a:p>
            <a:r>
              <a:rPr lang="ru-RU" dirty="0" smtClean="0"/>
              <a:t>Решения о проведении контртеррористической операции и о ее прекращении принимает руководитель федерального органа исполнительной власти в области обеспечения безопасности, либо по его указанию иное должностное лицо федерального органа исполнительной власти в области обеспечения безопасности, либо руководитель территориального органа федерального органа исполнительной власти в области обеспечения безопасности, если руководителем федерального органа исполнительной власти в области обеспечения безопасности не принято иное решение.</a:t>
            </a:r>
          </a:p>
          <a:p>
            <a:r>
              <a:rPr lang="ru-RU" dirty="0" smtClean="0"/>
              <a:t>В случае, если для проведения контртеррористической операции требуются значительные силы и средства и она охватывает территорию, на которой проживает значительное число людей, руководитель федерального органа исполнительной власти в области обеспечения безопасности уведомляет о введении правового режима контртеррористической операции и о территории, в пределах которой она проводится, Президента Российской Федерации, Председателя Правительства Российской Федерации, Председателя Совета Федерации Федерального Собрания Российской Федерации, Председателя Государственной Думы Федерального Собрания Российской Федерации, Генерального прокурора Российской Федерации и при необходимости иных должностных лиц.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18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dirty="0"/>
              <a:t>Кто принимает решение о проведении контртеррористической операции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Решение о проведении контртеррористической операции может принимать директор Федеральной службы безопасности (ФСБ) либо руководители территориальных органов ФСБ. </a:t>
            </a:r>
          </a:p>
          <a:p>
            <a:endParaRPr lang="ru-RU" dirty="0"/>
          </a:p>
        </p:txBody>
      </p:sp>
      <p:pic>
        <p:nvPicPr>
          <p:cNvPr id="1026" name="Picture 2" descr="http://www.iesc-invest.ru/sites/default/files/imagecache/big/fs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3136829"/>
            <a:ext cx="5099978" cy="305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k55.ru/fileadmin/bkinform/bk_info_orig_60995_14457553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771" y="3136829"/>
            <a:ext cx="4379231" cy="305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64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/>
              <a:t>Какие силы и средства могут привлекаться для проведения контртеррористической операции?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110" y="2160589"/>
            <a:ext cx="8205409" cy="3880773"/>
          </a:xfrm>
        </p:spPr>
        <p:txBody>
          <a:bodyPr>
            <a:normAutofit/>
          </a:bodyPr>
          <a:lstStyle/>
          <a:p>
            <a:r>
              <a:rPr lang="ru-RU" sz="1700" dirty="0" smtClean="0"/>
              <a:t>Пресечение террористическая акта осуществляется силами и средствами органов Федеральной службы безопасности, а также создаваемой группировками сил и средств.</a:t>
            </a:r>
          </a:p>
          <a:p>
            <a:r>
              <a:rPr lang="ru-RU" sz="1700" dirty="0" smtClean="0"/>
              <a:t>В состав группировки могут включаться: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700" dirty="0"/>
              <a:t>в</a:t>
            </a:r>
            <a:r>
              <a:rPr lang="ru-RU" sz="1700" dirty="0" smtClean="0"/>
              <a:t>оинские части и соединения;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700" smtClean="0"/>
              <a:t>подразделения </a:t>
            </a:r>
            <a:r>
              <a:rPr lang="ru-RU" sz="1700" dirty="0" smtClean="0"/>
              <a:t>внутренних дел;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700" dirty="0"/>
              <a:t>п</a:t>
            </a:r>
            <a:r>
              <a:rPr lang="ru-RU" sz="1700" dirty="0" smtClean="0"/>
              <a:t>одразделения юстиции;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700" dirty="0"/>
              <a:t>п</a:t>
            </a:r>
            <a:r>
              <a:rPr lang="ru-RU" sz="1700" dirty="0" smtClean="0"/>
              <a:t>одразделения гражданской обороны;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700" dirty="0"/>
              <a:t>п</a:t>
            </a:r>
            <a:r>
              <a:rPr lang="ru-RU" sz="1700" dirty="0" smtClean="0"/>
              <a:t>одразделения пожарной безопасности;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700" dirty="0"/>
              <a:t>п</a:t>
            </a:r>
            <a:r>
              <a:rPr lang="ru-RU" sz="1700" dirty="0" smtClean="0"/>
              <a:t>одразделения безопасности на водных объектах.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3074" name="Picture 2" descr="http://cs417716.vk.me/v417716521/3f7d/KukGiiU_Cp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53987">
            <a:off x="5581148" y="2681894"/>
            <a:ext cx="3879663" cy="260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0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Веление переговоров в ходе контртеррористической </a:t>
            </a:r>
            <a:r>
              <a:rPr lang="ru-RU" dirty="0" smtClean="0"/>
              <a:t>операции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5915" y="2160589"/>
            <a:ext cx="3596086" cy="3866987"/>
          </a:xfrm>
        </p:spPr>
        <p:txBody>
          <a:bodyPr/>
          <a:lstStyle/>
          <a:p>
            <a:r>
              <a:rPr lang="ru-RU" dirty="0"/>
              <a:t>В целях сохранения жизни и здоровья людей возможно ведение переговоров лицами, специально уполномоченными на то руководителем контртеррористической операции.</a:t>
            </a:r>
          </a:p>
          <a:p>
            <a:r>
              <a:rPr lang="ru-RU" dirty="0" smtClean="0"/>
              <a:t>При </a:t>
            </a:r>
            <a:r>
              <a:rPr lang="ru-RU" dirty="0"/>
              <a:t>ведении переговоров с террористами не должны рассматриваться выдвигаемые ими политические требования.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4862" y="2160589"/>
            <a:ext cx="2791617" cy="386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0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/>
              <a:t>Какие меры применяются к физическим лицам в случае отсутствия при проверке документов, удостоверяющих их личность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случае отсутствия </a:t>
            </a:r>
            <a:r>
              <a:rPr lang="ru-RU" dirty="0"/>
              <a:t>у физических лиц документов, удостоверяющих </a:t>
            </a:r>
            <a:r>
              <a:rPr lang="ru-RU" dirty="0" smtClean="0"/>
              <a:t>личность</a:t>
            </a:r>
            <a:r>
              <a:rPr lang="ru-RU" dirty="0"/>
              <a:t>, </a:t>
            </a:r>
            <a:r>
              <a:rPr lang="ru-RU" dirty="0" smtClean="0"/>
              <a:t>их доставляют в органы внутренних дел Российской Федерации (иные компетентные органы) для установления личности;</a:t>
            </a:r>
            <a:endParaRPr lang="ru-RU" dirty="0"/>
          </a:p>
        </p:txBody>
      </p:sp>
      <p:pic>
        <p:nvPicPr>
          <p:cNvPr id="4098" name="Picture 2" descr="http://www.e-news.su/uploads/posts/2015-07/1437060444_passport_r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389" y="3075272"/>
            <a:ext cx="4682811" cy="378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08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dirty="0"/>
              <a:t>Когда контртеррористическая операция считается оконченной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432" y="2160589"/>
            <a:ext cx="4899459" cy="4697411"/>
          </a:xfrm>
        </p:spPr>
        <p:txBody>
          <a:bodyPr>
            <a:normAutofit/>
          </a:bodyPr>
          <a:lstStyle/>
          <a:p>
            <a:r>
              <a:rPr lang="ru-RU" dirty="0" smtClean="0"/>
              <a:t>Контртеррористическая операция считается оконченной в случае, если террористический акт пресечен (прекращен) и ликвидирована угроза жизни, здоровью, имуществу и иным охраняемым законом интересам людей, находящихся на территории, в пределах которой проводилась контртеррористическая операция.</a:t>
            </a:r>
          </a:p>
          <a:p>
            <a:r>
              <a:rPr lang="ru-RU" dirty="0" smtClean="0"/>
              <a:t>Лицо, принявшее решение о проведении контртеррористической операции, по предложению руководителя контртеррористической операции объявляет контртеррористическую операцию оконченной.</a:t>
            </a:r>
            <a:endParaRPr lang="ru-RU" dirty="0"/>
          </a:p>
        </p:txBody>
      </p:sp>
      <p:pic>
        <p:nvPicPr>
          <p:cNvPr id="5122" name="Picture 2" descr="http://www.vestikavkaza.ru/upload/nvk/V-Kabardino-Balkarii-likvidirovan-lider-urvanskoy-bandgruppy-%D0%9A%D0%A2%D0%9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891" y="2291219"/>
            <a:ext cx="4033111" cy="330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41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Возмещение вреда, причиненного в результате террористического </a:t>
            </a:r>
            <a:r>
              <a:rPr lang="ru-RU" dirty="0" smtClean="0"/>
              <a:t>акта.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5" y="2160588"/>
            <a:ext cx="6059368" cy="456218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Государство осуществляет в порядке, установленном Правительством Российской Федерации, компенсационные выплаты физическим и юридическим лицам, которым был причинен ущерб в результате террористического акта. Компенсация морального вреда, причиненного в результате террористического акта, осуществляется за счет лиц, его </a:t>
            </a:r>
            <a:r>
              <a:rPr lang="ru-RU" dirty="0" smtClean="0"/>
              <a:t>совершивших.</a:t>
            </a:r>
          </a:p>
          <a:p>
            <a:r>
              <a:rPr lang="ru-RU" dirty="0" smtClean="0"/>
              <a:t>Возмещение </a:t>
            </a:r>
            <a:r>
              <a:rPr lang="ru-RU" dirty="0"/>
              <a:t>вреда, причиненного при пресечении террористического акта правомерными действиями, осуществляется за счет средств федерального бюджета в соответствии с законодательством Российской Федерации в порядке, установленном Правительством Российской Федерации.</a:t>
            </a:r>
          </a:p>
          <a:p>
            <a:r>
              <a:rPr lang="ru-RU" dirty="0" smtClean="0"/>
              <a:t>Вред</a:t>
            </a:r>
            <a:r>
              <a:rPr lang="ru-RU" dirty="0"/>
              <a:t>, причиненный при пресечении террористического акта правомерными действиями здоровью и имуществу лица, участвующего в террористическом акте, а также вред, вызванный смертью этого лица, возмещению не подлежит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6703" y="2500605"/>
            <a:ext cx="3045290" cy="229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55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атовое стекло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160</TotalTime>
  <Words>596</Words>
  <Application>Microsoft Office PowerPoint</Application>
  <PresentationFormat>Произвольный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Контртеррористическая операция и условия её проведения. </vt:lpstr>
      <vt:lpstr>Понятие контртеррористической операции</vt:lpstr>
      <vt:lpstr>Условия проведения контртеррористической операции</vt:lpstr>
      <vt:lpstr>Кто принимает решение о проведении контртеррористической операции?</vt:lpstr>
      <vt:lpstr>Какие силы и средства могут привлекаться для проведения контртеррористической операции? </vt:lpstr>
      <vt:lpstr>Веление переговоров в ходе контртеррористической операции</vt:lpstr>
      <vt:lpstr>Какие меры применяются к физическим лицам в случае отсутствия при проверке документов, удостоверяющих их личность?</vt:lpstr>
      <vt:lpstr>Когда контртеррористическая операция считается оконченной?</vt:lpstr>
      <vt:lpstr>Возмещение вреда, причиненного в результате террористического акта.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Джамиль Вердиев</dc:creator>
  <cp:lastModifiedBy>Неклюдов С.А.</cp:lastModifiedBy>
  <cp:revision>14</cp:revision>
  <dcterms:created xsi:type="dcterms:W3CDTF">2015-12-07T18:06:54Z</dcterms:created>
  <dcterms:modified xsi:type="dcterms:W3CDTF">2017-01-13T13:53:12Z</dcterms:modified>
</cp:coreProperties>
</file>