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8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605307"/>
            <a:ext cx="7766936" cy="1815921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Межнациональная толерантность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1026" name="Picture 2" descr="Классный час на тему толерантнос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8355" y="2421228"/>
            <a:ext cx="4680352" cy="4436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98648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dreem-pics.com/img/picture/Apr/17/04b482ffa7d8b74c4b134c081244a094/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04" y="488950"/>
            <a:ext cx="8036417" cy="555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78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304" y="296213"/>
            <a:ext cx="9491730" cy="6168981"/>
          </a:xfrm>
        </p:spPr>
        <p:txBody>
          <a:bodyPr>
            <a:normAutofit/>
          </a:bodyPr>
          <a:lstStyle/>
          <a:p>
            <a:pPr fontAlgn="base"/>
            <a:r>
              <a:rPr lang="ru-RU" sz="3200" dirty="0" smtClean="0">
                <a:solidFill>
                  <a:schemeClr val="tx1"/>
                </a:solidFill>
              </a:rPr>
              <a:t>1.Толерантность  </a:t>
            </a:r>
            <a:r>
              <a:rPr lang="ru-RU" sz="3200" dirty="0">
                <a:solidFill>
                  <a:schemeClr val="tx1"/>
                </a:solidFill>
              </a:rPr>
              <a:t>–  способность  признавать  отличные  от  своих </a:t>
            </a:r>
            <a:r>
              <a:rPr lang="ru-RU" sz="3200" dirty="0" smtClean="0">
                <a:solidFill>
                  <a:schemeClr val="tx1"/>
                </a:solidFill>
              </a:rPr>
              <a:t>собственных идеи </a:t>
            </a:r>
            <a:r>
              <a:rPr lang="ru-RU" sz="3200" dirty="0">
                <a:solidFill>
                  <a:schemeClr val="tx1"/>
                </a:solidFill>
              </a:rPr>
              <a:t>и мнения. (Испанский) 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2.  Толерантность – готовность быть терпимым, снисходительным. </a:t>
            </a:r>
            <a:r>
              <a:rPr lang="ru-RU" sz="3200" dirty="0" smtClean="0">
                <a:solidFill>
                  <a:schemeClr val="tx1"/>
                </a:solidFill>
              </a:rPr>
              <a:t>(</a:t>
            </a:r>
            <a:r>
              <a:rPr lang="ru-RU" sz="3200" dirty="0">
                <a:solidFill>
                  <a:schemeClr val="tx1"/>
                </a:solidFill>
              </a:rPr>
              <a:t>Английский) 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3.  Толерантность – позволять, принимать, быть по отношению к другим </a:t>
            </a:r>
            <a:r>
              <a:rPr lang="ru-RU" sz="3200" dirty="0" smtClean="0">
                <a:solidFill>
                  <a:schemeClr val="tx1"/>
                </a:solidFill>
              </a:rPr>
              <a:t>великодушным</a:t>
            </a:r>
            <a:r>
              <a:rPr lang="ru-RU" sz="3200" dirty="0">
                <a:solidFill>
                  <a:schemeClr val="tx1"/>
                </a:solidFill>
              </a:rPr>
              <a:t>. (Китайский) 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4.  Толерантность – прощение, снисходительность, мягкость, милосердие, 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сострадание, терпение. (Арабский) 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222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304" y="244700"/>
            <a:ext cx="9530366" cy="6362162"/>
          </a:xfrm>
        </p:spPr>
        <p:txBody>
          <a:bodyPr>
            <a:normAutofit/>
          </a:bodyPr>
          <a:lstStyle/>
          <a:p>
            <a:pPr algn="ctr"/>
            <a:r>
              <a:rPr lang="ru-RU" sz="3200" dirty="0" err="1" smtClean="0">
                <a:solidFill>
                  <a:schemeClr val="tx1"/>
                </a:solidFill>
              </a:rPr>
              <a:t>Т.о.</a:t>
            </a:r>
            <a:r>
              <a:rPr lang="ru-RU" sz="3200" b="1" dirty="0" err="1" smtClean="0">
                <a:solidFill>
                  <a:schemeClr val="tx1"/>
                </a:solidFill>
              </a:rPr>
              <a:t>толерантность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>
                <a:solidFill>
                  <a:schemeClr val="tx1"/>
                </a:solidFill>
              </a:rPr>
              <a:t>– это принятие чужой точки зрения. Важно понимать, что это не означает необходимости жить так, как другой человек. </a:t>
            </a:r>
            <a:r>
              <a:rPr lang="ru-RU" sz="3200" dirty="0" smtClean="0">
                <a:solidFill>
                  <a:schemeClr val="tx1"/>
                </a:solidFill>
              </a:rPr>
              <a:t>В </a:t>
            </a:r>
            <a:r>
              <a:rPr lang="ru-RU" sz="3200" dirty="0">
                <a:solidFill>
                  <a:schemeClr val="tx1"/>
                </a:solidFill>
              </a:rPr>
              <a:t>переводе данное слово означает "терпимость". </a:t>
            </a:r>
            <a:r>
              <a:rPr lang="ru-RU" sz="3200" b="1" dirty="0">
                <a:solidFill>
                  <a:schemeClr val="tx1"/>
                </a:solidFill>
              </a:rPr>
              <a:t>Что же можно терпеть? </a:t>
            </a: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Мнение </a:t>
            </a:r>
            <a:r>
              <a:rPr lang="ru-RU" sz="3200" dirty="0">
                <a:solidFill>
                  <a:schemeClr val="tx1"/>
                </a:solidFill>
              </a:rPr>
              <a:t>другого человека. </a:t>
            </a: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Образ </a:t>
            </a:r>
            <a:r>
              <a:rPr lang="ru-RU" sz="3200" dirty="0">
                <a:solidFill>
                  <a:schemeClr val="tx1"/>
                </a:solidFill>
              </a:rPr>
              <a:t>его жизни. </a:t>
            </a: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Стиль </a:t>
            </a:r>
            <a:r>
              <a:rPr lang="ru-RU" sz="3200" dirty="0">
                <a:solidFill>
                  <a:schemeClr val="tx1"/>
                </a:solidFill>
              </a:rPr>
              <a:t>воспитания. </a:t>
            </a: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Негативные </a:t>
            </a:r>
            <a:r>
              <a:rPr lang="ru-RU" sz="3200" dirty="0">
                <a:solidFill>
                  <a:schemeClr val="tx1"/>
                </a:solidFill>
              </a:rPr>
              <a:t>черты </a:t>
            </a:r>
            <a:r>
              <a:rPr lang="ru-RU" sz="3200" dirty="0" smtClean="0">
                <a:solidFill>
                  <a:schemeClr val="tx1"/>
                </a:solidFill>
              </a:rPr>
              <a:t>личности; 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толерантность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>
                <a:solidFill>
                  <a:schemeClr val="tx1"/>
                </a:solidFill>
              </a:rPr>
              <a:t>– это </a:t>
            </a:r>
            <a:r>
              <a:rPr lang="ru-RU" sz="3200" dirty="0" smtClean="0">
                <a:solidFill>
                  <a:schemeClr val="tx1"/>
                </a:solidFill>
              </a:rPr>
              <a:t>признак </a:t>
            </a:r>
            <a:r>
              <a:rPr lang="ru-RU" sz="3200" dirty="0">
                <a:solidFill>
                  <a:schemeClr val="tx1"/>
                </a:solidFill>
              </a:rPr>
              <a:t>здоровой личности. 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160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183" y="193182"/>
            <a:ext cx="5808372" cy="6465195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tx1"/>
                </a:solidFill>
              </a:rPr>
              <a:t>Признаки </a:t>
            </a:r>
            <a:r>
              <a:rPr lang="ru-RU" sz="3200" b="1" dirty="0" smtClean="0">
                <a:solidFill>
                  <a:schemeClr val="tx1"/>
                </a:solidFill>
              </a:rPr>
              <a:t>толерантности.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dirty="0" err="1">
                <a:solidFill>
                  <a:schemeClr val="tx1"/>
                </a:solidFill>
              </a:rPr>
              <a:t>безоценочное</a:t>
            </a:r>
            <a:r>
              <a:rPr lang="ru-RU" sz="3200" dirty="0">
                <a:solidFill>
                  <a:schemeClr val="tx1"/>
                </a:solidFill>
              </a:rPr>
              <a:t> отношение или такое, которое не сказывается на отношениях с другим человеком; </a:t>
            </a: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стремление </a:t>
            </a:r>
            <a:r>
              <a:rPr lang="ru-RU" sz="3200" dirty="0">
                <a:solidFill>
                  <a:schemeClr val="tx1"/>
                </a:solidFill>
              </a:rPr>
              <a:t>понять мотивы другого человека вместо анализа поведения сквозь свои; высокий уровень </a:t>
            </a:r>
            <a:r>
              <a:rPr lang="ru-RU" sz="3200" dirty="0" err="1">
                <a:solidFill>
                  <a:schemeClr val="tx1"/>
                </a:solidFill>
              </a:rPr>
              <a:t>эмпатии</a:t>
            </a:r>
            <a:r>
              <a:rPr lang="ru-RU" sz="3200" dirty="0">
                <a:solidFill>
                  <a:schemeClr val="tx1"/>
                </a:solidFill>
              </a:rPr>
              <a:t> по отношению к собеседнику; </a:t>
            </a: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умение </a:t>
            </a:r>
            <a:r>
              <a:rPr lang="ru-RU" sz="3200" dirty="0">
                <a:solidFill>
                  <a:schemeClr val="tx1"/>
                </a:solidFill>
              </a:rPr>
              <a:t>отстаивать свои личные границы и не наступать на </a:t>
            </a:r>
            <a:r>
              <a:rPr lang="ru-RU" sz="3200" dirty="0" smtClean="0">
                <a:solidFill>
                  <a:schemeClr val="tx1"/>
                </a:solidFill>
              </a:rPr>
              <a:t>чужие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день толерантности классный час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1555" y="1352282"/>
            <a:ext cx="5537915" cy="4378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1849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3335" y="334851"/>
            <a:ext cx="9362941" cy="6130343"/>
          </a:xfrm>
        </p:spPr>
        <p:txBody>
          <a:bodyPr>
            <a:normAutofit/>
          </a:bodyPr>
          <a:lstStyle/>
          <a:p>
            <a:pPr algn="ctr" fontAlgn="base"/>
            <a:r>
              <a:rPr lang="ru-RU" sz="3200" dirty="0"/>
              <a:t> </a:t>
            </a:r>
            <a:br>
              <a:rPr lang="ru-RU" sz="3200" dirty="0"/>
            </a:br>
            <a:r>
              <a:rPr lang="ru-RU" sz="3200" dirty="0">
                <a:solidFill>
                  <a:schemeClr val="tx1"/>
                </a:solidFill>
              </a:rPr>
              <a:t>В  межличностном  общении  </a:t>
            </a:r>
            <a:r>
              <a:rPr lang="ru-RU" sz="3200" b="1" dirty="0">
                <a:solidFill>
                  <a:schemeClr val="tx1"/>
                </a:solidFill>
              </a:rPr>
              <a:t>толерантность</a:t>
            </a:r>
            <a:r>
              <a:rPr lang="ru-RU" sz="3200" dirty="0">
                <a:solidFill>
                  <a:schemeClr val="tx1"/>
                </a:solidFill>
              </a:rPr>
              <a:t>  –  терпение,  принятие  другого 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человека таким, каким он есть, со всеми его достоинствами и недостатками. 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Развитию  этого  чувства  способствует  неподдельный  интерес  к  человеку,  к 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его самобытности, понимание его внутреннего мира, его жизненного опыта.  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56971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183" y="296213"/>
            <a:ext cx="9813702" cy="6465195"/>
          </a:xfrm>
        </p:spPr>
        <p:txBody>
          <a:bodyPr>
            <a:normAutofit/>
          </a:bodyPr>
          <a:lstStyle/>
          <a:p>
            <a:pPr fontAlgn="base"/>
            <a:r>
              <a:rPr lang="ru-RU" sz="3200" b="1" dirty="0" smtClean="0">
                <a:solidFill>
                  <a:schemeClr val="tx1"/>
                </a:solidFill>
              </a:rPr>
              <a:t>Историческая справка</a:t>
            </a: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На рубеже 18 – 19 веков во Франции жил Талейран </a:t>
            </a:r>
            <a:r>
              <a:rPr lang="ru-RU" sz="3200" dirty="0" err="1">
                <a:solidFill>
                  <a:schemeClr val="tx1"/>
                </a:solidFill>
              </a:rPr>
              <a:t>Перигор</a:t>
            </a:r>
            <a:r>
              <a:rPr lang="ru-RU" sz="3200" dirty="0">
                <a:solidFill>
                  <a:schemeClr val="tx1"/>
                </a:solidFill>
              </a:rPr>
              <a:t>, князь </a:t>
            </a:r>
            <a:r>
              <a:rPr lang="ru-RU" sz="3200" dirty="0" err="1">
                <a:solidFill>
                  <a:schemeClr val="tx1"/>
                </a:solidFill>
              </a:rPr>
              <a:t>Беневентинский</a:t>
            </a:r>
            <a:r>
              <a:rPr lang="ru-RU" sz="3200" dirty="0">
                <a:solidFill>
                  <a:schemeClr val="tx1"/>
                </a:solidFill>
              </a:rPr>
              <a:t>. Он отличался </a:t>
            </a:r>
            <a:r>
              <a:rPr lang="ru-RU" sz="3200" dirty="0" err="1" smtClean="0">
                <a:solidFill>
                  <a:schemeClr val="tx1"/>
                </a:solidFill>
              </a:rPr>
              <a:t>тем,что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>
                <a:solidFill>
                  <a:schemeClr val="tx1"/>
                </a:solidFill>
              </a:rPr>
              <a:t>при разных правительствах </a:t>
            </a:r>
            <a:r>
              <a:rPr lang="ru-RU" sz="3200" dirty="0" smtClean="0">
                <a:solidFill>
                  <a:schemeClr val="tx1"/>
                </a:solidFill>
              </a:rPr>
              <a:t>(и </a:t>
            </a:r>
            <a:r>
              <a:rPr lang="ru-RU" sz="3200" dirty="0">
                <a:solidFill>
                  <a:schemeClr val="tx1"/>
                </a:solidFill>
              </a:rPr>
              <a:t>при революционном, </a:t>
            </a:r>
            <a:r>
              <a:rPr lang="ru-RU" sz="3200" dirty="0" smtClean="0">
                <a:solidFill>
                  <a:schemeClr val="tx1"/>
                </a:solidFill>
              </a:rPr>
              <a:t>и при Наполеоне, и при  </a:t>
            </a:r>
            <a:r>
              <a:rPr lang="ru-RU" sz="3200" dirty="0">
                <a:solidFill>
                  <a:schemeClr val="tx1"/>
                </a:solidFill>
              </a:rPr>
              <a:t>Людовике </a:t>
            </a:r>
            <a:r>
              <a:rPr lang="ru-RU" sz="3200" dirty="0" smtClean="0">
                <a:solidFill>
                  <a:schemeClr val="tx1"/>
                </a:solidFill>
              </a:rPr>
              <a:t>17) неизменно оставался  </a:t>
            </a:r>
            <a:r>
              <a:rPr lang="ru-RU" sz="3200" dirty="0">
                <a:solidFill>
                  <a:schemeClr val="tx1"/>
                </a:solidFill>
              </a:rPr>
              <a:t>министром  иностранных </a:t>
            </a:r>
            <a:r>
              <a:rPr lang="ru-RU" sz="3200" dirty="0" smtClean="0">
                <a:solidFill>
                  <a:schemeClr val="tx1"/>
                </a:solidFill>
              </a:rPr>
              <a:t>дел</a:t>
            </a:r>
            <a:r>
              <a:rPr lang="ru-RU" sz="3200" dirty="0">
                <a:solidFill>
                  <a:schemeClr val="tx1"/>
                </a:solidFill>
              </a:rPr>
              <a:t>. Это  был  человек  талантливый  во </a:t>
            </a:r>
            <a:r>
              <a:rPr lang="ru-RU" sz="3200" dirty="0" smtClean="0">
                <a:solidFill>
                  <a:schemeClr val="tx1"/>
                </a:solidFill>
              </a:rPr>
              <a:t>всех </a:t>
            </a:r>
            <a:r>
              <a:rPr lang="ru-RU" sz="3200" dirty="0" err="1" smtClean="0">
                <a:solidFill>
                  <a:schemeClr val="tx1"/>
                </a:solidFill>
              </a:rPr>
              <a:t>областях,но</a:t>
            </a:r>
            <a:r>
              <a:rPr lang="ru-RU" sz="3200" dirty="0" smtClean="0">
                <a:solidFill>
                  <a:schemeClr val="tx1"/>
                </a:solidFill>
              </a:rPr>
              <a:t>, несомненно</a:t>
            </a:r>
            <a:r>
              <a:rPr lang="ru-RU" sz="3200" dirty="0">
                <a:solidFill>
                  <a:schemeClr val="tx1"/>
                </a:solidFill>
              </a:rPr>
              <a:t>, более всего в умении учитывать настроения </a:t>
            </a:r>
            <a:r>
              <a:rPr lang="ru-RU" sz="3200" dirty="0" smtClean="0">
                <a:solidFill>
                  <a:schemeClr val="tx1"/>
                </a:solidFill>
              </a:rPr>
              <a:t>окружающих</a:t>
            </a:r>
            <a:r>
              <a:rPr lang="ru-RU" sz="3200" dirty="0">
                <a:solidFill>
                  <a:schemeClr val="tx1"/>
                </a:solidFill>
              </a:rPr>
              <a:t>, </a:t>
            </a:r>
            <a:r>
              <a:rPr lang="ru-RU" sz="3200" dirty="0" smtClean="0">
                <a:solidFill>
                  <a:schemeClr val="tx1"/>
                </a:solidFill>
              </a:rPr>
              <a:t>уважительно  </a:t>
            </a:r>
            <a:r>
              <a:rPr lang="ru-RU" sz="3200" dirty="0">
                <a:solidFill>
                  <a:schemeClr val="tx1"/>
                </a:solidFill>
              </a:rPr>
              <a:t>к  ним  относиться, </a:t>
            </a:r>
            <a:r>
              <a:rPr lang="ru-RU" sz="3200" dirty="0" smtClean="0">
                <a:solidFill>
                  <a:schemeClr val="tx1"/>
                </a:solidFill>
              </a:rPr>
              <a:t>искать решение  </a:t>
            </a:r>
            <a:r>
              <a:rPr lang="ru-RU" sz="3200" dirty="0">
                <a:solidFill>
                  <a:schemeClr val="tx1"/>
                </a:solidFill>
              </a:rPr>
              <a:t>проблем </a:t>
            </a:r>
            <a:r>
              <a:rPr lang="ru-RU" sz="3200" dirty="0" smtClean="0">
                <a:solidFill>
                  <a:schemeClr val="tx1"/>
                </a:solidFill>
              </a:rPr>
              <a:t>способом, наименее ущемляющим  </a:t>
            </a:r>
            <a:r>
              <a:rPr lang="ru-RU" sz="3200" dirty="0">
                <a:solidFill>
                  <a:schemeClr val="tx1"/>
                </a:solidFill>
              </a:rPr>
              <a:t>интересы  других  людей. 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484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578" y="1532586"/>
            <a:ext cx="5151550" cy="493260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Виды толерантности:</a:t>
            </a: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половая терпимость, расовая, национальная, религиозная, межклассовая; </a:t>
            </a:r>
            <a:r>
              <a:rPr lang="ru-RU" sz="3200" dirty="0" smtClean="0">
                <a:solidFill>
                  <a:schemeClr val="tx1"/>
                </a:solidFill>
              </a:rPr>
              <a:t>политическая; сексуально-ориентационная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3074" name="Picture 2" descr="Классный час толерантность 7 класс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342" y="1403796"/>
            <a:ext cx="5975796" cy="4301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4138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577" y="128789"/>
            <a:ext cx="9453093" cy="3464417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Как </a:t>
            </a:r>
            <a:r>
              <a:rPr lang="ru-RU" sz="3200" b="1" dirty="0">
                <a:solidFill>
                  <a:schemeClr val="tx1"/>
                </a:solidFill>
              </a:rPr>
              <a:t>воспитать </a:t>
            </a:r>
            <a:r>
              <a:rPr lang="ru-RU" sz="3200" b="1" dirty="0" smtClean="0">
                <a:solidFill>
                  <a:schemeClr val="tx1"/>
                </a:solidFill>
              </a:rPr>
              <a:t>толерантность?</a:t>
            </a:r>
            <a:r>
              <a:rPr lang="ru-RU" sz="3200" b="1" dirty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Поставьте </a:t>
            </a:r>
            <a:r>
              <a:rPr lang="ru-RU" sz="3200" dirty="0">
                <a:solidFill>
                  <a:schemeClr val="tx1"/>
                </a:solidFill>
              </a:rPr>
              <a:t>себе правило: хоть раз в день принять право на существование чужой точки зрения. Не давайте другим людям доказать вам что-то, но при этом не старайтесь никого переубедить. Уважайте как свои личные границы, так и чужие. Ищите </a:t>
            </a:r>
            <a:r>
              <a:rPr lang="ru-RU" sz="3200" dirty="0" smtClean="0">
                <a:solidFill>
                  <a:schemeClr val="tx1"/>
                </a:solidFill>
              </a:rPr>
              <a:t>компромиссы 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098" name="Picture 2" descr="http://moi-portal.ru/upload/iblock/e48/e48deda6bf222aaf7a27bd0762fae160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1994" y="3258355"/>
            <a:ext cx="3825026" cy="3490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52626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545465"/>
            <a:ext cx="8596668" cy="516442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Почему толерантность – это хорошо? </a:t>
            </a:r>
            <a:r>
              <a:rPr lang="ru-RU" sz="3200" dirty="0">
                <a:solidFill>
                  <a:schemeClr val="tx1"/>
                </a:solidFill>
              </a:rPr>
              <a:t/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Толерантность является прекрасным качеством личности. </a:t>
            </a: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Она позволяет быстро адаптироваться к новым условиям. </a:t>
            </a: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Благодаря </a:t>
            </a:r>
            <a:r>
              <a:rPr lang="ru-RU" sz="3200" dirty="0">
                <a:solidFill>
                  <a:schemeClr val="tx1"/>
                </a:solidFill>
              </a:rPr>
              <a:t>толерантности проще устанавливать контакты с людьми. Эффективный бизнес. 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748186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113</TotalTime>
  <Words>71</Words>
  <Application>Microsoft Office PowerPoint</Application>
  <PresentationFormat>Широкоэкранный</PresentationFormat>
  <Paragraphs>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Грань</vt:lpstr>
      <vt:lpstr>Межнациональная толерантность</vt:lpstr>
      <vt:lpstr>1.Толерантность  –  способность  признавать  отличные  от  своих собственных идеи и мнения. (Испанский)  2.  Толерантность – готовность быть терпимым, снисходительным. (Английский)  3.  Толерантность – позволять, принимать, быть по отношению к другим великодушным. (Китайский)  4.  Толерантность – прощение, снисходительность, мягкость, милосердие,  сострадание, терпение. (Арабский) </vt:lpstr>
      <vt:lpstr>Т.о.толерантность – это принятие чужой точки зрения. Важно понимать, что это не означает необходимости жить так, как другой человек. В переводе данное слово означает "терпимость". Что же можно терпеть?  Мнение другого человека.  Образ его жизни.  Стиль воспитания.  Негативные черты личности;  толерантность – это признак здоровой личности. </vt:lpstr>
      <vt:lpstr>Признаки толерантности. безоценочное отношение или такое, которое не сказывается на отношениях с другим человеком;  стремление понять мотивы другого человека вместо анализа поведения сквозь свои; высокий уровень эмпатии по отношению к собеседнику;  умение отстаивать свои личные границы и не наступать на чужие</vt:lpstr>
      <vt:lpstr>  В  межличностном  общении  толерантность  –  терпение,  принятие  другого  человека таким, каким он есть, со всеми его достоинствами и недостатками.  Развитию  этого  чувства  способствует  неподдельный  интерес  к  человеку,  к  его самобытности, понимание его внутреннего мира, его жизненного опыта.   </vt:lpstr>
      <vt:lpstr>Историческая справка На рубеже 18 – 19 веков во Франции жил Талейран Перигор, князь Беневентинский. Он отличался тем,что при разных правительствах (и при революционном, и при Наполеоне, и при  Людовике 17) неизменно оставался  министром  иностранных дел. Это  был  человек  талантливый  во всех областях,но, несомненно, более всего в умении учитывать настроения окружающих, уважительно  к  ним  относиться, искать решение  проблем способом, наименее ущемляющим  интересы  других  людей. </vt:lpstr>
      <vt:lpstr>Виды толерантности: половая терпимость, расовая, национальная, религиозная, межклассовая; политическая; сексуально-ориентационная</vt:lpstr>
      <vt:lpstr>Как воспитать толерантность?  Поставьте себе правило: хоть раз в день принять право на существование чужой точки зрения. Не давайте другим людям доказать вам что-то, но при этом не старайтесь никого переубедить. Уважайте как свои личные границы, так и чужие. Ищите компромиссы </vt:lpstr>
      <vt:lpstr>Почему толерантность – это хорошо?  Толерантность является прекрасным качеством личности.  Она позволяет быстро адаптироваться к новым условиям.  Благодаря толерантности проще устанавливать контакты с людьми. Эффективный бизнес.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Межнациональная толерантность</dc:title>
  <dc:creator>людмила</dc:creator>
  <cp:lastModifiedBy>людмила</cp:lastModifiedBy>
  <cp:revision>9</cp:revision>
  <dcterms:created xsi:type="dcterms:W3CDTF">2016-09-21T15:55:14Z</dcterms:created>
  <dcterms:modified xsi:type="dcterms:W3CDTF">2016-09-21T17:48:52Z</dcterms:modified>
</cp:coreProperties>
</file>