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diagrams/drawing3.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sldIdLst>
    <p:sldId id="256" r:id="rId2"/>
    <p:sldId id="257" r:id="rId3"/>
    <p:sldId id="263" r:id="rId4"/>
    <p:sldId id="258" r:id="rId5"/>
    <p:sldId id="259" r:id="rId6"/>
    <p:sldId id="261" r:id="rId7"/>
    <p:sldId id="262" r:id="rId8"/>
    <p:sldId id="260"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9.jpeg"/></Relationships>
</file>

<file path=ppt/diagrams/_rels/data2.xml.rels><?xml version="1.0" encoding="UTF-8" standalone="yes"?>
<Relationships xmlns="http://schemas.openxmlformats.org/package/2006/relationships"><Relationship Id="rId1" Type="http://schemas.openxmlformats.org/officeDocument/2006/relationships/image" Target="../media/image10.jpeg"/></Relationships>
</file>

<file path=ppt/diagrams/_rels/data3.xml.rels><?xml version="1.0" encoding="UTF-8" standalone="yes"?>
<Relationships xmlns="http://schemas.openxmlformats.org/package/2006/relationships"><Relationship Id="rId1" Type="http://schemas.openxmlformats.org/officeDocument/2006/relationships/image" Target="../media/image11.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0.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2B6581-2809-4E02-9B49-FB0A125B5B67}" type="doc">
      <dgm:prSet loTypeId="urn:microsoft.com/office/officeart/2008/layout/BendingPictureCaption" loCatId="picture" qsTypeId="urn:microsoft.com/office/officeart/2005/8/quickstyle/simple1" qsCatId="simple" csTypeId="urn:microsoft.com/office/officeart/2005/8/colors/accent1_2" csCatId="accent1" phldr="1"/>
      <dgm:spPr/>
    </dgm:pt>
    <dgm:pt modelId="{1E3E1F59-7442-4495-96C7-FF26DE706CEB}">
      <dgm:prSet phldrT="[Текст]"/>
      <dgm:spPr/>
      <dgm:t>
        <a:bodyPr/>
        <a:lstStyle/>
        <a:p>
          <a:r>
            <a:rPr lang="ru-RU" dirty="0" smtClean="0"/>
            <a:t>Иван Федоров</a:t>
          </a:r>
          <a:endParaRPr lang="ru-RU" dirty="0"/>
        </a:p>
      </dgm:t>
    </dgm:pt>
    <dgm:pt modelId="{FB888E50-051C-45B9-A26F-08D447DAF9AD}" type="parTrans" cxnId="{FB402E86-A7E7-441F-A1D1-A1703B60F45F}">
      <dgm:prSet/>
      <dgm:spPr/>
      <dgm:t>
        <a:bodyPr/>
        <a:lstStyle/>
        <a:p>
          <a:endParaRPr lang="ru-RU"/>
        </a:p>
      </dgm:t>
    </dgm:pt>
    <dgm:pt modelId="{D08EA659-5C8E-46D8-91EE-0F6C6C2BC2CF}" type="sibTrans" cxnId="{FB402E86-A7E7-441F-A1D1-A1703B60F45F}">
      <dgm:prSet/>
      <dgm:spPr/>
      <dgm:t>
        <a:bodyPr/>
        <a:lstStyle/>
        <a:p>
          <a:endParaRPr lang="ru-RU"/>
        </a:p>
      </dgm:t>
    </dgm:pt>
    <dgm:pt modelId="{0E3D1D84-A191-4A15-8D2B-FA425E907A33}" type="pres">
      <dgm:prSet presAssocID="{CD2B6581-2809-4E02-9B49-FB0A125B5B67}" presName="diagram" presStyleCnt="0">
        <dgm:presLayoutVars>
          <dgm:dir/>
        </dgm:presLayoutVars>
      </dgm:prSet>
      <dgm:spPr/>
    </dgm:pt>
    <dgm:pt modelId="{0A8D260A-E3B3-4E4A-A27F-9D250D6C3D9B}" type="pres">
      <dgm:prSet presAssocID="{1E3E1F59-7442-4495-96C7-FF26DE706CEB}" presName="composite" presStyleCnt="0"/>
      <dgm:spPr/>
    </dgm:pt>
    <dgm:pt modelId="{976475C8-AFF1-4E81-85A7-E5DA5917F4F2}" type="pres">
      <dgm:prSet presAssocID="{1E3E1F59-7442-4495-96C7-FF26DE706CEB}" presName="Image" presStyleLbl="bgShp" presStyleIdx="0" presStyleCnt="1" custScaleX="109154" custScaleY="133019"/>
      <dgm:spPr>
        <a:blipFill>
          <a:blip xmlns:r="http://schemas.openxmlformats.org/officeDocument/2006/relationships" r:embed="rId1">
            <a:extLst>
              <a:ext uri="{28A0092B-C50C-407E-A947-70E740481C1C}">
                <a14:useLocalDpi xmlns="" xmlns:a14="http://schemas.microsoft.com/office/drawing/2010/main" val="0"/>
              </a:ext>
            </a:extLst>
          </a:blip>
          <a:srcRect/>
          <a:stretch>
            <a:fillRect t="-21000" b="-21000"/>
          </a:stretch>
        </a:blipFill>
      </dgm:spPr>
    </dgm:pt>
    <dgm:pt modelId="{D226BA21-10E1-4A61-BD97-7A01F02ED923}" type="pres">
      <dgm:prSet presAssocID="{1E3E1F59-7442-4495-96C7-FF26DE706CEB}" presName="Parent" presStyleLbl="node0" presStyleIdx="0" presStyleCnt="1">
        <dgm:presLayoutVars>
          <dgm:bulletEnabled val="1"/>
        </dgm:presLayoutVars>
      </dgm:prSet>
      <dgm:spPr/>
      <dgm:t>
        <a:bodyPr/>
        <a:lstStyle/>
        <a:p>
          <a:endParaRPr lang="ru-RU"/>
        </a:p>
      </dgm:t>
    </dgm:pt>
  </dgm:ptLst>
  <dgm:cxnLst>
    <dgm:cxn modelId="{05D1A4C4-DC62-4588-A8EC-DDB5FA49C011}" type="presOf" srcId="{CD2B6581-2809-4E02-9B49-FB0A125B5B67}" destId="{0E3D1D84-A191-4A15-8D2B-FA425E907A33}" srcOrd="0" destOrd="0" presId="urn:microsoft.com/office/officeart/2008/layout/BendingPictureCaption"/>
    <dgm:cxn modelId="{CAC98302-043B-412C-9FC5-8784CA9DE992}" type="presOf" srcId="{1E3E1F59-7442-4495-96C7-FF26DE706CEB}" destId="{D226BA21-10E1-4A61-BD97-7A01F02ED923}" srcOrd="0" destOrd="0" presId="urn:microsoft.com/office/officeart/2008/layout/BendingPictureCaption"/>
    <dgm:cxn modelId="{FB402E86-A7E7-441F-A1D1-A1703B60F45F}" srcId="{CD2B6581-2809-4E02-9B49-FB0A125B5B67}" destId="{1E3E1F59-7442-4495-96C7-FF26DE706CEB}" srcOrd="0" destOrd="0" parTransId="{FB888E50-051C-45B9-A26F-08D447DAF9AD}" sibTransId="{D08EA659-5C8E-46D8-91EE-0F6C6C2BC2CF}"/>
    <dgm:cxn modelId="{34F0AC5B-8625-4F5F-B05C-7D5DE9757EE1}" type="presParOf" srcId="{0E3D1D84-A191-4A15-8D2B-FA425E907A33}" destId="{0A8D260A-E3B3-4E4A-A27F-9D250D6C3D9B}" srcOrd="0" destOrd="0" presId="urn:microsoft.com/office/officeart/2008/layout/BendingPictureCaption"/>
    <dgm:cxn modelId="{BB39D5AA-DA7A-4F29-984D-1D267FBC7DF2}" type="presParOf" srcId="{0A8D260A-E3B3-4E4A-A27F-9D250D6C3D9B}" destId="{976475C8-AFF1-4E81-85A7-E5DA5917F4F2}" srcOrd="0" destOrd="0" presId="urn:microsoft.com/office/officeart/2008/layout/BendingPictureCaption"/>
    <dgm:cxn modelId="{66BB69EB-2812-453B-94C1-4816C977AF34}" type="presParOf" srcId="{0A8D260A-E3B3-4E4A-A27F-9D250D6C3D9B}" destId="{D226BA21-10E1-4A61-BD97-7A01F02ED923}" srcOrd="1" destOrd="0" presId="urn:microsoft.com/office/officeart/2008/layout/BendingPictureCapti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4271EF-F68E-4087-A72D-C79DBE7D3BE2}" type="doc">
      <dgm:prSet loTypeId="urn:microsoft.com/office/officeart/2008/layout/BendingPictureCaption" loCatId="picture" qsTypeId="urn:microsoft.com/office/officeart/2005/8/quickstyle/simple1" qsCatId="simple" csTypeId="urn:microsoft.com/office/officeart/2005/8/colors/accent1_2" csCatId="accent1" phldr="1"/>
      <dgm:spPr/>
    </dgm:pt>
    <dgm:pt modelId="{54938BD3-4A01-4145-8DBD-D5E123EEC158}">
      <dgm:prSet phldrT="[Текст]"/>
      <dgm:spPr/>
      <dgm:t>
        <a:bodyPr/>
        <a:lstStyle/>
        <a:p>
          <a:r>
            <a:rPr lang="ru-RU" dirty="0" smtClean="0"/>
            <a:t>Петр </a:t>
          </a:r>
          <a:r>
            <a:rPr lang="ru-RU" dirty="0" err="1" smtClean="0"/>
            <a:t>Мстиславец</a:t>
          </a:r>
          <a:endParaRPr lang="ru-RU" dirty="0"/>
        </a:p>
      </dgm:t>
    </dgm:pt>
    <dgm:pt modelId="{C4378661-D97A-4A2E-81BF-85E2E221A006}" type="parTrans" cxnId="{6599D698-6F08-4D41-BF32-A7596DA527F0}">
      <dgm:prSet/>
      <dgm:spPr/>
      <dgm:t>
        <a:bodyPr/>
        <a:lstStyle/>
        <a:p>
          <a:endParaRPr lang="ru-RU"/>
        </a:p>
      </dgm:t>
    </dgm:pt>
    <dgm:pt modelId="{D5D12BB8-3466-43B7-A98A-8284CD2990D7}" type="sibTrans" cxnId="{6599D698-6F08-4D41-BF32-A7596DA527F0}">
      <dgm:prSet/>
      <dgm:spPr/>
      <dgm:t>
        <a:bodyPr/>
        <a:lstStyle/>
        <a:p>
          <a:endParaRPr lang="ru-RU"/>
        </a:p>
      </dgm:t>
    </dgm:pt>
    <dgm:pt modelId="{99258B4A-8C6A-4639-AC42-584BF90FF7E9}" type="pres">
      <dgm:prSet presAssocID="{D54271EF-F68E-4087-A72D-C79DBE7D3BE2}" presName="diagram" presStyleCnt="0">
        <dgm:presLayoutVars>
          <dgm:dir/>
        </dgm:presLayoutVars>
      </dgm:prSet>
      <dgm:spPr/>
    </dgm:pt>
    <dgm:pt modelId="{7E8E45DD-E80F-455B-B4B3-861DA2D66DE6}" type="pres">
      <dgm:prSet presAssocID="{54938BD3-4A01-4145-8DBD-D5E123EEC158}" presName="composite" presStyleCnt="0"/>
      <dgm:spPr/>
    </dgm:pt>
    <dgm:pt modelId="{830881B9-4E8D-4A86-AFCF-F91E39C4C674}" type="pres">
      <dgm:prSet presAssocID="{54938BD3-4A01-4145-8DBD-D5E123EEC158}" presName="Image" presStyleLbl="bgShp" presStyleIdx="0" presStyleCnt="1" custScaleX="111273" custScaleY="156641" custLinFactNeighborX="-27" custLinFactNeighborY="-9009"/>
      <dgm:spPr>
        <a:blipFill rotWithShape="1">
          <a:blip xmlns:r="http://schemas.openxmlformats.org/officeDocument/2006/relationships" r:embed="rId1" cstate="print">
            <a:extLst>
              <a:ext uri="{28A0092B-C50C-407E-A947-70E740481C1C}">
                <a14:useLocalDpi xmlns="" xmlns:a14="http://schemas.microsoft.com/office/drawing/2010/main" val="0"/>
              </a:ext>
            </a:extLst>
          </a:blip>
          <a:srcRect/>
          <a:stretch>
            <a:fillRect t="-1000" b="-1000"/>
          </a:stretch>
        </a:blipFill>
      </dgm:spPr>
    </dgm:pt>
    <dgm:pt modelId="{0495292E-F674-493B-B9C3-60276ED2EC88}" type="pres">
      <dgm:prSet presAssocID="{54938BD3-4A01-4145-8DBD-D5E123EEC158}" presName="Parent" presStyleLbl="node0" presStyleIdx="0" presStyleCnt="1">
        <dgm:presLayoutVars>
          <dgm:bulletEnabled val="1"/>
        </dgm:presLayoutVars>
      </dgm:prSet>
      <dgm:spPr/>
      <dgm:t>
        <a:bodyPr/>
        <a:lstStyle/>
        <a:p>
          <a:endParaRPr lang="ru-RU"/>
        </a:p>
      </dgm:t>
    </dgm:pt>
  </dgm:ptLst>
  <dgm:cxnLst>
    <dgm:cxn modelId="{BA495D11-13D7-4C1F-86E3-10BAF2145FDE}" type="presOf" srcId="{54938BD3-4A01-4145-8DBD-D5E123EEC158}" destId="{0495292E-F674-493B-B9C3-60276ED2EC88}" srcOrd="0" destOrd="0" presId="urn:microsoft.com/office/officeart/2008/layout/BendingPictureCaption"/>
    <dgm:cxn modelId="{6599D698-6F08-4D41-BF32-A7596DA527F0}" srcId="{D54271EF-F68E-4087-A72D-C79DBE7D3BE2}" destId="{54938BD3-4A01-4145-8DBD-D5E123EEC158}" srcOrd="0" destOrd="0" parTransId="{C4378661-D97A-4A2E-81BF-85E2E221A006}" sibTransId="{D5D12BB8-3466-43B7-A98A-8284CD2990D7}"/>
    <dgm:cxn modelId="{7C09312C-3E01-4778-B0C0-439F9D0F2979}" type="presOf" srcId="{D54271EF-F68E-4087-A72D-C79DBE7D3BE2}" destId="{99258B4A-8C6A-4639-AC42-584BF90FF7E9}" srcOrd="0" destOrd="0" presId="urn:microsoft.com/office/officeart/2008/layout/BendingPictureCaption"/>
    <dgm:cxn modelId="{580BA179-5901-4120-8AE1-A8911AAC94AA}" type="presParOf" srcId="{99258B4A-8C6A-4639-AC42-584BF90FF7E9}" destId="{7E8E45DD-E80F-455B-B4B3-861DA2D66DE6}" srcOrd="0" destOrd="0" presId="urn:microsoft.com/office/officeart/2008/layout/BendingPictureCaption"/>
    <dgm:cxn modelId="{4290A5D6-ACE2-4069-AC8A-AB2D169A7DC6}" type="presParOf" srcId="{7E8E45DD-E80F-455B-B4B3-861DA2D66DE6}" destId="{830881B9-4E8D-4A86-AFCF-F91E39C4C674}" srcOrd="0" destOrd="0" presId="urn:microsoft.com/office/officeart/2008/layout/BendingPictureCaption"/>
    <dgm:cxn modelId="{743437BD-3A64-4469-ABEC-75216A39B852}" type="presParOf" srcId="{7E8E45DD-E80F-455B-B4B3-861DA2D66DE6}" destId="{0495292E-F674-493B-B9C3-60276ED2EC88}" srcOrd="1" destOrd="0" presId="urn:microsoft.com/office/officeart/2008/layout/BendingPictureCaption"/>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8451E4-82E5-4B08-AB9F-119C75E6B99E}" type="doc">
      <dgm:prSet loTypeId="urn:microsoft.com/office/officeart/2008/layout/BendingPictureCaption" loCatId="picture" qsTypeId="urn:microsoft.com/office/officeart/2005/8/quickstyle/simple1" qsCatId="simple" csTypeId="urn:microsoft.com/office/officeart/2005/8/colors/accent1_2" csCatId="accent1" phldr="1"/>
      <dgm:spPr/>
    </dgm:pt>
    <dgm:pt modelId="{A6DAFABE-C6DF-420D-91AD-1661F38D6EC1}">
      <dgm:prSet phldrT="[Текст]"/>
      <dgm:spPr/>
      <dgm:t>
        <a:bodyPr/>
        <a:lstStyle/>
        <a:p>
          <a:r>
            <a:rPr lang="ru-RU" dirty="0" smtClean="0"/>
            <a:t>Первая государственная типография</a:t>
          </a:r>
          <a:endParaRPr lang="ru-RU" dirty="0"/>
        </a:p>
      </dgm:t>
    </dgm:pt>
    <dgm:pt modelId="{7B20A2EC-81FB-4891-993F-4C40BAA03108}" type="parTrans" cxnId="{B9DA9DD0-E8A6-44D8-8EA0-9CC8D4AD764E}">
      <dgm:prSet/>
      <dgm:spPr/>
      <dgm:t>
        <a:bodyPr/>
        <a:lstStyle/>
        <a:p>
          <a:endParaRPr lang="ru-RU"/>
        </a:p>
      </dgm:t>
    </dgm:pt>
    <dgm:pt modelId="{ED3272BE-D809-4C05-B81F-5E6877E15CD0}" type="sibTrans" cxnId="{B9DA9DD0-E8A6-44D8-8EA0-9CC8D4AD764E}">
      <dgm:prSet/>
      <dgm:spPr/>
      <dgm:t>
        <a:bodyPr/>
        <a:lstStyle/>
        <a:p>
          <a:endParaRPr lang="ru-RU"/>
        </a:p>
      </dgm:t>
    </dgm:pt>
    <dgm:pt modelId="{1C613E2A-1E66-474D-97AA-6328409A1EF3}" type="pres">
      <dgm:prSet presAssocID="{3F8451E4-82E5-4B08-AB9F-119C75E6B99E}" presName="diagram" presStyleCnt="0">
        <dgm:presLayoutVars>
          <dgm:dir/>
        </dgm:presLayoutVars>
      </dgm:prSet>
      <dgm:spPr/>
    </dgm:pt>
    <dgm:pt modelId="{EC936AEA-EF94-4F5D-B8DD-9BFFC04CA9C1}" type="pres">
      <dgm:prSet presAssocID="{A6DAFABE-C6DF-420D-91AD-1661F38D6EC1}" presName="composite" presStyleCnt="0"/>
      <dgm:spPr/>
    </dgm:pt>
    <dgm:pt modelId="{08BBC16B-CE7F-4FF8-BE07-D2150A8000BD}" type="pres">
      <dgm:prSet presAssocID="{A6DAFABE-C6DF-420D-91AD-1661F38D6EC1}" presName="Image" presStyleLbl="bgShp" presStyleIdx="0" presStyleCnt="1" custLinFactNeighborX="-6203" custLinFactNeighborY="0"/>
      <dgm:spPr>
        <a:blipFill>
          <a:blip xmlns:r="http://schemas.openxmlformats.org/officeDocument/2006/relationships" r:embed="rId1">
            <a:extLst>
              <a:ext uri="{28A0092B-C50C-407E-A947-70E740481C1C}">
                <a14:useLocalDpi xmlns="" xmlns:a14="http://schemas.microsoft.com/office/drawing/2010/main" val="0"/>
              </a:ext>
            </a:extLst>
          </a:blip>
          <a:srcRect/>
          <a:stretch>
            <a:fillRect l="-9000" r="-9000"/>
          </a:stretch>
        </a:blipFill>
      </dgm:spPr>
    </dgm:pt>
    <dgm:pt modelId="{85333A2A-FAD6-4AD3-9710-405D2F0C3BBD}" type="pres">
      <dgm:prSet presAssocID="{A6DAFABE-C6DF-420D-91AD-1661F38D6EC1}" presName="Parent" presStyleLbl="node0" presStyleIdx="0" presStyleCnt="1">
        <dgm:presLayoutVars>
          <dgm:bulletEnabled val="1"/>
        </dgm:presLayoutVars>
      </dgm:prSet>
      <dgm:spPr/>
      <dgm:t>
        <a:bodyPr/>
        <a:lstStyle/>
        <a:p>
          <a:endParaRPr lang="ru-RU"/>
        </a:p>
      </dgm:t>
    </dgm:pt>
  </dgm:ptLst>
  <dgm:cxnLst>
    <dgm:cxn modelId="{A8A39190-6BA8-4A4B-8E48-593D3969C0F7}" type="presOf" srcId="{A6DAFABE-C6DF-420D-91AD-1661F38D6EC1}" destId="{85333A2A-FAD6-4AD3-9710-405D2F0C3BBD}" srcOrd="0" destOrd="0" presId="urn:microsoft.com/office/officeart/2008/layout/BendingPictureCaption"/>
    <dgm:cxn modelId="{B9DA9DD0-E8A6-44D8-8EA0-9CC8D4AD764E}" srcId="{3F8451E4-82E5-4B08-AB9F-119C75E6B99E}" destId="{A6DAFABE-C6DF-420D-91AD-1661F38D6EC1}" srcOrd="0" destOrd="0" parTransId="{7B20A2EC-81FB-4891-993F-4C40BAA03108}" sibTransId="{ED3272BE-D809-4C05-B81F-5E6877E15CD0}"/>
    <dgm:cxn modelId="{18BB03AA-B04E-4A5C-8E32-5C7A321664EE}" type="presOf" srcId="{3F8451E4-82E5-4B08-AB9F-119C75E6B99E}" destId="{1C613E2A-1E66-474D-97AA-6328409A1EF3}" srcOrd="0" destOrd="0" presId="urn:microsoft.com/office/officeart/2008/layout/BendingPictureCaption"/>
    <dgm:cxn modelId="{D14AC447-8CC0-4AD6-B8A4-74ED75350BBF}" type="presParOf" srcId="{1C613E2A-1E66-474D-97AA-6328409A1EF3}" destId="{EC936AEA-EF94-4F5D-B8DD-9BFFC04CA9C1}" srcOrd="0" destOrd="0" presId="urn:microsoft.com/office/officeart/2008/layout/BendingPictureCaption"/>
    <dgm:cxn modelId="{476E872C-6DA2-44E2-B45C-3E82E076059E}" type="presParOf" srcId="{EC936AEA-EF94-4F5D-B8DD-9BFFC04CA9C1}" destId="{08BBC16B-CE7F-4FF8-BE07-D2150A8000BD}" srcOrd="0" destOrd="0" presId="urn:microsoft.com/office/officeart/2008/layout/BendingPictureCaption"/>
    <dgm:cxn modelId="{D8D8E641-1E4A-41D9-913C-EBDD9057B076}" type="presParOf" srcId="{EC936AEA-EF94-4F5D-B8DD-9BFFC04CA9C1}" destId="{85333A2A-FAD6-4AD3-9710-405D2F0C3BBD}" srcOrd="1" destOrd="0" presId="urn:microsoft.com/office/officeart/2008/layout/BendingPictureCaption"/>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6475C8-AFF1-4E81-85A7-E5DA5917F4F2}">
      <dsp:nvSpPr>
        <dsp:cNvPr id="0" name=""/>
        <dsp:cNvSpPr/>
      </dsp:nvSpPr>
      <dsp:spPr>
        <a:xfrm>
          <a:off x="793" y="163904"/>
          <a:ext cx="2012982" cy="1812826"/>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t="-21000" b="-21000"/>
          </a:stretch>
        </a:blipFill>
        <a:ln>
          <a:noFill/>
        </a:ln>
        <a:effectLst/>
      </dsp:spPr>
      <dsp:style>
        <a:lnRef idx="0">
          <a:scrgbClr r="0" g="0" b="0"/>
        </a:lnRef>
        <a:fillRef idx="1">
          <a:scrgbClr r="0" g="0" b="0"/>
        </a:fillRef>
        <a:effectRef idx="0">
          <a:scrgbClr r="0" g="0" b="0"/>
        </a:effectRef>
        <a:fontRef idx="minor"/>
      </dsp:style>
    </dsp:sp>
    <dsp:sp modelId="{D226BA21-10E1-4A61-BD97-7A01F02ED923}">
      <dsp:nvSpPr>
        <dsp:cNvPr id="0" name=""/>
        <dsp:cNvSpPr/>
      </dsp:nvSpPr>
      <dsp:spPr>
        <a:xfrm>
          <a:off x="457958" y="1504626"/>
          <a:ext cx="1589123" cy="381892"/>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5000"/>
            </a:spcAft>
          </a:pPr>
          <a:r>
            <a:rPr lang="ru-RU" sz="1800" kern="1200" dirty="0" smtClean="0"/>
            <a:t>Иван Федоров</a:t>
          </a:r>
          <a:endParaRPr lang="ru-RU" sz="1800" kern="1200" dirty="0"/>
        </a:p>
      </dsp:txBody>
      <dsp:txXfrm>
        <a:off x="457958" y="1504626"/>
        <a:ext cx="1589123" cy="3818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0881B9-4E8D-4A86-AFCF-F91E39C4C674}">
      <dsp:nvSpPr>
        <dsp:cNvPr id="0" name=""/>
        <dsp:cNvSpPr/>
      </dsp:nvSpPr>
      <dsp:spPr>
        <a:xfrm>
          <a:off x="5" y="72012"/>
          <a:ext cx="1676096" cy="1743640"/>
        </a:xfrm>
        <a:prstGeom prst="rect">
          <a:avLst/>
        </a:prstGeom>
        <a:blipFill rotWithShape="1">
          <a:blip xmlns:r="http://schemas.openxmlformats.org/officeDocument/2006/relationships" r:embed="rId1" cstate="print">
            <a:extLst>
              <a:ext uri="{28A0092B-C50C-407E-A947-70E740481C1C}">
                <a14:useLocalDpi xmlns="" xmlns:a14="http://schemas.microsoft.com/office/drawing/2010/main" val="0"/>
              </a:ext>
            </a:extLst>
          </a:blip>
          <a:srcRect/>
          <a:stretch>
            <a:fillRect t="-1000" b="-1000"/>
          </a:stretch>
        </a:blipFill>
        <a:ln>
          <a:noFill/>
        </a:ln>
        <a:effectLst/>
      </dsp:spPr>
      <dsp:style>
        <a:lnRef idx="0">
          <a:scrgbClr r="0" g="0" b="0"/>
        </a:lnRef>
        <a:fillRef idx="1">
          <a:scrgbClr r="0" g="0" b="0"/>
        </a:fillRef>
        <a:effectRef idx="0">
          <a:scrgbClr r="0" g="0" b="0"/>
        </a:effectRef>
        <a:fontRef idx="minor"/>
      </dsp:style>
    </dsp:sp>
    <dsp:sp modelId="{0495292E-F674-493B-B9C3-60276ED2EC88}">
      <dsp:nvSpPr>
        <dsp:cNvPr id="0" name=""/>
        <dsp:cNvSpPr/>
      </dsp:nvSpPr>
      <dsp:spPr>
        <a:xfrm>
          <a:off x="389778" y="1398854"/>
          <a:ext cx="1297975" cy="311925"/>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5000"/>
            </a:spcAft>
          </a:pPr>
          <a:r>
            <a:rPr lang="ru-RU" sz="1200" kern="1200" dirty="0" smtClean="0"/>
            <a:t>Петр </a:t>
          </a:r>
          <a:r>
            <a:rPr lang="ru-RU" sz="1200" kern="1200" dirty="0" err="1" smtClean="0"/>
            <a:t>Мстиславец</a:t>
          </a:r>
          <a:endParaRPr lang="ru-RU" sz="1200" kern="1200" dirty="0"/>
        </a:p>
      </dsp:txBody>
      <dsp:txXfrm>
        <a:off x="389778" y="1398854"/>
        <a:ext cx="1297975" cy="31192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8BBC16B-CE7F-4FF8-BE07-D2150A8000BD}">
      <dsp:nvSpPr>
        <dsp:cNvPr id="0" name=""/>
        <dsp:cNvSpPr/>
      </dsp:nvSpPr>
      <dsp:spPr>
        <a:xfrm>
          <a:off x="144018" y="0"/>
          <a:ext cx="2633637" cy="1946247"/>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l="-9000" r="-9000"/>
          </a:stretch>
        </a:blipFill>
        <a:ln>
          <a:noFill/>
        </a:ln>
        <a:effectLst/>
      </dsp:spPr>
      <dsp:style>
        <a:lnRef idx="0">
          <a:scrgbClr r="0" g="0" b="0"/>
        </a:lnRef>
        <a:fillRef idx="1">
          <a:scrgbClr r="0" g="0" b="0"/>
        </a:fillRef>
        <a:effectRef idx="0">
          <a:scrgbClr r="0" g="0" b="0"/>
        </a:effectRef>
        <a:fontRef idx="minor"/>
      </dsp:style>
    </dsp:sp>
    <dsp:sp modelId="{85333A2A-FAD6-4AD3-9710-405D2F0C3BBD}">
      <dsp:nvSpPr>
        <dsp:cNvPr id="0" name=""/>
        <dsp:cNvSpPr/>
      </dsp:nvSpPr>
      <dsp:spPr>
        <a:xfrm>
          <a:off x="839714" y="1593356"/>
          <a:ext cx="2269410" cy="545377"/>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5000"/>
            </a:spcAft>
          </a:pPr>
          <a:r>
            <a:rPr lang="ru-RU" sz="1500" kern="1200" dirty="0" smtClean="0"/>
            <a:t>Первая государственная типография</a:t>
          </a:r>
          <a:endParaRPr lang="ru-RU" sz="1500" kern="1200" dirty="0"/>
        </a:p>
      </dsp:txBody>
      <dsp:txXfrm>
        <a:off x="839714" y="1593356"/>
        <a:ext cx="2269410" cy="545377"/>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02793E51-E5DF-4EE6-8E74-438B0742F8F4}" type="datetimeFigureOut">
              <a:rPr lang="ru-RU" smtClean="0"/>
              <a:pPr/>
              <a:t>22.09.2015</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88C25565-6E1E-45D4-B2B9-36FAFA9AB9B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C25565-6E1E-45D4-B2B9-36FAFA9AB9B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C25565-6E1E-45D4-B2B9-36FAFA9AB9B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C25565-6E1E-45D4-B2B9-36FAFA9AB9BB}" type="slidenum">
              <a:rPr lang="ru-RU" smtClean="0"/>
              <a:pPr/>
              <a:t>‹#›</a:t>
            </a:fld>
            <a:endParaRPr lang="ru-RU"/>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C25565-6E1E-45D4-B2B9-36FAFA9AB9BB}" type="slidenum">
              <a:rPr lang="ru-RU" smtClean="0"/>
              <a:pPr/>
              <a:t>‹#›</a:t>
            </a:fld>
            <a:endParaRPr lang="ru-RU"/>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8C25565-6E1E-45D4-B2B9-36FAFA9AB9BB}" type="slidenum">
              <a:rPr lang="ru-RU" smtClean="0"/>
              <a:pPr/>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print">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8C25565-6E1E-45D4-B2B9-36FAFA9AB9B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8C25565-6E1E-45D4-B2B9-36FAFA9AB9BB}" type="slidenum">
              <a:rPr lang="ru-RU" smtClean="0"/>
              <a:pPr/>
              <a:t>‹#›</a:t>
            </a:fld>
            <a:endParaRPr lang="ru-RU"/>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8C25565-6E1E-45D4-B2B9-36FAFA9AB9B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8C25565-6E1E-45D4-B2B9-36FAFA9AB9BB}" type="slidenum">
              <a:rPr lang="ru-RU" smtClean="0"/>
              <a:pPr/>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2793E51-E5DF-4EE6-8E74-438B0742F8F4}" type="datetimeFigureOut">
              <a:rPr lang="ru-RU" smtClean="0"/>
              <a:pPr/>
              <a:t>22.09.2015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8C25565-6E1E-45D4-B2B9-36FAFA9AB9B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02793E51-E5DF-4EE6-8E74-438B0742F8F4}" type="datetimeFigureOut">
              <a:rPr lang="ru-RU" smtClean="0"/>
              <a:pPr/>
              <a:t>22.09.2015</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88C25565-6E1E-45D4-B2B9-36FAFA9AB9B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3852" y="2564904"/>
            <a:ext cx="7124328" cy="1152128"/>
          </a:xfrm>
        </p:spPr>
        <p:txBody>
          <a:bodyPr>
            <a:normAutofit fontScale="90000"/>
          </a:bodyPr>
          <a:lstStyle/>
          <a:p>
            <a:pPr marL="182880" indent="0">
              <a:buNone/>
            </a:pPr>
            <a:r>
              <a:rPr lang="ru-RU" b="1" dirty="0" smtClean="0">
                <a:solidFill>
                  <a:srgbClr val="C00000"/>
                </a:solidFill>
              </a:rPr>
              <a:t/>
            </a:r>
            <a:br>
              <a:rPr lang="ru-RU" b="1" dirty="0" smtClean="0">
                <a:solidFill>
                  <a:srgbClr val="C00000"/>
                </a:solidFill>
              </a:rPr>
            </a:br>
            <a:r>
              <a:rPr lang="ru-RU" b="1" dirty="0" smtClean="0">
                <a:solidFill>
                  <a:srgbClr val="C00000"/>
                </a:solidFill>
              </a:rPr>
              <a:t>ПРОЕКТ на тему:</a:t>
            </a:r>
            <a:r>
              <a:rPr lang="ru-RU" b="1" dirty="0">
                <a:solidFill>
                  <a:srgbClr val="C00000"/>
                </a:solidFill>
              </a:rPr>
              <a:t/>
            </a:r>
            <a:br>
              <a:rPr lang="ru-RU" b="1" dirty="0">
                <a:solidFill>
                  <a:srgbClr val="C00000"/>
                </a:solidFill>
              </a:rPr>
            </a:br>
            <a:r>
              <a:rPr lang="ru-RU" b="1" u="sng" dirty="0" smtClean="0"/>
              <a:t>Первая </a:t>
            </a:r>
            <a:r>
              <a:rPr lang="ru-RU" b="1" u="sng" dirty="0"/>
              <a:t>печатная книга на Руси</a:t>
            </a:r>
            <a:r>
              <a:rPr lang="ru-RU" dirty="0">
                <a:solidFill>
                  <a:srgbClr val="C00000"/>
                </a:solidFill>
              </a:rPr>
              <a:t/>
            </a:r>
            <a:br>
              <a:rPr lang="ru-RU" dirty="0">
                <a:solidFill>
                  <a:srgbClr val="C00000"/>
                </a:solidFill>
              </a:rPr>
            </a:br>
            <a:endParaRPr lang="ru-RU" dirty="0">
              <a:solidFill>
                <a:srgbClr val="C00000"/>
              </a:solidFill>
            </a:endParaRPr>
          </a:p>
        </p:txBody>
      </p:sp>
      <p:sp>
        <p:nvSpPr>
          <p:cNvPr id="3" name="Подзаголовок 2"/>
          <p:cNvSpPr>
            <a:spLocks noGrp="1"/>
          </p:cNvSpPr>
          <p:nvPr>
            <p:ph type="subTitle" idx="1"/>
          </p:nvPr>
        </p:nvSpPr>
        <p:spPr>
          <a:xfrm>
            <a:off x="4716016" y="3620455"/>
            <a:ext cx="3384376" cy="1752600"/>
          </a:xfrm>
        </p:spPr>
        <p:txBody>
          <a:bodyPr>
            <a:normAutofit/>
          </a:bodyPr>
          <a:lstStyle/>
          <a:p>
            <a:pPr algn="l"/>
            <a:r>
              <a:rPr lang="ru-RU" dirty="0" smtClean="0"/>
              <a:t>Выполнила:</a:t>
            </a:r>
          </a:p>
          <a:p>
            <a:pPr algn="l"/>
            <a:r>
              <a:rPr lang="ru-RU" dirty="0" smtClean="0"/>
              <a:t>ученица 4 «В» класса </a:t>
            </a:r>
            <a:r>
              <a:rPr lang="ru-RU" dirty="0" err="1" smtClean="0"/>
              <a:t>Поторочина</a:t>
            </a:r>
            <a:r>
              <a:rPr lang="ru-RU" dirty="0" smtClean="0"/>
              <a:t> Анна</a:t>
            </a:r>
          </a:p>
          <a:p>
            <a:pPr algn="l"/>
            <a:endParaRPr lang="ru-RU" dirty="0" smtClean="0"/>
          </a:p>
          <a:p>
            <a:pPr algn="l"/>
            <a:endParaRPr lang="ru-RU" dirty="0"/>
          </a:p>
        </p:txBody>
      </p:sp>
      <p:sp>
        <p:nvSpPr>
          <p:cNvPr id="4" name="TextBox 3"/>
          <p:cNvSpPr txBox="1"/>
          <p:nvPr/>
        </p:nvSpPr>
        <p:spPr>
          <a:xfrm>
            <a:off x="2920752" y="5223025"/>
            <a:ext cx="3744416" cy="369332"/>
          </a:xfrm>
          <a:prstGeom prst="rect">
            <a:avLst/>
          </a:prstGeom>
          <a:noFill/>
        </p:spPr>
        <p:txBody>
          <a:bodyPr wrap="square" rtlCol="0">
            <a:spAutoFit/>
          </a:bodyPr>
          <a:lstStyle/>
          <a:p>
            <a:pPr algn="ctr"/>
            <a:r>
              <a:rPr lang="ru-RU" dirty="0" err="1" smtClean="0">
                <a:latin typeface="DotumChe" panose="020B0609000101010101" pitchFamily="49" charset="-127"/>
                <a:ea typeface="DotumChe" panose="020B0609000101010101" pitchFamily="49" charset="-127"/>
              </a:rPr>
              <a:t>Томилино</a:t>
            </a:r>
            <a:r>
              <a:rPr lang="ru-RU" dirty="0" smtClean="0">
                <a:latin typeface="DotumChe" panose="020B0609000101010101" pitchFamily="49" charset="-127"/>
                <a:ea typeface="DotumChe" panose="020B0609000101010101" pitchFamily="49" charset="-127"/>
              </a:rPr>
              <a:t>, 2015 г.</a:t>
            </a:r>
            <a:endParaRPr lang="ru-RU" dirty="0">
              <a:latin typeface="DotumChe" panose="020B0609000101010101" pitchFamily="49" charset="-127"/>
              <a:ea typeface="DotumChe" panose="020B0609000101010101" pitchFamily="49" charset="-127"/>
            </a:endParaRPr>
          </a:p>
        </p:txBody>
      </p:sp>
      <p:sp>
        <p:nvSpPr>
          <p:cNvPr id="5" name="TextBox 4"/>
          <p:cNvSpPr txBox="1"/>
          <p:nvPr/>
        </p:nvSpPr>
        <p:spPr>
          <a:xfrm>
            <a:off x="2591780" y="1124744"/>
            <a:ext cx="4248472" cy="400110"/>
          </a:xfrm>
          <a:prstGeom prst="rect">
            <a:avLst/>
          </a:prstGeom>
          <a:noFill/>
        </p:spPr>
        <p:txBody>
          <a:bodyPr wrap="square" rtlCol="0">
            <a:spAutoFit/>
          </a:bodyPr>
          <a:lstStyle/>
          <a:p>
            <a:pPr algn="ctr"/>
            <a:r>
              <a:rPr lang="ru-RU" sz="2000" dirty="0" smtClean="0">
                <a:latin typeface="DotumChe" panose="020B0609000101010101" pitchFamily="49" charset="-127"/>
                <a:ea typeface="DotumChe" panose="020B0609000101010101" pitchFamily="49" charset="-127"/>
              </a:rPr>
              <a:t>Гимназия №18</a:t>
            </a:r>
            <a:endParaRPr lang="ru-RU" sz="2000" dirty="0">
              <a:latin typeface="DotumChe" panose="020B0609000101010101" pitchFamily="49" charset="-127"/>
              <a:ea typeface="DotumChe" panose="020B0609000101010101" pitchFamily="49" charset="-127"/>
            </a:endParaRPr>
          </a:p>
        </p:txBody>
      </p:sp>
    </p:spTree>
    <p:extLst>
      <p:ext uri="{BB962C8B-B14F-4D97-AF65-F5344CB8AC3E}">
        <p14:creationId xmlns="" xmlns:p14="http://schemas.microsoft.com/office/powerpoint/2010/main" val="98245627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852936"/>
            <a:ext cx="6400800" cy="1368152"/>
          </a:xfrm>
        </p:spPr>
        <p:txBody>
          <a:bodyPr>
            <a:normAutofit/>
          </a:bodyPr>
          <a:lstStyle/>
          <a:p>
            <a:r>
              <a:rPr lang="ru-RU" sz="8000" dirty="0" smtClean="0"/>
              <a:t>КОНЕЦ!</a:t>
            </a:r>
            <a:endParaRPr lang="ru-RU" sz="8000" dirty="0"/>
          </a:p>
        </p:txBody>
      </p:sp>
    </p:spTree>
    <p:extLst>
      <p:ext uri="{BB962C8B-B14F-4D97-AF65-F5344CB8AC3E}">
        <p14:creationId xmlns="" xmlns:p14="http://schemas.microsoft.com/office/powerpoint/2010/main" val="33175101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 -2.96296E-6 L 0 -0.11551 " pathEditMode="relative" rAng="0" ptsTypes="AA">
                                      <p:cBhvr>
                                        <p:cTn id="6" dur="500" accel="50000" decel="50000" autoRev="1" fill="hold">
                                          <p:stCondLst>
                                            <p:cond delay="0"/>
                                          </p:stCondLst>
                                        </p:cTn>
                                        <p:tgtEl>
                                          <p:spTgt spid="2"/>
                                        </p:tgtEl>
                                        <p:attrNameLst>
                                          <p:attrName>ppt_x</p:attrName>
                                          <p:attrName>ppt_y</p:attrName>
                                        </p:attrNameLst>
                                      </p:cBhvr>
                                      <p:rCtr x="0" y="-5787"/>
                                    </p:animMotion>
                                    <p:animRot by="1500000">
                                      <p:cBhvr>
                                        <p:cTn id="7" dur="250" fill="hold">
                                          <p:stCondLst>
                                            <p:cond delay="0"/>
                                          </p:stCondLst>
                                        </p:cTn>
                                        <p:tgtEl>
                                          <p:spTgt spid="2"/>
                                        </p:tgtEl>
                                        <p:attrNameLst>
                                          <p:attrName>r</p:attrName>
                                        </p:attrNameLst>
                                      </p:cBhvr>
                                    </p:animRot>
                                    <p:animRot by="-1500000">
                                      <p:cBhvr>
                                        <p:cTn id="8" dur="250" fill="hold">
                                          <p:stCondLst>
                                            <p:cond delay="250"/>
                                          </p:stCondLst>
                                        </p:cTn>
                                        <p:tgtEl>
                                          <p:spTgt spid="2"/>
                                        </p:tgtEl>
                                        <p:attrNameLst>
                                          <p:attrName>r</p:attrName>
                                        </p:attrNameLst>
                                      </p:cBhvr>
                                    </p:animRot>
                                    <p:animRot by="-1500000">
                                      <p:cBhvr>
                                        <p:cTn id="9" dur="250" fill="hold">
                                          <p:stCondLst>
                                            <p:cond delay="500"/>
                                          </p:stCondLst>
                                        </p:cTn>
                                        <p:tgtEl>
                                          <p:spTgt spid="2"/>
                                        </p:tgtEl>
                                        <p:attrNameLst>
                                          <p:attrName>r</p:attrName>
                                        </p:attrNameLst>
                                      </p:cBhvr>
                                    </p:animRot>
                                    <p:animRot by="1500000">
                                      <p:cBhvr>
                                        <p:cTn id="10" dur="250" fill="hold">
                                          <p:stCondLst>
                                            <p:cond delay="75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rotWithShape="1">
          <a:blip r:embed="rId2" cstate="print">
            <a:extLst>
              <a:ext uri="{28A0092B-C50C-407E-A947-70E740481C1C}">
                <a14:useLocalDpi xmlns="" xmlns:a14="http://schemas.microsoft.com/office/drawing/2010/main" val="0"/>
              </a:ext>
            </a:extLst>
          </a:blip>
          <a:srcRect t="6819"/>
          <a:stretch/>
        </p:blipFill>
        <p:spPr>
          <a:xfrm>
            <a:off x="1331640" y="4005064"/>
            <a:ext cx="1506643" cy="1656184"/>
          </a:xfrm>
        </p:spPr>
      </p:pic>
      <p:pic>
        <p:nvPicPr>
          <p:cNvPr id="9" name="Объект 8"/>
          <p:cNvPicPr>
            <a:picLocks noGrp="1" noChangeAspect="1"/>
          </p:cNvPicPr>
          <p:nvPr>
            <p:ph sz="quarter" idx="14"/>
          </p:nvPr>
        </p:nvPicPr>
        <p:blipFill>
          <a:blip r:embed="rId3" cstate="print">
            <a:extLst>
              <a:ext uri="{28A0092B-C50C-407E-A947-70E740481C1C}">
                <a14:useLocalDpi xmlns="" xmlns:a14="http://schemas.microsoft.com/office/drawing/2010/main" val="0"/>
              </a:ext>
            </a:extLst>
          </a:blip>
          <a:stretch>
            <a:fillRect/>
          </a:stretch>
        </p:blipFill>
        <p:spPr>
          <a:xfrm>
            <a:off x="1403648" y="2348880"/>
            <a:ext cx="1152128" cy="1567310"/>
          </a:xfrm>
        </p:spPr>
      </p:pic>
      <p:sp>
        <p:nvSpPr>
          <p:cNvPr id="2" name="Заголовок 1"/>
          <p:cNvSpPr>
            <a:spLocks noGrp="1"/>
          </p:cNvSpPr>
          <p:nvPr>
            <p:ph type="title"/>
          </p:nvPr>
        </p:nvSpPr>
        <p:spPr/>
        <p:txBody>
          <a:bodyPr>
            <a:noAutofit/>
          </a:bodyPr>
          <a:lstStyle/>
          <a:p>
            <a:r>
              <a:rPr lang="ru-RU" sz="1000" dirty="0">
                <a:latin typeface="Arial Black" panose="020B0A04020102020204" pitchFamily="34" charset="0"/>
                <a:cs typeface="Adobe Arabic" pitchFamily="18" charset="-78"/>
              </a:rPr>
              <a:t>Первая точно датированная книга на Руси – «Апостол» – вышла в марте 1564 года повелением Ивана Грозного и благословением митрополита всея Руси </a:t>
            </a:r>
            <a:r>
              <a:rPr lang="ru-RU" sz="1000" dirty="0" err="1">
                <a:latin typeface="Arial Black" panose="020B0A04020102020204" pitchFamily="34" charset="0"/>
                <a:cs typeface="Adobe Arabic" pitchFamily="18" charset="-78"/>
              </a:rPr>
              <a:t>Макария</a:t>
            </a:r>
            <a:r>
              <a:rPr lang="ru-RU" sz="1000" dirty="0" smtClean="0">
                <a:latin typeface="Arial Black" panose="020B0A04020102020204" pitchFamily="34" charset="0"/>
                <a:cs typeface="Adobe Arabic" pitchFamily="18" charset="-78"/>
              </a:rPr>
              <a:t>.</a:t>
            </a:r>
            <a:r>
              <a:rPr lang="ru-RU" sz="1000" dirty="0">
                <a:latin typeface="Arial Black" panose="020B0A04020102020204" pitchFamily="34" charset="0"/>
                <a:cs typeface="Adobe Arabic" pitchFamily="18" charset="-78"/>
              </a:rPr>
              <a:t/>
            </a:r>
            <a:br>
              <a:rPr lang="ru-RU" sz="1000" dirty="0">
                <a:latin typeface="Arial Black" panose="020B0A04020102020204" pitchFamily="34" charset="0"/>
                <a:cs typeface="Adobe Arabic" pitchFamily="18" charset="-78"/>
              </a:rPr>
            </a:br>
            <a:endParaRPr lang="ru-RU" sz="1000" dirty="0">
              <a:latin typeface="Arial Black" panose="020B0A04020102020204" pitchFamily="34" charset="0"/>
              <a:cs typeface="Adobe Arabic" pitchFamily="18" charset="-78"/>
            </a:endParaRPr>
          </a:p>
        </p:txBody>
      </p:sp>
      <p:sp>
        <p:nvSpPr>
          <p:cNvPr id="6" name="Текст 5"/>
          <p:cNvSpPr>
            <a:spLocks noGrp="1"/>
          </p:cNvSpPr>
          <p:nvPr>
            <p:ph type="body" idx="1"/>
          </p:nvPr>
        </p:nvSpPr>
        <p:spPr>
          <a:xfrm>
            <a:off x="2915816" y="4653136"/>
            <a:ext cx="1872208" cy="379330"/>
          </a:xfrm>
        </p:spPr>
        <p:txBody>
          <a:bodyPr>
            <a:normAutofit fontScale="77500" lnSpcReduction="20000"/>
          </a:bodyPr>
          <a:lstStyle/>
          <a:p>
            <a:r>
              <a:rPr lang="ru-RU" dirty="0" smtClean="0"/>
              <a:t>Иван Грозный</a:t>
            </a:r>
            <a:endParaRPr lang="ru-RU" dirty="0"/>
          </a:p>
        </p:txBody>
      </p:sp>
      <p:sp>
        <p:nvSpPr>
          <p:cNvPr id="7" name="Текст 6"/>
          <p:cNvSpPr>
            <a:spLocks noGrp="1"/>
          </p:cNvSpPr>
          <p:nvPr>
            <p:ph type="body" sz="quarter" idx="3"/>
          </p:nvPr>
        </p:nvSpPr>
        <p:spPr>
          <a:xfrm>
            <a:off x="2627784" y="2636912"/>
            <a:ext cx="1512168" cy="936104"/>
          </a:xfrm>
        </p:spPr>
        <p:txBody>
          <a:bodyPr>
            <a:normAutofit fontScale="85000" lnSpcReduction="10000"/>
          </a:bodyPr>
          <a:lstStyle/>
          <a:p>
            <a:r>
              <a:rPr lang="ru-RU" dirty="0" smtClean="0"/>
              <a:t>Митрополит </a:t>
            </a:r>
          </a:p>
          <a:p>
            <a:r>
              <a:rPr lang="ru-RU" dirty="0" err="1" smtClean="0"/>
              <a:t>Макарий</a:t>
            </a:r>
            <a:endParaRPr lang="ru-RU" dirty="0"/>
          </a:p>
        </p:txBody>
      </p:sp>
      <p:sp>
        <p:nvSpPr>
          <p:cNvPr id="10" name="TextBox 9"/>
          <p:cNvSpPr txBox="1"/>
          <p:nvPr/>
        </p:nvSpPr>
        <p:spPr>
          <a:xfrm>
            <a:off x="5076056" y="2348880"/>
            <a:ext cx="3096344" cy="3046988"/>
          </a:xfrm>
          <a:prstGeom prst="rect">
            <a:avLst/>
          </a:prstGeom>
          <a:noFill/>
        </p:spPr>
        <p:txBody>
          <a:bodyPr wrap="square" rtlCol="0">
            <a:spAutoFit/>
          </a:bodyPr>
          <a:lstStyle/>
          <a:p>
            <a:r>
              <a:rPr lang="ru-RU" sz="1600" i="1" dirty="0" smtClean="0"/>
              <a:t>Иван Грозный издал </a:t>
            </a:r>
            <a:r>
              <a:rPr lang="ru-RU" sz="1600" i="1" dirty="0"/>
              <a:t>Указ:</a:t>
            </a:r>
            <a:endParaRPr lang="ru-RU" sz="1600" dirty="0"/>
          </a:p>
          <a:p>
            <a:pPr marL="285750" lvl="0" indent="-285750">
              <a:buFont typeface="Wingdings" panose="05000000000000000000" pitchFamily="2" charset="2"/>
              <a:buChar char=""/>
            </a:pPr>
            <a:r>
              <a:rPr lang="ru-RU" sz="1600" i="1" dirty="0"/>
              <a:t>Завести в Москве Белокаменной Печатную избу.</a:t>
            </a:r>
            <a:endParaRPr lang="ru-RU" sz="1600" dirty="0"/>
          </a:p>
          <a:p>
            <a:pPr marL="285750" lvl="0" indent="-285750">
              <a:buFont typeface="Wingdings" panose="05000000000000000000" pitchFamily="2" charset="2"/>
              <a:buChar char=""/>
            </a:pPr>
            <a:r>
              <a:rPr lang="ru-RU" sz="1600" i="1" dirty="0"/>
              <a:t>Сыскать умельца книжного дела</a:t>
            </a:r>
            <a:endParaRPr lang="ru-RU" sz="1600" dirty="0"/>
          </a:p>
          <a:p>
            <a:pPr marL="285750" lvl="0" indent="-285750">
              <a:buFont typeface="Wingdings" panose="05000000000000000000" pitchFamily="2" charset="2"/>
              <a:buChar char=""/>
            </a:pPr>
            <a:r>
              <a:rPr lang="ru-RU" sz="1600" i="1" dirty="0"/>
              <a:t>Писать книги на новый образец</a:t>
            </a:r>
            <a:endParaRPr lang="ru-RU" sz="1600" dirty="0"/>
          </a:p>
          <a:p>
            <a:pPr marL="285750" lvl="0" indent="-285750">
              <a:buFont typeface="Wingdings" panose="05000000000000000000" pitchFamily="2" charset="2"/>
              <a:buChar char=""/>
            </a:pPr>
            <a:r>
              <a:rPr lang="ru-RU" sz="1600" i="1" dirty="0"/>
              <a:t>И пойдет книжная слава Москвы, и потекут реки мудрости по всем краям земли Российской.</a:t>
            </a:r>
            <a:endParaRPr lang="ru-RU" sz="1600" dirty="0"/>
          </a:p>
        </p:txBody>
      </p:sp>
    </p:spTree>
    <p:extLst>
      <p:ext uri="{BB962C8B-B14F-4D97-AF65-F5344CB8AC3E}">
        <p14:creationId xmlns="" xmlns:p14="http://schemas.microsoft.com/office/powerpoint/2010/main" val="2821995349"/>
      </p:ext>
    </p:extLst>
  </p:cSld>
  <p:clrMapOvr>
    <a:masterClrMapping/>
  </p:clrMapOvr>
  <mc:AlternateContent xmlns:mc="http://schemas.openxmlformats.org/markup-compatibility/2006">
    <mc:Choice xmlns=""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fltVal val="0"/>
                                          </p:val>
                                        </p:tav>
                                        <p:tav tm="100000">
                                          <p:val>
                                            <p:strVal val="#ppt_w"/>
                                          </p:val>
                                        </p:tav>
                                      </p:tavLst>
                                    </p:anim>
                                    <p:anim calcmode="lin" valueType="num">
                                      <p:cBhvr>
                                        <p:cTn id="15" dur="1000" fill="hold"/>
                                        <p:tgtEl>
                                          <p:spTgt spid="10"/>
                                        </p:tgtEl>
                                        <p:attrNameLst>
                                          <p:attrName>ppt_h</p:attrName>
                                        </p:attrNameLst>
                                      </p:cBhvr>
                                      <p:tavLst>
                                        <p:tav tm="0">
                                          <p:val>
                                            <p:fltVal val="0"/>
                                          </p:val>
                                        </p:tav>
                                        <p:tav tm="100000">
                                          <p:val>
                                            <p:strVal val="#ppt_h"/>
                                          </p:val>
                                        </p:tav>
                                      </p:tavLst>
                                    </p:anim>
                                    <p:anim calcmode="lin" valueType="num">
                                      <p:cBhvr>
                                        <p:cTn id="16" dur="1000" fill="hold"/>
                                        <p:tgtEl>
                                          <p:spTgt spid="10"/>
                                        </p:tgtEl>
                                        <p:attrNameLst>
                                          <p:attrName>style.rotation</p:attrName>
                                        </p:attrNameLst>
                                      </p:cBhvr>
                                      <p:tavLst>
                                        <p:tav tm="0">
                                          <p:val>
                                            <p:fltVal val="90"/>
                                          </p:val>
                                        </p:tav>
                                        <p:tav tm="100000">
                                          <p:val>
                                            <p:fltVal val="0"/>
                                          </p:val>
                                        </p:tav>
                                      </p:tavLst>
                                    </p:anim>
                                    <p:animEffect transition="in" filter="fade">
                                      <p:cBhvr>
                                        <p:cTn id="1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Grp="1" noChangeAspect="1"/>
          </p:cNvPicPr>
          <p:nvPr>
            <p:ph type="pic" idx="1"/>
          </p:nvPr>
        </p:nvPicPr>
        <p:blipFill>
          <a:blip r:embed="rId2" cstate="print">
            <a:extLst>
              <a:ext uri="{28A0092B-C50C-407E-A947-70E740481C1C}">
                <a14:useLocalDpi xmlns="" xmlns:a14="http://schemas.microsoft.com/office/drawing/2010/main" val="0"/>
              </a:ext>
            </a:extLst>
          </a:blip>
          <a:srcRect l="7077" r="7077"/>
          <a:stretch>
            <a:fillRect/>
          </a:stretch>
        </p:blipFill>
        <p:spPr>
          <a:xfrm>
            <a:off x="1043608" y="1268760"/>
            <a:ext cx="3528392" cy="4032448"/>
          </a:xfrm>
        </p:spPr>
      </p:pic>
      <p:sp>
        <p:nvSpPr>
          <p:cNvPr id="9" name="Текст 8"/>
          <p:cNvSpPr>
            <a:spLocks noGrp="1"/>
          </p:cNvSpPr>
          <p:nvPr>
            <p:ph type="body" sz="half" idx="2"/>
          </p:nvPr>
        </p:nvSpPr>
        <p:spPr>
          <a:xfrm>
            <a:off x="4932040" y="1052736"/>
            <a:ext cx="3075384" cy="3960440"/>
          </a:xfrm>
        </p:spPr>
        <p:txBody>
          <a:bodyPr>
            <a:noAutofit/>
          </a:bodyPr>
          <a:lstStyle/>
          <a:p>
            <a:pPr algn="l"/>
            <a:r>
              <a:rPr lang="ru-RU" b="1" dirty="0" smtClean="0">
                <a:latin typeface="Times New Roman" panose="02020603050405020304" pitchFamily="18" charset="0"/>
                <a:cs typeface="Times New Roman" panose="02020603050405020304" pitchFamily="18" charset="0"/>
              </a:rPr>
              <a:t>Следует отметить, что кроме сторонников книгопечатания, было и не мало его противников. Новые веяния в книжном деле вызывали протест переписчиков. Их труд становился не выгоден, станок позволял печатать книги быстрее и дешевле. Однако царь и сторонники книгопечатания мало обращали внимания на них. Развитие русской литературы и письменности,  интересы русской культуры настоятельно требовали распространения книгопечатания.</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7447112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Объект 9"/>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1980108" y="2438400"/>
            <a:ext cx="1907184" cy="3124200"/>
          </a:xfrm>
        </p:spPr>
      </p:pic>
      <p:sp>
        <p:nvSpPr>
          <p:cNvPr id="7" name="Заголовок 6"/>
          <p:cNvSpPr>
            <a:spLocks noGrp="1"/>
          </p:cNvSpPr>
          <p:nvPr>
            <p:ph type="title"/>
          </p:nvPr>
        </p:nvSpPr>
        <p:spPr>
          <a:xfrm>
            <a:off x="1331640" y="1268760"/>
            <a:ext cx="6400800" cy="829816"/>
          </a:xfrm>
        </p:spPr>
        <p:txBody>
          <a:bodyPr>
            <a:noAutofit/>
          </a:bodyPr>
          <a:lstStyle/>
          <a:p>
            <a:r>
              <a:rPr lang="ru-RU" sz="1000" b="1" dirty="0">
                <a:latin typeface="Arial Black" panose="020B0A04020102020204" pitchFamily="34" charset="0"/>
              </a:rPr>
              <a:t>1 марта 1564 года в Москве вышла в свет первая датированная русская книга «Апостол» («Деяния святых Апостолов»)- шедевр типографского искусства. Это событие принято считать датой начала книгопечатания на Руси.</a:t>
            </a:r>
          </a:p>
        </p:txBody>
      </p:sp>
      <p:pic>
        <p:nvPicPr>
          <p:cNvPr id="11" name="Объект 10"/>
          <p:cNvPicPr>
            <a:picLocks noGrp="1" noChangeAspect="1"/>
          </p:cNvPicPr>
          <p:nvPr>
            <p:ph sz="quarter" idx="14"/>
          </p:nvPr>
        </p:nvPicPr>
        <p:blipFill>
          <a:blip r:embed="rId3" cstate="print">
            <a:extLst>
              <a:ext uri="{28A0092B-C50C-407E-A947-70E740481C1C}">
                <a14:useLocalDpi xmlns="" xmlns:a14="http://schemas.microsoft.com/office/drawing/2010/main" val="0"/>
              </a:ext>
            </a:extLst>
          </a:blip>
          <a:stretch>
            <a:fillRect/>
          </a:stretch>
        </p:blipFill>
        <p:spPr>
          <a:xfrm>
            <a:off x="4648200" y="2853852"/>
            <a:ext cx="3124200" cy="2293296"/>
          </a:xfrm>
        </p:spPr>
      </p:pic>
    </p:spTree>
    <p:extLst>
      <p:ext uri="{BB962C8B-B14F-4D97-AF65-F5344CB8AC3E}">
        <p14:creationId xmlns="" xmlns:p14="http://schemas.microsoft.com/office/powerpoint/2010/main" val="3077820728"/>
      </p:ext>
    </p:extLst>
  </p:cSld>
  <p:clrMapOvr>
    <a:masterClrMapping/>
  </p:clrMapOvr>
  <mc:AlternateContent xmlns:mc="http://schemas.openxmlformats.org/markup-compatibility/2006">
    <mc:Choice xmlns=""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Объект 10"/>
          <p:cNvGraphicFramePr>
            <a:graphicFrameLocks noGrp="1"/>
          </p:cNvGraphicFramePr>
          <p:nvPr>
            <p:ph sz="quarter" idx="13"/>
            <p:extLst>
              <p:ext uri="{D42A27DB-BD31-4B8C-83A1-F6EECF244321}">
                <p14:modId xmlns="" xmlns:p14="http://schemas.microsoft.com/office/powerpoint/2010/main" val="3311276948"/>
              </p:ext>
            </p:extLst>
          </p:nvPr>
        </p:nvGraphicFramePr>
        <p:xfrm>
          <a:off x="1187624" y="3284984"/>
          <a:ext cx="2047875" cy="2140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Заголовок 4"/>
          <p:cNvSpPr>
            <a:spLocks noGrp="1"/>
          </p:cNvSpPr>
          <p:nvPr>
            <p:ph type="title"/>
          </p:nvPr>
        </p:nvSpPr>
        <p:spPr/>
        <p:txBody>
          <a:bodyPr>
            <a:noAutofit/>
          </a:bodyPr>
          <a:lstStyle/>
          <a:p>
            <a:r>
              <a:rPr lang="ru-RU" sz="1000" dirty="0">
                <a:latin typeface="Arial Black" panose="020B0A04020102020204" pitchFamily="34" charset="0"/>
              </a:rPr>
              <a:t>«Апостол» был напечатан Иваном Федоровым и Петром </a:t>
            </a:r>
            <a:r>
              <a:rPr lang="ru-RU" sz="1000" dirty="0" err="1">
                <a:latin typeface="Arial Black" panose="020B0A04020102020204" pitchFamily="34" charset="0"/>
              </a:rPr>
              <a:t>Мстиславцем</a:t>
            </a:r>
            <a:r>
              <a:rPr lang="ru-RU" sz="1000" dirty="0">
                <a:latin typeface="Arial Black" panose="020B0A04020102020204" pitchFamily="34" charset="0"/>
              </a:rPr>
              <a:t> в первой государственной </a:t>
            </a:r>
            <a:r>
              <a:rPr lang="ru-RU" sz="1000" dirty="0" smtClean="0">
                <a:latin typeface="Arial Black" panose="020B0A04020102020204" pitchFamily="34" charset="0"/>
              </a:rPr>
              <a:t>типографии.</a:t>
            </a:r>
            <a:endParaRPr lang="ru-RU" sz="1000" dirty="0">
              <a:latin typeface="Arial Black" panose="020B0A04020102020204" pitchFamily="34" charset="0"/>
            </a:endParaRPr>
          </a:p>
        </p:txBody>
      </p:sp>
      <p:graphicFrame>
        <p:nvGraphicFramePr>
          <p:cNvPr id="10" name="Объект 9"/>
          <p:cNvGraphicFramePr>
            <a:graphicFrameLocks noGrp="1"/>
          </p:cNvGraphicFramePr>
          <p:nvPr>
            <p:ph sz="quarter" idx="14"/>
            <p:extLst>
              <p:ext uri="{D42A27DB-BD31-4B8C-83A1-F6EECF244321}">
                <p14:modId xmlns="" xmlns:p14="http://schemas.microsoft.com/office/powerpoint/2010/main" val="3381727691"/>
              </p:ext>
            </p:extLst>
          </p:nvPr>
        </p:nvGraphicFramePr>
        <p:xfrm>
          <a:off x="3491880" y="2420888"/>
          <a:ext cx="1688166" cy="20882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3" name="Схема 12"/>
          <p:cNvGraphicFramePr/>
          <p:nvPr>
            <p:extLst>
              <p:ext uri="{D42A27DB-BD31-4B8C-83A1-F6EECF244321}">
                <p14:modId xmlns="" xmlns:p14="http://schemas.microsoft.com/office/powerpoint/2010/main" val="400221150"/>
              </p:ext>
            </p:extLst>
          </p:nvPr>
        </p:nvGraphicFramePr>
        <p:xfrm>
          <a:off x="5148064" y="3068960"/>
          <a:ext cx="3416508" cy="213873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 xmlns:p14="http://schemas.microsoft.com/office/powerpoint/2010/main" val="1969657523"/>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0" grpId="0">
        <p:bldAsOne/>
      </p:bldGraphic>
      <p:bldGraphic spid="13"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899592" y="2204864"/>
            <a:ext cx="3124200" cy="3124200"/>
          </a:xfrm>
        </p:spPr>
        <p:txBody>
          <a:bodyPr>
            <a:noAutofit/>
          </a:bodyPr>
          <a:lstStyle/>
          <a:p>
            <a:r>
              <a:rPr lang="ru-RU" sz="1150" dirty="0">
                <a:latin typeface="Arial Black" panose="020B0A04020102020204" pitchFamily="34" charset="0"/>
              </a:rPr>
              <a:t>Первопечатный «Апостол» отличает высочайшая редакторская культура. В нем не обнаружено ни одной орфографической ошибки, подчистки или опечатки. Исследователей продолжают восхищать высокохудожественные гравюры, филигранный рисунок шрифта, оригинально выполненные заставки и прекрасное качество двухкрасочной печати.</a:t>
            </a:r>
          </a:p>
        </p:txBody>
      </p:sp>
      <p:sp>
        <p:nvSpPr>
          <p:cNvPr id="3" name="Заголовок 2"/>
          <p:cNvSpPr>
            <a:spLocks noGrp="1"/>
          </p:cNvSpPr>
          <p:nvPr>
            <p:ph type="title"/>
          </p:nvPr>
        </p:nvSpPr>
        <p:spPr/>
        <p:txBody>
          <a:bodyPr>
            <a:noAutofit/>
          </a:bodyPr>
          <a:lstStyle/>
          <a:p>
            <a:r>
              <a:rPr lang="ru-RU" sz="1200" dirty="0">
                <a:latin typeface="Arial Black" panose="020B0A04020102020204" pitchFamily="34" charset="0"/>
              </a:rPr>
              <a:t>Иван Федоров сам резал и отливал буквы, гравировал рисунки и заставки, редактировал и набирал текст и печатал весь «завод» — около 1200 книг.</a:t>
            </a:r>
          </a:p>
        </p:txBody>
      </p:sp>
      <p:pic>
        <p:nvPicPr>
          <p:cNvPr id="5" name="Объект 4"/>
          <p:cNvPicPr>
            <a:picLocks noGrp="1" noChangeAspect="1"/>
          </p:cNvPicPr>
          <p:nvPr>
            <p:ph sz="quarter" idx="14"/>
          </p:nvPr>
        </p:nvPicPr>
        <p:blipFill>
          <a:blip r:embed="rId2" cstate="print">
            <a:extLst>
              <a:ext uri="{28A0092B-C50C-407E-A947-70E740481C1C}">
                <a14:useLocalDpi xmlns="" xmlns:a14="http://schemas.microsoft.com/office/drawing/2010/main" val="0"/>
              </a:ext>
            </a:extLst>
          </a:blip>
          <a:stretch>
            <a:fillRect/>
          </a:stretch>
        </p:blipFill>
        <p:spPr>
          <a:xfrm>
            <a:off x="4211960" y="2372876"/>
            <a:ext cx="2277825" cy="3124200"/>
          </a:xfrm>
        </p:spPr>
      </p:pic>
      <p:pic>
        <p:nvPicPr>
          <p:cNvPr id="4" name="Рисунок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871900" y="2276872"/>
            <a:ext cx="936104" cy="1182447"/>
          </a:xfrm>
          <a:prstGeom prst="rect">
            <a:avLst/>
          </a:prstGeom>
        </p:spPr>
      </p:pic>
      <p:pic>
        <p:nvPicPr>
          <p:cNvPr id="6" name="Рисунок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651520" y="3620909"/>
            <a:ext cx="1376864" cy="1876167"/>
          </a:xfrm>
          <a:prstGeom prst="rect">
            <a:avLst/>
          </a:prstGeom>
        </p:spPr>
      </p:pic>
    </p:spTree>
    <p:extLst>
      <p:ext uri="{BB962C8B-B14F-4D97-AF65-F5344CB8AC3E}">
        <p14:creationId xmlns="" xmlns:p14="http://schemas.microsoft.com/office/powerpoint/2010/main" val="2780344365"/>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Объект 10"/>
          <p:cNvPicPr>
            <a:picLocks noGrp="1" noChangeAspect="1"/>
          </p:cNvPicPr>
          <p:nvPr>
            <p:ph sz="quarter" idx="13"/>
          </p:nvPr>
        </p:nvPicPr>
        <p:blipFill rotWithShape="1">
          <a:blip r:embed="rId2" cstate="print">
            <a:extLst>
              <a:ext uri="{28A0092B-C50C-407E-A947-70E740481C1C}">
                <a14:useLocalDpi xmlns="" xmlns:a14="http://schemas.microsoft.com/office/drawing/2010/main" val="0"/>
              </a:ext>
            </a:extLst>
          </a:blip>
          <a:stretch/>
        </p:blipFill>
        <p:spPr>
          <a:xfrm>
            <a:off x="1371600" y="3065732"/>
            <a:ext cx="3124200" cy="1869535"/>
          </a:xfrm>
        </p:spPr>
      </p:pic>
      <p:sp>
        <p:nvSpPr>
          <p:cNvPr id="8" name="Заголовок 7"/>
          <p:cNvSpPr>
            <a:spLocks noGrp="1"/>
          </p:cNvSpPr>
          <p:nvPr>
            <p:ph type="title"/>
          </p:nvPr>
        </p:nvSpPr>
        <p:spPr>
          <a:xfrm>
            <a:off x="1331640" y="1196752"/>
            <a:ext cx="6400800" cy="685800"/>
          </a:xfrm>
        </p:spPr>
        <p:txBody>
          <a:bodyPr>
            <a:normAutofit/>
          </a:bodyPr>
          <a:lstStyle/>
          <a:p>
            <a:r>
              <a:rPr lang="ru-RU" sz="1200" dirty="0">
                <a:latin typeface="Arial Black" panose="020B0A04020102020204" pitchFamily="34" charset="0"/>
              </a:rPr>
              <a:t>60 экземпляров этого издания хранятся в крупнейших библиотеках и музеях мира.</a:t>
            </a:r>
          </a:p>
        </p:txBody>
      </p:sp>
      <p:sp>
        <p:nvSpPr>
          <p:cNvPr id="10" name="Объект 9"/>
          <p:cNvSpPr>
            <a:spLocks noGrp="1"/>
          </p:cNvSpPr>
          <p:nvPr>
            <p:ph sz="quarter" idx="14"/>
          </p:nvPr>
        </p:nvSpPr>
        <p:spPr/>
        <p:txBody>
          <a:bodyPr>
            <a:normAutofit fontScale="92500"/>
          </a:bodyPr>
          <a:lstStyle/>
          <a:p>
            <a:r>
              <a:rPr lang="ru-RU" dirty="0"/>
              <a:t>«Возлюбленный и чтимый русский народ, — обращался Федоров к читателям «Апостола». — Если труды мои окажутся достойными вашей милости, примите их с любовью…».</a:t>
            </a:r>
          </a:p>
          <a:p>
            <a:endParaRPr lang="ru-RU" dirty="0"/>
          </a:p>
        </p:txBody>
      </p:sp>
    </p:spTree>
    <p:extLst>
      <p:ext uri="{BB962C8B-B14F-4D97-AF65-F5344CB8AC3E}">
        <p14:creationId xmlns="" xmlns:p14="http://schemas.microsoft.com/office/powerpoint/2010/main" val="9213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heel(1)">
                                      <p:cBhvr>
                                        <p:cTn id="7"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1331640" y="2348880"/>
            <a:ext cx="3124200" cy="1440160"/>
          </a:xfrm>
        </p:spPr>
        <p:txBody>
          <a:bodyPr>
            <a:normAutofit lnSpcReduction="10000"/>
          </a:bodyPr>
          <a:lstStyle/>
          <a:p>
            <a:r>
              <a:rPr lang="ru-RU" sz="1200" dirty="0" smtClean="0">
                <a:latin typeface="Arial Black" panose="020B0A04020102020204" pitchFamily="34" charset="0"/>
              </a:rPr>
              <a:t>Издание </a:t>
            </a:r>
            <a:r>
              <a:rPr lang="ru-RU" sz="1200" dirty="0">
                <a:latin typeface="Arial Black" panose="020B0A04020102020204" pitchFamily="34" charset="0"/>
              </a:rPr>
              <a:t>украшает фронтисписная гравюра с изображением апостола евангелиста Луки, по преданию, автора Деяний апостольских. </a:t>
            </a:r>
          </a:p>
        </p:txBody>
      </p:sp>
      <p:sp>
        <p:nvSpPr>
          <p:cNvPr id="3" name="Заголовок 2"/>
          <p:cNvSpPr>
            <a:spLocks noGrp="1"/>
          </p:cNvSpPr>
          <p:nvPr>
            <p:ph type="title"/>
          </p:nvPr>
        </p:nvSpPr>
        <p:spPr>
          <a:xfrm>
            <a:off x="1187624" y="1340768"/>
            <a:ext cx="6584776" cy="648072"/>
          </a:xfrm>
        </p:spPr>
        <p:txBody>
          <a:bodyPr>
            <a:noAutofit/>
          </a:bodyPr>
          <a:lstStyle/>
          <a:p>
            <a:r>
              <a:rPr lang="ru-RU" sz="1000" dirty="0">
                <a:latin typeface="Arial Black" panose="020B0A04020102020204" pitchFamily="34" charset="0"/>
              </a:rPr>
              <a:t>Книга напечатана «старопечатным» стилем, который разработал сам Иван Федоров на основе московского полууставного письма середины XVI в.</a:t>
            </a:r>
          </a:p>
        </p:txBody>
      </p:sp>
      <p:pic>
        <p:nvPicPr>
          <p:cNvPr id="5" name="Объект 4"/>
          <p:cNvPicPr>
            <a:picLocks noGrp="1" noChangeAspect="1"/>
          </p:cNvPicPr>
          <p:nvPr>
            <p:ph sz="quarter" idx="14"/>
          </p:nvPr>
        </p:nvPicPr>
        <p:blipFill>
          <a:blip r:embed="rId2" cstate="print">
            <a:extLst>
              <a:ext uri="{28A0092B-C50C-407E-A947-70E740481C1C}">
                <a14:useLocalDpi xmlns="" xmlns:a14="http://schemas.microsoft.com/office/drawing/2010/main" val="0"/>
              </a:ext>
            </a:extLst>
          </a:blip>
          <a:stretch>
            <a:fillRect/>
          </a:stretch>
        </p:blipFill>
        <p:spPr>
          <a:xfrm>
            <a:off x="5076056" y="2348880"/>
            <a:ext cx="2314371" cy="2808312"/>
          </a:xfrm>
        </p:spPr>
      </p:pic>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88023" y="4005062"/>
            <a:ext cx="3170237" cy="1438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Рисунок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051720" y="3731810"/>
            <a:ext cx="1224136" cy="2014644"/>
          </a:xfrm>
          <a:prstGeom prst="rect">
            <a:avLst/>
          </a:prstGeom>
        </p:spPr>
      </p:pic>
    </p:spTree>
    <p:extLst>
      <p:ext uri="{BB962C8B-B14F-4D97-AF65-F5344CB8AC3E}">
        <p14:creationId xmlns="" xmlns:p14="http://schemas.microsoft.com/office/powerpoint/2010/main" val="4239569493"/>
      </p:ext>
    </p:extLst>
  </p:cSld>
  <p:clrMapOvr>
    <a:masterClrMapping/>
  </p:clrMapOvr>
  <mc:AlternateContent xmlns:mc="http://schemas.openxmlformats.org/markup-compatibility/2006">
    <mc:Choice xmlns=""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Grp="1" noChangeAspect="1"/>
          </p:cNvPicPr>
          <p:nvPr>
            <p:ph type="pic" idx="4294967295"/>
          </p:nvPr>
        </p:nvPicPr>
        <p:blipFill>
          <a:blip r:embed="rId2" cstate="print">
            <a:extLst>
              <a:ext uri="{28A0092B-C50C-407E-A947-70E740481C1C}">
                <a14:useLocalDpi xmlns="" xmlns:a14="http://schemas.microsoft.com/office/drawing/2010/main" val="0"/>
              </a:ext>
            </a:extLst>
          </a:blip>
          <a:srcRect l="1517" r="1517"/>
          <a:stretch>
            <a:fillRect/>
          </a:stretch>
        </p:blipFill>
        <p:spPr>
          <a:xfrm>
            <a:off x="2627784" y="1196752"/>
            <a:ext cx="3673475" cy="2089150"/>
          </a:xfrm>
        </p:spPr>
      </p:pic>
      <p:sp>
        <p:nvSpPr>
          <p:cNvPr id="7" name="Текст 6"/>
          <p:cNvSpPr>
            <a:spLocks noGrp="1"/>
          </p:cNvSpPr>
          <p:nvPr>
            <p:ph type="body" sz="half" idx="4294967295"/>
          </p:nvPr>
        </p:nvSpPr>
        <p:spPr>
          <a:xfrm>
            <a:off x="1331640" y="3429000"/>
            <a:ext cx="6564313" cy="2088232"/>
          </a:xfrm>
        </p:spPr>
        <p:txBody>
          <a:bodyPr>
            <a:normAutofit fontScale="85000" lnSpcReduction="10000"/>
          </a:bodyPr>
          <a:lstStyle/>
          <a:p>
            <a:r>
              <a:rPr lang="ru-RU" dirty="0" smtClean="0">
                <a:latin typeface="Arial Black" panose="020B0A04020102020204" pitchFamily="34" charset="0"/>
              </a:rPr>
              <a:t>Открытие книгопечатания на Руси было поистине величайшим мировым событием, имевшим громадные последствия для развития науки, литературы, искусства, для развития культуры человечества. Появление первой печатной книги на языке того или другого народа означает начало новой эпохи в его культурной жизни.</a:t>
            </a:r>
            <a:endParaRPr lang="ru-RU" dirty="0">
              <a:latin typeface="Arial Black" panose="020B0A04020102020204" pitchFamily="34" charset="0"/>
            </a:endParaRPr>
          </a:p>
        </p:txBody>
      </p:sp>
    </p:spTree>
    <p:extLst>
      <p:ext uri="{BB962C8B-B14F-4D97-AF65-F5344CB8AC3E}">
        <p14:creationId xmlns="" xmlns:p14="http://schemas.microsoft.com/office/powerpoint/2010/main" val="330617330"/>
      </p:ext>
    </p:extLst>
  </p:cSld>
  <p:clrMapOvr>
    <a:masterClrMapping/>
  </p:clrMapOvr>
  <p:transition spd="slow">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169</TotalTime>
  <Words>400</Words>
  <Application>Microsoft Office PowerPoint</Application>
  <PresentationFormat>Экран (4:3)</PresentationFormat>
  <Paragraphs>28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Кутюр</vt:lpstr>
      <vt:lpstr> ПРОЕКТ на тему: Первая печатная книга на Руси </vt:lpstr>
      <vt:lpstr>Первая точно датированная книга на Руси – «Апостол» – вышла в марте 1564 года повелением Ивана Грозного и благословением митрополита всея Руси Макария. </vt:lpstr>
      <vt:lpstr>Слайд 3</vt:lpstr>
      <vt:lpstr>1 марта 1564 года в Москве вышла в свет первая датированная русская книга «Апостол» («Деяния святых Апостолов»)- шедевр типографского искусства. Это событие принято считать датой начала книгопечатания на Руси.</vt:lpstr>
      <vt:lpstr>«Апостол» был напечатан Иваном Федоровым и Петром Мстиславцем в первой государственной типографии.</vt:lpstr>
      <vt:lpstr>Иван Федоров сам резал и отливал буквы, гравировал рисунки и заставки, редактировал и набирал текст и печатал весь «завод» — около 1200 книг.</vt:lpstr>
      <vt:lpstr>60 экземпляров этого издания хранятся в крупнейших библиотеках и музеях мира.</vt:lpstr>
      <vt:lpstr>Книга напечатана «старопечатным» стилем, который разработал сам Иван Федоров на основе московского полууставного письма середины XVI в.</vt:lpstr>
      <vt:lpstr>Слайд 9</vt:lpstr>
      <vt:lpstr>КОНЕЦ!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на тему: Первая печатная книга на Руси</dc:title>
  <dc:creator>maxtax</dc:creator>
  <cp:lastModifiedBy>Max</cp:lastModifiedBy>
  <cp:revision>18</cp:revision>
  <dcterms:created xsi:type="dcterms:W3CDTF">2015-09-21T18:21:55Z</dcterms:created>
  <dcterms:modified xsi:type="dcterms:W3CDTF">2015-09-22T19:12:34Z</dcterms:modified>
</cp:coreProperties>
</file>