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317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31" r:id="rId13"/>
    <p:sldId id="332" r:id="rId14"/>
    <p:sldId id="333" r:id="rId15"/>
    <p:sldId id="335" r:id="rId16"/>
    <p:sldId id="32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523E"/>
    <a:srgbClr val="032B21"/>
    <a:srgbClr val="054131"/>
    <a:srgbClr val="FFFF99"/>
    <a:srgbClr val="F5DF59"/>
    <a:srgbClr val="F5FCAE"/>
    <a:srgbClr val="9CD854"/>
    <a:srgbClr val="FF6561"/>
    <a:srgbClr val="ED5555"/>
    <a:srgbClr val="FF848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1048664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322DA-7229-45D0-BABC-802E796B7DF7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65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1048666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7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1048668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A3B0E-0EA6-4500-8CD2-5125E71A9A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8276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2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048603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A3B0E-0EA6-4500-8CD2-5125E71A9A2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9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04859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A3B0E-0EA6-4500-8CD2-5125E71A9A28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A3B0E-0EA6-4500-8CD2-5125E71A9A28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63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3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4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5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5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2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3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3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2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2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8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5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5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5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16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7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18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2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2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8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29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3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582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58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8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9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6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6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2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1048643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64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4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C81FE-B5B6-40FF-B18D-72FB36C19558}" type="datetimeFigureOut">
              <a:rPr lang="ru-RU" smtClean="0"/>
              <a:pPr/>
              <a:t>16.12.2016</a:t>
            </a:fld>
            <a:endParaRPr lang="ru-RU" dirty="0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B1962-6911-4A9C-A6C0-035B46326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extBox 2"/>
          <p:cNvSpPr txBox="1"/>
          <p:nvPr/>
        </p:nvSpPr>
        <p:spPr>
          <a:xfrm>
            <a:off x="1308270" y="2996952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 СИМВОЛ ГОДА</a:t>
            </a:r>
            <a:r>
              <a:rPr lang="en-US" sz="4800" b="1" i="1" dirty="0" smtClean="0">
                <a:solidFill>
                  <a:srgbClr val="C00000"/>
                </a:solidFill>
              </a:rPr>
              <a:t> 2017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1048596" name="TextBox 3"/>
          <p:cNvSpPr txBox="1"/>
          <p:nvPr/>
        </p:nvSpPr>
        <p:spPr>
          <a:xfrm>
            <a:off x="1632306" y="1700808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spc="100" dirty="0" smtClean="0">
                <a:solidFill>
                  <a:srgbClr val="06523E"/>
                </a:solidFill>
                <a:cs typeface="Arial" pitchFamily="34" charset="0"/>
              </a:rPr>
              <a:t>ГОСУДАРСТВЕННОЕ БЮДЖЕТНОЕ ОБЩЕОБРАЗОВАТЕЛЬНОЕ УЧРЕЖДЕНИЕ </a:t>
            </a:r>
          </a:p>
          <a:p>
            <a:pPr algn="ctr"/>
            <a:r>
              <a:rPr lang="ru-RU" sz="1500" spc="100" dirty="0" smtClean="0">
                <a:solidFill>
                  <a:srgbClr val="06523E"/>
                </a:solidFill>
                <a:cs typeface="Arial" pitchFamily="34" charset="0"/>
              </a:rPr>
              <a:t>СРЕДНЯЯ ОБЩЕОБРАЗОВАТЕЛЬНАЯ ШКОЛА №77 </a:t>
            </a:r>
            <a:r>
              <a:rPr lang="ru-RU" sz="1500" dirty="0" smtClean="0">
                <a:solidFill>
                  <a:srgbClr val="06523E"/>
                </a:solidFill>
                <a:cs typeface="Arial" pitchFamily="34" charset="0"/>
              </a:rPr>
              <a:t>ПЕТРОГРАДСКОГО РАЙОНА САНКТ-ПЕТЕРБУРГА</a:t>
            </a:r>
            <a:endParaRPr lang="ru-RU" sz="1500" dirty="0">
              <a:solidFill>
                <a:srgbClr val="06523E"/>
              </a:solidFill>
              <a:cs typeface="Arial" pitchFamily="34" charset="0"/>
            </a:endParaRPr>
          </a:p>
        </p:txBody>
      </p:sp>
      <p:sp>
        <p:nvSpPr>
          <p:cNvPr id="1048597" name="TextBox 5"/>
          <p:cNvSpPr txBox="1"/>
          <p:nvPr/>
        </p:nvSpPr>
        <p:spPr>
          <a:xfrm>
            <a:off x="539552" y="414908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6523E"/>
                </a:solidFill>
              </a:rPr>
              <a:t>мастер-класс по изготовлению аппликации из пластилина</a:t>
            </a:r>
            <a:r>
              <a:rPr lang="en-US" sz="2000" dirty="0" smtClean="0">
                <a:solidFill>
                  <a:srgbClr val="06523E"/>
                </a:solidFill>
              </a:rPr>
              <a:t> </a:t>
            </a:r>
            <a:r>
              <a:rPr lang="ru-RU" sz="2000" dirty="0" smtClean="0">
                <a:solidFill>
                  <a:srgbClr val="06523E"/>
                </a:solidFill>
              </a:rPr>
              <a:t>на бумаге фигурки петуха и инкрустации аппликации бисером.</a:t>
            </a:r>
            <a:endParaRPr lang="ru-RU" sz="2000" dirty="0">
              <a:solidFill>
                <a:srgbClr val="06523E"/>
              </a:solidFill>
            </a:endParaRPr>
          </a:p>
        </p:txBody>
      </p:sp>
      <p:sp>
        <p:nvSpPr>
          <p:cNvPr id="1048598" name="TextBox 7"/>
          <p:cNvSpPr txBox="1"/>
          <p:nvPr/>
        </p:nvSpPr>
        <p:spPr>
          <a:xfrm>
            <a:off x="1628056" y="523758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48599" name="TextBox 10"/>
          <p:cNvSpPr txBox="1"/>
          <p:nvPr/>
        </p:nvSpPr>
        <p:spPr>
          <a:xfrm>
            <a:off x="3779912" y="5157192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6523E"/>
                </a:solidFill>
                <a:cs typeface="Arial" pitchFamily="34" charset="0"/>
              </a:rPr>
              <a:t>Солтан Марина Александровна, воспитатель группы продленного дня</a:t>
            </a:r>
            <a:endParaRPr lang="ru-RU" dirty="0">
              <a:solidFill>
                <a:srgbClr val="06523E"/>
              </a:solidFill>
              <a:cs typeface="Arial" pitchFamily="34" charset="0"/>
            </a:endParaRPr>
          </a:p>
        </p:txBody>
      </p:sp>
      <p:sp>
        <p:nvSpPr>
          <p:cNvPr id="1048600" name="TextBox 11"/>
          <p:cNvSpPr txBox="1"/>
          <p:nvPr/>
        </p:nvSpPr>
        <p:spPr>
          <a:xfrm>
            <a:off x="3131840" y="602128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6523E"/>
                </a:solidFill>
                <a:cs typeface="Arial" pitchFamily="34" charset="0"/>
              </a:rPr>
              <a:t>Санкт-Петербург,  2016</a:t>
            </a:r>
            <a:endParaRPr lang="ru-RU" dirty="0">
              <a:solidFill>
                <a:srgbClr val="06523E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Рисунок 6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628800"/>
            <a:ext cx="3248323" cy="4320000"/>
          </a:xfrm>
          <a:prstGeom prst="rect">
            <a:avLst/>
          </a:prstGeom>
        </p:spPr>
      </p:pic>
      <p:sp>
        <p:nvSpPr>
          <p:cNvPr id="1048605" name="TextBox 1048604"/>
          <p:cNvSpPr txBox="1"/>
          <p:nvPr/>
        </p:nvSpPr>
        <p:spPr>
          <a:xfrm>
            <a:off x="5436096" y="1772816"/>
            <a:ext cx="3272414" cy="423354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>
                <a:solidFill>
                  <a:srgbClr val="000000"/>
                </a:solidFill>
              </a:rPr>
              <a:t> </a:t>
            </a:r>
            <a:r>
              <a:rPr lang="ru-RU" sz="2600" b="1" i="1" dirty="0">
                <a:solidFill>
                  <a:srgbClr val="06523E"/>
                </a:solidFill>
              </a:rPr>
              <a:t>Чтобы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наше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изделие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приобрело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законченный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вид</a:t>
            </a:r>
            <a:r>
              <a:rPr lang="en-US" altLang="ru-RU" sz="2600" b="1" i="1" dirty="0">
                <a:solidFill>
                  <a:srgbClr val="06523E"/>
                </a:solidFill>
              </a:rPr>
              <a:t>, </a:t>
            </a:r>
            <a:r>
              <a:rPr lang="ru-RU" altLang="en-US" sz="2600" b="1" i="1" dirty="0">
                <a:solidFill>
                  <a:srgbClr val="06523E"/>
                </a:solidFill>
              </a:rPr>
              <a:t>в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ru-RU" sz="2600" b="1" i="1" dirty="0" smtClean="0">
                <a:solidFill>
                  <a:srgbClr val="06523E"/>
                </a:solidFill>
              </a:rPr>
              <a:t> тех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частях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петушка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,</a:t>
            </a:r>
            <a:r>
              <a:rPr lang="ru-RU" altLang="ru-RU" sz="2600" b="1" i="1" dirty="0" smtClean="0">
                <a:solidFill>
                  <a:srgbClr val="06523E"/>
                </a:solidFill>
              </a:rPr>
              <a:t> которые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не покрыты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мозаикой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,</a:t>
            </a:r>
            <a:r>
              <a:rPr lang="ru-RU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можно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выполнить карандашом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  </a:t>
            </a:r>
            <a:r>
              <a:rPr lang="ru-RU" altLang="en-US" sz="2600" b="1" i="1" dirty="0">
                <a:solidFill>
                  <a:srgbClr val="06523E"/>
                </a:solidFill>
              </a:rPr>
              <a:t>или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стекой </a:t>
            </a:r>
            <a:r>
              <a:rPr lang="ru-RU" altLang="ru-RU" sz="2600" b="1" i="1" dirty="0" smtClean="0">
                <a:solidFill>
                  <a:srgbClr val="06523E"/>
                </a:solidFill>
              </a:rPr>
              <a:t>узоры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.</a:t>
            </a:r>
            <a:endParaRPr lang="ru-RU" sz="2600" b="1" i="1" dirty="0">
              <a:solidFill>
                <a:srgbClr val="06523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Рисунок 3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268760"/>
            <a:ext cx="3241497" cy="4320000"/>
          </a:xfrm>
          <a:prstGeom prst="rect">
            <a:avLst/>
          </a:prstGeom>
        </p:spPr>
      </p:pic>
      <p:sp>
        <p:nvSpPr>
          <p:cNvPr id="1048606" name="TextBox 1048605"/>
          <p:cNvSpPr txBox="1"/>
          <p:nvPr/>
        </p:nvSpPr>
        <p:spPr>
          <a:xfrm>
            <a:off x="5561207" y="2052433"/>
            <a:ext cx="2834159" cy="169277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indent="457200" algn="just"/>
            <a:r>
              <a:rPr lang="ru-RU" altLang="en-US" sz="2600" b="1" i="1" dirty="0">
                <a:solidFill>
                  <a:srgbClr val="06523E"/>
                </a:solidFill>
              </a:rPr>
              <a:t>Также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можно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раскрасить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фон</a:t>
            </a:r>
            <a:r>
              <a:rPr lang="en-US" altLang="ru-RU" sz="2600" b="1" i="1" dirty="0">
                <a:solidFill>
                  <a:srgbClr val="06523E"/>
                </a:solidFill>
              </a:rPr>
              <a:t>.</a:t>
            </a:r>
            <a:endParaRPr lang="ru-RU" altLang="en-US" sz="2600" b="1" i="1" dirty="0">
              <a:solidFill>
                <a:srgbClr val="06523E"/>
              </a:solidFill>
            </a:endParaRPr>
          </a:p>
          <a:p>
            <a:pPr indent="457200" algn="just"/>
            <a:endParaRPr lang="ru-RU" altLang="en-US" sz="2600" b="1" i="1" dirty="0">
              <a:solidFill>
                <a:srgbClr val="06523E"/>
              </a:solidFill>
            </a:endParaRPr>
          </a:p>
          <a:p>
            <a:pPr indent="457200" algn="just"/>
            <a:endParaRPr lang="ru-RU" altLang="en-US" sz="2600" b="1" i="1" dirty="0">
              <a:solidFill>
                <a:srgbClr val="06523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5733256"/>
            <a:ext cx="4176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3000" b="1" i="1" dirty="0" smtClean="0">
                <a:solidFill>
                  <a:srgbClr val="06523E"/>
                </a:solidFill>
              </a:rPr>
              <a:t>Наш</a:t>
            </a:r>
            <a:r>
              <a:rPr lang="en-US" altLang="ru-RU" sz="30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3000" b="1" i="1" dirty="0" smtClean="0">
                <a:solidFill>
                  <a:srgbClr val="06523E"/>
                </a:solidFill>
              </a:rPr>
              <a:t>петушок</a:t>
            </a:r>
            <a:r>
              <a:rPr lang="en-US" altLang="ru-RU" sz="30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3000" b="1" i="1" dirty="0" smtClean="0">
                <a:solidFill>
                  <a:srgbClr val="06523E"/>
                </a:solidFill>
              </a:rPr>
              <a:t>готов</a:t>
            </a:r>
            <a:r>
              <a:rPr lang="en-US" altLang="ru-RU" sz="3000" b="1" i="1" dirty="0" smtClean="0">
                <a:solidFill>
                  <a:srgbClr val="06523E"/>
                </a:solidFill>
              </a:rPr>
              <a:t>! </a:t>
            </a:r>
            <a:r>
              <a:rPr lang="ru-RU" altLang="en-US" sz="3000" b="1" i="1" dirty="0" smtClean="0">
                <a:solidFill>
                  <a:srgbClr val="06523E"/>
                </a:solidFill>
              </a:rPr>
              <a:t> </a:t>
            </a:r>
          </a:p>
          <a:p>
            <a:endParaRPr lang="ru-RU" sz="3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48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1" name="TextBox 1048670"/>
          <p:cNvSpPr txBox="1"/>
          <p:nvPr/>
        </p:nvSpPr>
        <p:spPr>
          <a:xfrm>
            <a:off x="1259632" y="1844824"/>
            <a:ext cx="6984776" cy="532453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indent="457200" algn="just"/>
            <a:r>
              <a:rPr lang="ru-RU" altLang="en-US" sz="2600" b="1" i="1" dirty="0">
                <a:solidFill>
                  <a:srgbClr val="06523E"/>
                </a:solidFill>
              </a:rPr>
              <a:t>В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подготовке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мастер</a:t>
            </a:r>
            <a:r>
              <a:rPr lang="en-US" altLang="ru-RU" sz="2600" b="1" i="1" dirty="0">
                <a:solidFill>
                  <a:srgbClr val="06523E"/>
                </a:solidFill>
              </a:rPr>
              <a:t>-</a:t>
            </a:r>
            <a:r>
              <a:rPr lang="ru-RU" altLang="en-US" sz="2600" b="1" i="1" dirty="0">
                <a:solidFill>
                  <a:srgbClr val="06523E"/>
                </a:solidFill>
              </a:rPr>
              <a:t>класса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принимали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участие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ученики</a:t>
            </a:r>
            <a:r>
              <a:rPr lang="en-US" altLang="ru-RU" sz="2600" b="1" i="1" dirty="0">
                <a:solidFill>
                  <a:srgbClr val="06523E"/>
                </a:solidFill>
              </a:rPr>
              <a:t> 3-</a:t>
            </a:r>
            <a:r>
              <a:rPr lang="ru-RU" altLang="en-US" sz="2600" b="1" i="1" dirty="0">
                <a:solidFill>
                  <a:srgbClr val="06523E"/>
                </a:solidFill>
              </a:rPr>
              <a:t>го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класса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:</a:t>
            </a:r>
            <a:endParaRPr lang="ru-RU" altLang="ru-RU" sz="2600" b="1" i="1" dirty="0" smtClean="0">
              <a:solidFill>
                <a:srgbClr val="06523E"/>
              </a:solidFill>
            </a:endParaRPr>
          </a:p>
          <a:p>
            <a:pPr indent="457200" algn="just"/>
            <a:endParaRPr lang="ru-RU" altLang="en-US" sz="2600" b="1" i="1" dirty="0">
              <a:solidFill>
                <a:srgbClr val="06523E"/>
              </a:solidFill>
            </a:endParaRPr>
          </a:p>
          <a:p>
            <a:pPr lvl="2" indent="457200" algn="just"/>
            <a:r>
              <a:rPr lang="ru-RU" altLang="ru-RU" sz="2600" b="1" i="1" dirty="0">
                <a:solidFill>
                  <a:srgbClr val="06523E"/>
                </a:solidFill>
              </a:rPr>
              <a:t>Киселев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Александр</a:t>
            </a:r>
          </a:p>
          <a:p>
            <a:pPr lvl="2" indent="457200" algn="just"/>
            <a:r>
              <a:rPr lang="ru-RU" altLang="ru-RU" sz="2600" b="1" i="1" dirty="0">
                <a:solidFill>
                  <a:srgbClr val="06523E"/>
                </a:solidFill>
              </a:rPr>
              <a:t>Коротченкова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Виктория</a:t>
            </a:r>
          </a:p>
          <a:p>
            <a:pPr lvl="2" indent="457200" algn="just"/>
            <a:r>
              <a:rPr lang="ru-RU" altLang="en-US" sz="2600" b="1" i="1" dirty="0">
                <a:solidFill>
                  <a:srgbClr val="06523E"/>
                </a:solidFill>
              </a:rPr>
              <a:t>Карамуллина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Рената</a:t>
            </a:r>
          </a:p>
          <a:p>
            <a:pPr lvl="2" indent="457200" algn="just"/>
            <a:r>
              <a:rPr lang="ru-RU" altLang="en-US" sz="2600" b="1" i="1" dirty="0">
                <a:solidFill>
                  <a:srgbClr val="06523E"/>
                </a:solidFill>
              </a:rPr>
              <a:t>Минаильченко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Изабелла</a:t>
            </a:r>
          </a:p>
          <a:p>
            <a:pPr lvl="2" indent="457200" algn="just"/>
            <a:r>
              <a:rPr lang="ru-RU" altLang="en-US" sz="2600" b="1" i="1" dirty="0">
                <a:solidFill>
                  <a:srgbClr val="06523E"/>
                </a:solidFill>
              </a:rPr>
              <a:t>Михаленко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Матвей</a:t>
            </a:r>
          </a:p>
          <a:p>
            <a:pPr lvl="2" indent="457200" algn="just"/>
            <a:r>
              <a:rPr lang="ru-RU" altLang="en-US" sz="2600" b="1" i="1" dirty="0" err="1">
                <a:solidFill>
                  <a:srgbClr val="06523E"/>
                </a:solidFill>
              </a:rPr>
              <a:t>Насибова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err="1" smtClean="0">
                <a:solidFill>
                  <a:srgbClr val="06523E"/>
                </a:solidFill>
              </a:rPr>
              <a:t>Айсель</a:t>
            </a:r>
            <a:endParaRPr lang="ru-RU" altLang="en-US" sz="2600" b="1" i="1" dirty="0" smtClean="0">
              <a:solidFill>
                <a:srgbClr val="06523E"/>
              </a:solidFill>
            </a:endParaRPr>
          </a:p>
          <a:p>
            <a:pPr lvl="2" indent="457200" algn="just"/>
            <a:r>
              <a:rPr lang="ru-RU" altLang="en-US" sz="2600" b="1" i="1" smtClean="0">
                <a:solidFill>
                  <a:srgbClr val="06523E"/>
                </a:solidFill>
              </a:rPr>
              <a:t>Рогова Анна</a:t>
            </a:r>
            <a:endParaRPr lang="ru-RU" altLang="en-US" sz="2600" b="1" i="1" dirty="0">
              <a:solidFill>
                <a:srgbClr val="06523E"/>
              </a:solidFill>
            </a:endParaRPr>
          </a:p>
          <a:p>
            <a:pPr lvl="2" indent="457200" algn="just"/>
            <a:r>
              <a:rPr lang="ru-RU" altLang="en-US" sz="2600" b="1" i="1" dirty="0">
                <a:solidFill>
                  <a:srgbClr val="06523E"/>
                </a:solidFill>
              </a:rPr>
              <a:t>Стоянов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Валентин</a:t>
            </a:r>
          </a:p>
          <a:p>
            <a:pPr lvl="2" indent="457200" algn="just"/>
            <a:endParaRPr lang="ru-RU" altLang="en-US" sz="2600" b="1" i="1" dirty="0">
              <a:solidFill>
                <a:srgbClr val="06523E"/>
              </a:solidFill>
            </a:endParaRPr>
          </a:p>
          <a:p>
            <a:endParaRPr lang="ru-RU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6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486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486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486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486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486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486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486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Рисунок 209716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728000"/>
            <a:ext cx="2211323" cy="2880320"/>
          </a:xfrm>
          <a:prstGeom prst="rect">
            <a:avLst/>
          </a:prstGeom>
        </p:spPr>
      </p:pic>
      <p:pic>
        <p:nvPicPr>
          <p:cNvPr id="2097165" name="Рисунок 2097164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1728000"/>
            <a:ext cx="2232248" cy="2880320"/>
          </a:xfrm>
          <a:prstGeom prst="rect">
            <a:avLst/>
          </a:prstGeom>
        </p:spPr>
      </p:pic>
      <p:pic>
        <p:nvPicPr>
          <p:cNvPr id="2097166" name="Рисунок 2097165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728000"/>
            <a:ext cx="2209204" cy="2880320"/>
          </a:xfrm>
          <a:prstGeom prst="rect">
            <a:avLst/>
          </a:prstGeom>
        </p:spPr>
      </p:pic>
      <p:sp>
        <p:nvSpPr>
          <p:cNvPr id="1048672" name="TextBox 1048671"/>
          <p:cNvSpPr txBox="1"/>
          <p:nvPr/>
        </p:nvSpPr>
        <p:spPr>
          <a:xfrm>
            <a:off x="1187624" y="5123453"/>
            <a:ext cx="7471676" cy="49244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indent="457200" algn="just"/>
            <a:r>
              <a:rPr lang="ru-RU" altLang="en-US" sz="2600" b="1" i="1" dirty="0">
                <a:solidFill>
                  <a:srgbClr val="06523E"/>
                </a:solidFill>
              </a:rPr>
              <a:t>Работы</a:t>
            </a:r>
            <a:r>
              <a:rPr lang="en-US" altLang="ru-RU" sz="2600" b="1" i="1" dirty="0">
                <a:solidFill>
                  <a:srgbClr val="06523E"/>
                </a:solidFill>
              </a:rPr>
              <a:t>, </a:t>
            </a:r>
            <a:r>
              <a:rPr lang="ru-RU" altLang="en-US" sz="2600" b="1" i="1" dirty="0">
                <a:solidFill>
                  <a:srgbClr val="06523E"/>
                </a:solidFill>
              </a:rPr>
              <a:t>выполненные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моими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помощниками.</a:t>
            </a:r>
            <a:endParaRPr lang="ru-RU" altLang="en-US" sz="2600" b="1" i="1" dirty="0">
              <a:solidFill>
                <a:srgbClr val="06523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3" name="TextBox 1048672"/>
          <p:cNvSpPr txBox="1"/>
          <p:nvPr/>
        </p:nvSpPr>
        <p:spPr>
          <a:xfrm>
            <a:off x="1141427" y="1628800"/>
            <a:ext cx="7538652" cy="169277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indent="457200" algn="just"/>
            <a:r>
              <a:rPr lang="ru-RU" altLang="en-US" sz="2600" b="1" i="1" dirty="0">
                <a:solidFill>
                  <a:srgbClr val="06523E"/>
                </a:solidFill>
              </a:rPr>
              <a:t>Так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как</a:t>
            </a:r>
            <a:r>
              <a:rPr lang="en-US" altLang="ru-RU" sz="2600" b="1" i="1" dirty="0">
                <a:solidFill>
                  <a:srgbClr val="06523E"/>
                </a:solidFill>
              </a:rPr>
              <a:t>  </a:t>
            </a:r>
            <a:r>
              <a:rPr lang="ru-RU" altLang="en-US" sz="2600" b="1" i="1" dirty="0">
                <a:solidFill>
                  <a:srgbClr val="06523E"/>
                </a:solidFill>
              </a:rPr>
              <a:t>изготовление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этой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поделки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дело</a:t>
            </a:r>
            <a:r>
              <a:rPr lang="en-US" altLang="ru-RU" sz="2600" b="1" i="1" dirty="0">
                <a:solidFill>
                  <a:srgbClr val="06523E"/>
                </a:solidFill>
              </a:rPr>
              <a:t> 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очень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трудоемкое</a:t>
            </a:r>
            <a:r>
              <a:rPr lang="en-US" altLang="ru-RU" sz="2600" b="1" i="1" dirty="0">
                <a:solidFill>
                  <a:srgbClr val="06523E"/>
                </a:solidFill>
              </a:rPr>
              <a:t>, </a:t>
            </a:r>
            <a:r>
              <a:rPr lang="ru-RU" altLang="en-US" sz="2600" b="1" i="1" dirty="0">
                <a:solidFill>
                  <a:srgbClr val="06523E"/>
                </a:solidFill>
              </a:rPr>
              <a:t>требует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много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усилий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и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времени</a:t>
            </a:r>
            <a:r>
              <a:rPr lang="en-US" altLang="ru-RU" sz="2600" b="1" i="1" dirty="0">
                <a:solidFill>
                  <a:srgbClr val="06523E"/>
                </a:solidFill>
              </a:rPr>
              <a:t>, </a:t>
            </a:r>
            <a:r>
              <a:rPr lang="ru-RU" altLang="en-US" sz="2600" b="1" i="1" dirty="0">
                <a:solidFill>
                  <a:srgbClr val="06523E"/>
                </a:solidFill>
              </a:rPr>
              <a:t>можно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не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успеть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выполнить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все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задуманное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за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одно</a:t>
            </a:r>
            <a:r>
              <a:rPr lang="en-US" altLang="ru-RU" sz="2600" b="1" i="1" dirty="0">
                <a:solidFill>
                  <a:srgbClr val="06523E"/>
                </a:solidFill>
              </a:rPr>
              <a:t> </a:t>
            </a:r>
            <a:r>
              <a:rPr lang="ru-RU" altLang="en-US" sz="2600" b="1" i="1" dirty="0">
                <a:solidFill>
                  <a:srgbClr val="06523E"/>
                </a:solidFill>
              </a:rPr>
              <a:t>занятие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. </a:t>
            </a:r>
            <a:endParaRPr lang="ru-RU" altLang="en-US" sz="2600" b="1" i="1" dirty="0">
              <a:solidFill>
                <a:srgbClr val="06523E"/>
              </a:solidFill>
            </a:endParaRPr>
          </a:p>
        </p:txBody>
      </p:sp>
      <p:pic>
        <p:nvPicPr>
          <p:cNvPr id="6" name="Рисунок 5" descr="20161201_1522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717032"/>
            <a:ext cx="3646911" cy="2736000"/>
          </a:xfrm>
          <a:prstGeom prst="rect">
            <a:avLst/>
          </a:prstGeom>
        </p:spPr>
      </p:pic>
      <p:pic>
        <p:nvPicPr>
          <p:cNvPr id="8" name="Рисунок 7" descr="20161130_1558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3717032"/>
            <a:ext cx="3645836" cy="2736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TextBox 1048675"/>
          <p:cNvSpPr txBox="1"/>
          <p:nvPr/>
        </p:nvSpPr>
        <p:spPr>
          <a:xfrm>
            <a:off x="1498642" y="1653304"/>
            <a:ext cx="7057062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ru-RU" sz="2800" dirty="0">
                <a:solidFill>
                  <a:srgbClr val="000000"/>
                </a:solidFill>
              </a:rPr>
              <a:t> 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556792"/>
            <a:ext cx="7848872" cy="2164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altLang="en-US" sz="2600" b="1" i="1" dirty="0" smtClean="0">
                <a:solidFill>
                  <a:srgbClr val="06523E"/>
                </a:solidFill>
              </a:rPr>
              <a:t>В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рамках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группы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продленного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дня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можно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ru-RU" sz="2600" b="1" i="1" dirty="0" smtClean="0">
                <a:solidFill>
                  <a:srgbClr val="06523E"/>
                </a:solidFill>
              </a:rPr>
              <a:t>продолжать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выполнять работу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течение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нескольких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дней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свободное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время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(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например,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после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приготовления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домашнего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задания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)</a:t>
            </a:r>
            <a:r>
              <a:rPr lang="ru-RU" altLang="ru-RU" sz="2600" b="1" i="1" dirty="0" smtClean="0">
                <a:solidFill>
                  <a:srgbClr val="06523E"/>
                </a:solidFill>
              </a:rPr>
              <a:t>. Также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можно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работать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парах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или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группой.</a:t>
            </a:r>
            <a:endParaRPr lang="ru-RU" altLang="en-US" sz="2600" b="1" i="1" dirty="0">
              <a:solidFill>
                <a:srgbClr val="06523E"/>
              </a:solidFill>
            </a:endParaRPr>
          </a:p>
        </p:txBody>
      </p:sp>
      <p:pic>
        <p:nvPicPr>
          <p:cNvPr id="6" name="Рисунок 5" descr="20161202_1414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717032"/>
            <a:ext cx="4032448" cy="288114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TextBox 1"/>
          <p:cNvSpPr txBox="1"/>
          <p:nvPr/>
        </p:nvSpPr>
        <p:spPr>
          <a:xfrm>
            <a:off x="1979712" y="306896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6523E"/>
                </a:solidFill>
                <a:latin typeface="Times New Roman"/>
                <a:ea typeface="Times New Roman"/>
                <a:cs typeface="Times New Roman"/>
              </a:rPr>
              <a:t>Спасибо за внимание !</a:t>
            </a:r>
            <a:endParaRPr lang="ru-RU" sz="4800" b="1" i="1" dirty="0">
              <a:solidFill>
                <a:srgbClr val="06523E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Прямоугольник 3"/>
          <p:cNvSpPr/>
          <p:nvPr/>
        </p:nvSpPr>
        <p:spPr>
          <a:xfrm>
            <a:off x="1619672" y="1340768"/>
            <a:ext cx="6480720" cy="4909036"/>
          </a:xfrm>
          <a:prstGeom prst="rect">
            <a:avLst/>
          </a:prstGeom>
        </p:spPr>
        <p:txBody>
          <a:bodyPr wrap="square" anchor="t" anchorCtr="1">
            <a:spAutoFit/>
          </a:bodyPr>
          <a:lstStyle/>
          <a:p>
            <a:pPr lvl="0" indent="457200" algn="just" fontAlgn="base">
              <a:spcBef>
                <a:spcPts val="1200"/>
              </a:spcBef>
              <a:spcAft>
                <a:spcPts val="600"/>
              </a:spcAft>
            </a:pPr>
            <a:r>
              <a:rPr lang="ru-RU" sz="2200" b="1" i="1" dirty="0" smtClean="0">
                <a:solidFill>
                  <a:srgbClr val="06523E"/>
                </a:solidFill>
                <a:ea typeface="Times New Roman" pitchFamily="18" charset="0"/>
                <a:cs typeface="Times New Roman" pitchFamily="18" charset="0"/>
              </a:rPr>
              <a:t>Друзья!</a:t>
            </a:r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06523E"/>
                </a:solidFill>
              </a:rPr>
              <a:t>Новый 2017 год — год Красного Петуха (по китайскому гороскопу), и лучшим</a:t>
            </a:r>
            <a:r>
              <a:rPr lang="en-US" altLang="ru-RU" sz="22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200" b="1" i="1" dirty="0" smtClean="0">
                <a:solidFill>
                  <a:srgbClr val="06523E"/>
                </a:solidFill>
              </a:rPr>
              <a:t>подарком</a:t>
            </a:r>
            <a:r>
              <a:rPr lang="ru-RU" sz="2200" b="1" i="1" dirty="0" smtClean="0">
                <a:solidFill>
                  <a:srgbClr val="06523E"/>
                </a:solidFill>
              </a:rPr>
              <a:t> </a:t>
            </a:r>
            <a:r>
              <a:rPr lang="en-US" altLang="ru-RU" sz="22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200" b="1" i="1" dirty="0" smtClean="0">
                <a:solidFill>
                  <a:srgbClr val="06523E"/>
                </a:solidFill>
              </a:rPr>
              <a:t>к</a:t>
            </a:r>
            <a:r>
              <a:rPr lang="en-US" altLang="ru-RU" sz="22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200" b="1" i="1" dirty="0" smtClean="0">
                <a:solidFill>
                  <a:srgbClr val="06523E"/>
                </a:solidFill>
              </a:rPr>
              <a:t>празднику</a:t>
            </a:r>
            <a:r>
              <a:rPr lang="en-US" altLang="ru-RU" sz="2200" b="1" i="1" dirty="0" smtClean="0">
                <a:solidFill>
                  <a:srgbClr val="06523E"/>
                </a:solidFill>
              </a:rPr>
              <a:t>, </a:t>
            </a:r>
            <a:r>
              <a:rPr lang="ru-RU" sz="2200" b="1" i="1" dirty="0" smtClean="0">
                <a:solidFill>
                  <a:srgbClr val="06523E"/>
                </a:solidFill>
              </a:rPr>
              <a:t>станет именно его фигурка или изображение. Ведь нужно обязательно порадовать родных и близких рукодельным символом года, а себя — увлекательным процессом создания этого самого символа.</a:t>
            </a:r>
            <a:endParaRPr lang="zh-CN" altLang="en-US" dirty="0"/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06523E"/>
                </a:solidFill>
              </a:rPr>
              <a:t> </a:t>
            </a:r>
            <a:r>
              <a:rPr lang="ru-RU" sz="2200" b="1" i="1" dirty="0" smtClean="0">
                <a:solidFill>
                  <a:srgbClr val="06523E"/>
                </a:solidFill>
                <a:ea typeface="Times New Roman" pitchFamily="18" charset="0"/>
                <a:cs typeface="Times New Roman" pitchFamily="18" charset="0"/>
              </a:rPr>
              <a:t>Сегодня мы научимся с вами выполнять аппликацию петушка из пластилина.</a:t>
            </a:r>
            <a:r>
              <a:rPr lang="ru-RU" sz="2200" b="1" i="1" dirty="0" smtClean="0">
                <a:solidFill>
                  <a:srgbClr val="06523E"/>
                </a:solidFill>
              </a:rPr>
              <a:t> </a:t>
            </a:r>
            <a:r>
              <a:rPr lang="ru-RU" sz="2200" b="1" i="1" dirty="0" smtClean="0">
                <a:solidFill>
                  <a:srgbClr val="06523E"/>
                </a:solidFill>
                <a:ea typeface="Times New Roman" pitchFamily="18" charset="0"/>
                <a:cs typeface="Times New Roman" pitchFamily="18" charset="0"/>
              </a:rPr>
              <a:t>Такая техника выполнения аппликации из пластилина называется пластилинография. </a:t>
            </a: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06523E"/>
                </a:solidFill>
                <a:cs typeface="Times New Roman" pitchFamily="18" charset="0"/>
              </a:rPr>
              <a:t>Затем мы выполним инкрустацию этой аппликации бисером.</a:t>
            </a:r>
            <a:endParaRPr lang="ru-RU" sz="2200" b="1" i="1" dirty="0" smtClean="0">
              <a:solidFill>
                <a:srgbClr val="06523E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48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48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48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TextBox 1"/>
          <p:cNvSpPr txBox="1"/>
          <p:nvPr/>
        </p:nvSpPr>
        <p:spPr>
          <a:xfrm>
            <a:off x="2656684" y="1661772"/>
            <a:ext cx="5328592" cy="428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6523E"/>
                </a:solidFill>
              </a:rPr>
              <a:t>Для работы нам понадобятся:</a:t>
            </a:r>
          </a:p>
          <a:p>
            <a:endParaRPr lang="ru-RU" sz="2800" b="1" i="1" dirty="0" smtClean="0">
              <a:solidFill>
                <a:srgbClr val="06523E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6523E"/>
                </a:solidFill>
              </a:rPr>
              <a:t>бумага</a:t>
            </a:r>
          </a:p>
          <a:p>
            <a:pPr lvl="1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6523E"/>
                </a:solidFill>
              </a:rPr>
              <a:t>цветной картон</a:t>
            </a:r>
          </a:p>
          <a:p>
            <a:pPr lvl="1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6523E"/>
                </a:solidFill>
              </a:rPr>
              <a:t>пластилин</a:t>
            </a:r>
          </a:p>
          <a:p>
            <a:pPr lvl="1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6523E"/>
                </a:solidFill>
              </a:rPr>
              <a:t>клей</a:t>
            </a:r>
          </a:p>
          <a:p>
            <a:pPr lvl="1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6523E"/>
                </a:solidFill>
              </a:rPr>
              <a:t>ножницы</a:t>
            </a:r>
          </a:p>
          <a:p>
            <a:pPr lvl="1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6523E"/>
                </a:solidFill>
              </a:rPr>
              <a:t>цветные карандаши</a:t>
            </a:r>
          </a:p>
          <a:p>
            <a:pPr lvl="1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6523E"/>
                </a:solidFill>
              </a:rPr>
              <a:t>стеки</a:t>
            </a:r>
          </a:p>
          <a:p>
            <a:pPr lvl="1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6523E"/>
                </a:solidFill>
              </a:rPr>
              <a:t>бисер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48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48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48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48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48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485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485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4000" y="1620000"/>
            <a:ext cx="3644437" cy="2736000"/>
          </a:xfrm>
          <a:prstGeom prst="rect">
            <a:avLst/>
          </a:prstGeom>
        </p:spPr>
      </p:pic>
      <p:pic>
        <p:nvPicPr>
          <p:cNvPr id="2097159" name="Рисунок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620000"/>
            <a:ext cx="3641219" cy="2736000"/>
          </a:xfrm>
          <a:prstGeom prst="rect">
            <a:avLst/>
          </a:prstGeom>
        </p:spPr>
      </p:pic>
      <p:sp>
        <p:nvSpPr>
          <p:cNvPr id="1048592" name="TextBox 3"/>
          <p:cNvSpPr txBox="1"/>
          <p:nvPr/>
        </p:nvSpPr>
        <p:spPr>
          <a:xfrm>
            <a:off x="1187624" y="4941168"/>
            <a:ext cx="76328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600" b="1" i="1" dirty="0" smtClean="0">
                <a:solidFill>
                  <a:srgbClr val="06523E"/>
                </a:solidFill>
              </a:rPr>
              <a:t>Сначала нарисуем на бумаге фигурку петуха или возьмем готовый шаблон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.</a:t>
            </a:r>
            <a:endParaRPr lang="ru-RU" sz="2600" b="1" i="1" dirty="0">
              <a:solidFill>
                <a:srgbClr val="06523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extBox 4"/>
          <p:cNvSpPr txBox="1"/>
          <p:nvPr/>
        </p:nvSpPr>
        <p:spPr>
          <a:xfrm>
            <a:off x="2051720" y="515719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pic>
        <p:nvPicPr>
          <p:cNvPr id="2097155" name="Рисунок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772816"/>
            <a:ext cx="3237183" cy="4320000"/>
          </a:xfrm>
          <a:prstGeom prst="rect">
            <a:avLst/>
          </a:prstGeom>
        </p:spPr>
      </p:pic>
      <p:sp>
        <p:nvSpPr>
          <p:cNvPr id="1048587" name="TextBox 3"/>
          <p:cNvSpPr txBox="1"/>
          <p:nvPr/>
        </p:nvSpPr>
        <p:spPr>
          <a:xfrm>
            <a:off x="5076056" y="1700808"/>
            <a:ext cx="388843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600" b="1" i="1" dirty="0" smtClean="0">
                <a:solidFill>
                  <a:srgbClr val="06523E"/>
                </a:solidFill>
              </a:rPr>
              <a:t>Затем заполним пластилином все части нашего петушка. </a:t>
            </a:r>
          </a:p>
          <a:p>
            <a:pPr indent="457200" algn="just"/>
            <a:r>
              <a:rPr lang="ru-RU" sz="2600" b="1" i="1" dirty="0" smtClean="0">
                <a:solidFill>
                  <a:srgbClr val="06523E"/>
                </a:solidFill>
              </a:rPr>
              <a:t>Для того, чтобы аппликация получилась аккуратной, необходимо предварительно размять пластилин.</a:t>
            </a:r>
          </a:p>
          <a:p>
            <a:pPr indent="457200" algn="just"/>
            <a:r>
              <a:rPr lang="ru-RU" sz="2600" b="1" i="1" dirty="0" smtClean="0">
                <a:solidFill>
                  <a:srgbClr val="06523E"/>
                </a:solidFill>
              </a:rPr>
              <a:t>Слой пластилина должен быть тонким и ровным.</a:t>
            </a:r>
            <a:endParaRPr lang="ru-RU" sz="2600" b="1" i="1" dirty="0">
              <a:solidFill>
                <a:srgbClr val="06523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48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48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2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9998" y="1800000"/>
            <a:ext cx="3240830" cy="4320000"/>
          </a:xfrm>
          <a:prstGeom prst="rect">
            <a:avLst/>
          </a:prstGeom>
        </p:spPr>
      </p:pic>
      <p:sp>
        <p:nvSpPr>
          <p:cNvPr id="1048584" name="TextBox 4"/>
          <p:cNvSpPr txBox="1"/>
          <p:nvPr/>
        </p:nvSpPr>
        <p:spPr>
          <a:xfrm>
            <a:off x="5652120" y="1844824"/>
            <a:ext cx="288032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600" b="1" i="1" dirty="0" smtClean="0">
                <a:solidFill>
                  <a:srgbClr val="06523E"/>
                </a:solidFill>
              </a:rPr>
              <a:t>Теперь надо наклеить изделие на картон, предварительно вырезав фигурку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.</a:t>
            </a:r>
            <a:endParaRPr lang="zh-CN" altLang="en-US" sz="2600" b="1" i="1" dirty="0">
              <a:solidFill>
                <a:srgbClr val="06523E"/>
              </a:solidFill>
            </a:endParaRPr>
          </a:p>
          <a:p>
            <a:pPr indent="457200" algn="just"/>
            <a:r>
              <a:rPr lang="ru-RU" sz="2600" b="1" i="1" spc="100" dirty="0" smtClean="0">
                <a:solidFill>
                  <a:srgbClr val="06523E"/>
                </a:solidFill>
              </a:rPr>
              <a:t> Можно вырезать по контуру, </a:t>
            </a:r>
            <a:r>
              <a:rPr lang="ru-RU" sz="2600" b="1" i="1" dirty="0" smtClean="0">
                <a:solidFill>
                  <a:srgbClr val="06523E"/>
                </a:solidFill>
              </a:rPr>
              <a:t>или </a:t>
            </a:r>
            <a:r>
              <a:rPr lang="ru-RU" sz="2600" b="1" i="1" spc="-100" dirty="0" smtClean="0">
                <a:solidFill>
                  <a:srgbClr val="06523E"/>
                </a:solidFill>
              </a:rPr>
              <a:t>оставить петушка  в рамке.</a:t>
            </a:r>
            <a:endParaRPr lang="ru-RU" sz="2600" b="1" i="1" spc="-100" dirty="0">
              <a:solidFill>
                <a:srgbClr val="06523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48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Рисунок 2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00" y="1620000"/>
            <a:ext cx="3742404" cy="2736000"/>
          </a:xfrm>
          <a:prstGeom prst="rect">
            <a:avLst/>
          </a:prstGeom>
        </p:spPr>
      </p:pic>
      <p:pic>
        <p:nvPicPr>
          <p:cNvPr id="2097154" name="Рисунок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24000" y="1620000"/>
            <a:ext cx="3648995" cy="2736000"/>
          </a:xfrm>
          <a:prstGeom prst="rect">
            <a:avLst/>
          </a:prstGeom>
        </p:spPr>
      </p:pic>
      <p:sp>
        <p:nvSpPr>
          <p:cNvPr id="1048585" name="TextBox 4"/>
          <p:cNvSpPr txBox="1"/>
          <p:nvPr/>
        </p:nvSpPr>
        <p:spPr>
          <a:xfrm>
            <a:off x="1259632" y="5085184"/>
            <a:ext cx="77048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600" b="1" i="1" dirty="0" smtClean="0">
                <a:solidFill>
                  <a:srgbClr val="06523E"/>
                </a:solidFill>
              </a:rPr>
              <a:t>Наклеиваем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вырезанного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петушка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на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картон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.</a:t>
            </a:r>
            <a:endParaRPr lang="ru-RU" sz="2600" b="1" i="1" dirty="0">
              <a:solidFill>
                <a:srgbClr val="06523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Рисунок 1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0000" y="1620000"/>
            <a:ext cx="3648000" cy="2736000"/>
          </a:xfrm>
          <a:prstGeom prst="rect">
            <a:avLst/>
          </a:prstGeom>
        </p:spPr>
      </p:pic>
      <p:pic>
        <p:nvPicPr>
          <p:cNvPr id="2097157" name="Рисунок 2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00" y="1620000"/>
            <a:ext cx="3646674" cy="2736000"/>
          </a:xfrm>
          <a:prstGeom prst="rect">
            <a:avLst/>
          </a:prstGeom>
        </p:spPr>
      </p:pic>
      <p:sp>
        <p:nvSpPr>
          <p:cNvPr id="1048591" name="TextBox 3"/>
          <p:cNvSpPr txBox="1"/>
          <p:nvPr/>
        </p:nvSpPr>
        <p:spPr>
          <a:xfrm>
            <a:off x="1259632" y="4869160"/>
            <a:ext cx="76328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altLang="en-US" sz="2600" b="1" i="1" dirty="0" smtClean="0">
                <a:solidFill>
                  <a:srgbClr val="06523E"/>
                </a:solidFill>
              </a:rPr>
              <a:t>Карандашом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выделяем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все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части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петушка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,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обводим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по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dirty="0" smtClean="0">
                <a:solidFill>
                  <a:srgbClr val="06523E"/>
                </a:solidFill>
              </a:rPr>
              <a:t>контуру</a:t>
            </a:r>
            <a:r>
              <a:rPr lang="en-US" altLang="ru-RU" sz="2600" b="1" i="1" dirty="0" smtClean="0">
                <a:solidFill>
                  <a:srgbClr val="06523E"/>
                </a:solidFill>
              </a:rPr>
              <a:t>. </a:t>
            </a:r>
            <a:endParaRPr lang="ru-RU" sz="2600" b="1" i="1" dirty="0">
              <a:solidFill>
                <a:srgbClr val="06523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Рисунок 1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484784"/>
            <a:ext cx="3263458" cy="2437103"/>
          </a:xfrm>
          <a:prstGeom prst="rect">
            <a:avLst/>
          </a:prstGeom>
        </p:spPr>
      </p:pic>
      <p:pic>
        <p:nvPicPr>
          <p:cNvPr id="2097161" name="Рисунок 2" descr="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4149080"/>
            <a:ext cx="3278722" cy="2448272"/>
          </a:xfrm>
          <a:prstGeom prst="rect">
            <a:avLst/>
          </a:prstGeom>
        </p:spPr>
      </p:pic>
      <p:sp>
        <p:nvSpPr>
          <p:cNvPr id="1048593" name="TextBox 3"/>
          <p:cNvSpPr txBox="1"/>
          <p:nvPr/>
        </p:nvSpPr>
        <p:spPr>
          <a:xfrm>
            <a:off x="4572000" y="1484784"/>
            <a:ext cx="432048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en-US" altLang="ru-RU" sz="2600" b="1" i="1" spc="-100" dirty="0" smtClean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altLang="en-US" sz="2600" b="1" i="1" spc="100" dirty="0" smtClean="0">
                <a:solidFill>
                  <a:srgbClr val="06523E"/>
                </a:solidFill>
              </a:rPr>
              <a:t>Приступаем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к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100" dirty="0" smtClean="0">
                <a:solidFill>
                  <a:srgbClr val="06523E"/>
                </a:solidFill>
              </a:rPr>
              <a:t>инкрустации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нашей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аппликации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. </a:t>
            </a:r>
            <a:endParaRPr lang="ru-RU" sz="2600" b="1" i="1" spc="-100" dirty="0" smtClean="0">
              <a:solidFill>
                <a:srgbClr val="06523E"/>
              </a:solidFill>
            </a:endParaRPr>
          </a:p>
          <a:p>
            <a:pPr indent="457200" algn="just"/>
            <a:r>
              <a:rPr lang="ru-RU" altLang="en-US" sz="2600" b="1" i="1" spc="-100" dirty="0" smtClean="0">
                <a:solidFill>
                  <a:srgbClr val="06523E"/>
                </a:solidFill>
              </a:rPr>
              <a:t>На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этом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этапе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вы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можете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проявить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максимум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фантазии.</a:t>
            </a:r>
            <a:endParaRPr lang="ru-RU" sz="2600" b="1" i="1" spc="-100" dirty="0" smtClean="0">
              <a:solidFill>
                <a:srgbClr val="06523E"/>
              </a:solidFill>
            </a:endParaRPr>
          </a:p>
          <a:p>
            <a:pPr indent="457200" algn="just"/>
            <a:r>
              <a:rPr lang="en-US" altLang="ru-RU" sz="2600" b="1" i="1" spc="-100" dirty="0" smtClean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Возьмите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разноцветный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или однотонный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бисер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. </a:t>
            </a:r>
            <a:endParaRPr lang="ru-RU" altLang="en-US" sz="2600" b="1" i="1" spc="-100" dirty="0">
              <a:solidFill>
                <a:srgbClr val="06523E"/>
              </a:solidFill>
            </a:endParaRPr>
          </a:p>
          <a:p>
            <a:pPr indent="457200" algn="just"/>
            <a:r>
              <a:rPr lang="ru-RU" altLang="en-US" sz="2600" b="1" i="1" spc="-100" dirty="0" smtClean="0">
                <a:solidFill>
                  <a:srgbClr val="06523E"/>
                </a:solidFill>
              </a:rPr>
              <a:t>Можно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полностью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покрыть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фигурку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мозаикой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,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а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можно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на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отдельных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частях петушка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сделать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 </a:t>
            </a:r>
            <a:r>
              <a:rPr lang="ru-RU" altLang="en-US" sz="2600" b="1" i="1" spc="-100" dirty="0" smtClean="0">
                <a:solidFill>
                  <a:srgbClr val="06523E"/>
                </a:solidFill>
              </a:rPr>
              <a:t>орнамент</a:t>
            </a:r>
            <a:r>
              <a:rPr lang="en-US" altLang="ru-RU" sz="2600" b="1" i="1" spc="-100" dirty="0" smtClean="0">
                <a:solidFill>
                  <a:srgbClr val="06523E"/>
                </a:solidFill>
              </a:rPr>
              <a:t>.</a:t>
            </a:r>
            <a:endParaRPr lang="ru-RU" altLang="en-US" sz="2600" b="1" i="1" spc="-100" dirty="0">
              <a:solidFill>
                <a:srgbClr val="06523E"/>
              </a:solidFill>
            </a:endParaRPr>
          </a:p>
          <a:p>
            <a:endParaRPr lang="ru-RU" sz="2600" b="1" i="1" spc="-100" dirty="0">
              <a:solidFill>
                <a:srgbClr val="008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48670" name="TextBox 1048669"/>
          <p:cNvSpPr txBox="1"/>
          <p:nvPr/>
        </p:nvSpPr>
        <p:spPr>
          <a:xfrm>
            <a:off x="1252746" y="732229"/>
            <a:ext cx="4572000" cy="5105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48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48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48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387</Words>
  <Application>Microsoft Office PowerPoint</Application>
  <PresentationFormat>Экран (4:3)</PresentationFormat>
  <Paragraphs>55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Soltan_ma</cp:lastModifiedBy>
  <cp:revision>26</cp:revision>
  <dcterms:created xsi:type="dcterms:W3CDTF">2013-04-27T11:16:01Z</dcterms:created>
  <dcterms:modified xsi:type="dcterms:W3CDTF">2016-12-16T12:47:34Z</dcterms:modified>
</cp:coreProperties>
</file>