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307" r:id="rId2"/>
    <p:sldId id="281" r:id="rId3"/>
    <p:sldId id="257" r:id="rId4"/>
    <p:sldId id="308" r:id="rId5"/>
    <p:sldId id="259" r:id="rId6"/>
    <p:sldId id="263" r:id="rId7"/>
    <p:sldId id="285" r:id="rId8"/>
    <p:sldId id="286" r:id="rId9"/>
    <p:sldId id="288" r:id="rId10"/>
    <p:sldId id="287" r:id="rId11"/>
    <p:sldId id="289" r:id="rId12"/>
    <p:sldId id="283" r:id="rId13"/>
    <p:sldId id="290" r:id="rId14"/>
    <p:sldId id="265" r:id="rId15"/>
    <p:sldId id="309" r:id="rId16"/>
    <p:sldId id="298" r:id="rId17"/>
    <p:sldId id="267" r:id="rId18"/>
    <p:sldId id="296" r:id="rId19"/>
    <p:sldId id="301" r:id="rId20"/>
    <p:sldId id="311" r:id="rId21"/>
    <p:sldId id="310" r:id="rId22"/>
    <p:sldId id="272" r:id="rId23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4" d="100"/>
        <a:sy n="84" d="100"/>
      </p:scale>
      <p:origin x="0" y="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промежуточный контроль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3862196856681592E-3"/>
                  <c:y val="6.9117695631416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7724393713363288E-3"/>
                  <c:y val="4.7667376297528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15865905700448E-2"/>
                  <c:y val="5.72008515570341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544878742672687E-2"/>
                  <c:y val="6.1967589186787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5 а</c:v>
                </c:pt>
                <c:pt idx="1">
                  <c:v>5б</c:v>
                </c:pt>
                <c:pt idx="2">
                  <c:v>10а</c:v>
                </c:pt>
                <c:pt idx="3">
                  <c:v>10б</c:v>
                </c:pt>
              </c:strCache>
            </c:strRef>
          </c:cat>
          <c:val>
            <c:numRef>
              <c:f>Лист1!$B$2:$E$2</c:f>
              <c:numCache>
                <c:formatCode>0%</c:formatCode>
                <c:ptCount val="4"/>
                <c:pt idx="0">
                  <c:v>0.56000000000000005</c:v>
                </c:pt>
                <c:pt idx="1">
                  <c:v>0.60000000000000064</c:v>
                </c:pt>
                <c:pt idx="2">
                  <c:v>0.63000000000000245</c:v>
                </c:pt>
                <c:pt idx="3">
                  <c:v>0.60000000000000064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входной контроль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0793295285022511E-3"/>
                  <c:y val="5.48174827421578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4655492141704428E-3"/>
                  <c:y val="7.15010644462927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931098428340813E-3"/>
                  <c:y val="7.6267802076045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0793295285022511E-3"/>
                  <c:y val="5.48174827421578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5 а</c:v>
                </c:pt>
                <c:pt idx="1">
                  <c:v>5б</c:v>
                </c:pt>
                <c:pt idx="2">
                  <c:v>10а</c:v>
                </c:pt>
                <c:pt idx="3">
                  <c:v>10б</c:v>
                </c:pt>
              </c:strCache>
            </c:strRef>
          </c:cat>
          <c:val>
            <c:numRef>
              <c:f>Лист1!$B$3:$E$3</c:f>
              <c:numCache>
                <c:formatCode>0%</c:formatCode>
                <c:ptCount val="4"/>
                <c:pt idx="0">
                  <c:v>0.49000000000000032</c:v>
                </c:pt>
                <c:pt idx="1">
                  <c:v>0.51</c:v>
                </c:pt>
                <c:pt idx="2">
                  <c:v>0.5</c:v>
                </c:pt>
                <c:pt idx="3">
                  <c:v>0.49000000000000032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78852096"/>
        <c:axId val="78853632"/>
        <c:axId val="0"/>
      </c:bar3DChart>
      <c:catAx>
        <c:axId val="78852096"/>
        <c:scaling>
          <c:orientation val="minMax"/>
        </c:scaling>
        <c:delete val="1"/>
        <c:axPos val="b"/>
        <c:majorTickMark val="none"/>
        <c:minorTickMark val="none"/>
        <c:tickLblPos val="none"/>
        <c:crossAx val="78853632"/>
        <c:crosses val="autoZero"/>
        <c:auto val="1"/>
        <c:lblAlgn val="ctr"/>
        <c:lblOffset val="100"/>
        <c:noMultiLvlLbl val="0"/>
      </c:catAx>
      <c:valAx>
        <c:axId val="78853632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crossAx val="78852096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5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</a:rPr>
              <a:t>Урок</a:t>
            </a:r>
            <a:r>
              <a:rPr lang="ru-RU" sz="2400" baseline="0" dirty="0">
                <a:solidFill>
                  <a:srgbClr val="002060"/>
                </a:solidFill>
              </a:rPr>
              <a:t> без применения ИКТ</a:t>
            </a:r>
            <a:endParaRPr lang="ru-RU" sz="2400" dirty="0">
              <a:solidFill>
                <a:srgbClr val="002060"/>
              </a:solidFill>
            </a:endParaRP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aseline="0">
                    <a:solidFill>
                      <a:schemeClr val="accent4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интерес</c:v>
                </c:pt>
                <c:pt idx="1">
                  <c:v>активность</c:v>
                </c:pt>
                <c:pt idx="2">
                  <c:v>отсутствие интереса</c:v>
                </c:pt>
                <c:pt idx="3">
                  <c:v>пассивность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0.31000000000000111</c:v>
                </c:pt>
                <c:pt idx="1">
                  <c:v>0.32000000000000123</c:v>
                </c:pt>
                <c:pt idx="2">
                  <c:v>0.19000000000000003</c:v>
                </c:pt>
                <c:pt idx="3">
                  <c:v>0.18000000000000024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58186866306058693"/>
          <c:y val="0.31350491804527242"/>
          <c:w val="0.40291069759266257"/>
          <c:h val="0.43866120513370577"/>
        </c:manualLayout>
      </c:layout>
      <c:overlay val="0"/>
      <c:txPr>
        <a:bodyPr/>
        <a:lstStyle/>
        <a:p>
          <a:pPr>
            <a:defRPr sz="13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</a:rPr>
              <a:t>Урок с применением ИКТ</a:t>
            </a: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baseline="0">
                    <a:solidFill>
                      <a:schemeClr val="accent4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интерес</c:v>
                </c:pt>
                <c:pt idx="1">
                  <c:v>активность</c:v>
                </c:pt>
                <c:pt idx="2">
                  <c:v>отсутствие интереса</c:v>
                </c:pt>
                <c:pt idx="3">
                  <c:v>пассивность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0.43000000000000038</c:v>
                </c:pt>
                <c:pt idx="1">
                  <c:v>0.43000000000000038</c:v>
                </c:pt>
                <c:pt idx="2">
                  <c:v>8.0000000000000043E-2</c:v>
                </c:pt>
                <c:pt idx="3">
                  <c:v>6.0000000000000032E-2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205127772449105"/>
          <c:y val="0.31185298925157301"/>
          <c:w val="0.36487545287857631"/>
          <c:h val="0.47336438769569628"/>
        </c:manualLayout>
      </c:layout>
      <c:overlay val="0"/>
      <c:txPr>
        <a:bodyPr/>
        <a:lstStyle/>
        <a:p>
          <a:pPr>
            <a:defRPr sz="13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Качество</a:t>
            </a:r>
            <a:r>
              <a:rPr lang="ru-RU" sz="1600" baseline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знаний по английскому языку за 3 года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обученность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11106667253256E-2"/>
                  <c:y val="5.6438173536273763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7619114276915192E-3"/>
                  <c:y val="5.6438173536273763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238248551191188E-2"/>
                  <c:y val="5.6438173536273763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2007-2008 уч.год</c:v>
                </c:pt>
                <c:pt idx="1">
                  <c:v>2008-2009 уч.год</c:v>
                </c:pt>
                <c:pt idx="2">
                  <c:v>2009-2010 уч.год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 знаний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8149644246959708E-3"/>
                  <c:y val="6.8196126356330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065114071609304E-3"/>
                  <c:y val="6.34929452283079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8149644246959396E-3"/>
                  <c:y val="6.584435062770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2007-2008 уч.год</c:v>
                </c:pt>
                <c:pt idx="1">
                  <c:v>2008-2009 уч.год</c:v>
                </c:pt>
                <c:pt idx="2">
                  <c:v>2009-2010 уч.год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0.56000000000000005</c:v>
                </c:pt>
                <c:pt idx="1">
                  <c:v>0.59</c:v>
                </c:pt>
                <c:pt idx="2">
                  <c:v>0.63000000000000245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32266496"/>
        <c:axId val="32280576"/>
        <c:axId val="0"/>
      </c:bar3DChart>
      <c:catAx>
        <c:axId val="32266496"/>
        <c:scaling>
          <c:orientation val="minMax"/>
        </c:scaling>
        <c:delete val="1"/>
        <c:axPos val="b"/>
        <c:majorTickMark val="none"/>
        <c:minorTickMark val="none"/>
        <c:tickLblPos val="none"/>
        <c:crossAx val="32280576"/>
        <c:crosses val="autoZero"/>
        <c:auto val="1"/>
        <c:lblAlgn val="ctr"/>
        <c:lblOffset val="100"/>
        <c:noMultiLvlLbl val="0"/>
      </c:catAx>
      <c:valAx>
        <c:axId val="3228057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crossAx val="322664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6398342085511382"/>
          <c:y val="0.9537786864261476"/>
          <c:w val="0.29573669608945036"/>
          <c:h val="4.6221313573853881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0.1344</cdr:x>
      <cdr:y>0.89189</cdr:y>
    </cdr:from>
    <cdr:to>
      <cdr:x>0.87358</cdr:x>
      <cdr:y>0.93243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08112" y="4752528"/>
          <a:ext cx="554461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5                                           6                                                     10                                            11</a:t>
          </a:r>
          <a:endParaRPr lang="ru-RU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0.71039</cdr:x>
      <cdr:y>0.89943</cdr:y>
    </cdr:from>
    <cdr:to>
      <cdr:x>0.83229</cdr:x>
      <cdr:y>0.94925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28592" y="4176464"/>
          <a:ext cx="914400" cy="231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rgbClr val="002060"/>
              </a:solidFill>
            </a:rPr>
            <a:t>2014-2015</a:t>
          </a:r>
          <a:endParaRPr lang="ru-RU" sz="1400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0.1728</cdr:x>
      <cdr:y>0.89943</cdr:y>
    </cdr:from>
    <cdr:to>
      <cdr:x>0.2947</cdr:x>
      <cdr:y>0.96476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96144" y="4176464"/>
          <a:ext cx="914400" cy="3033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rgbClr val="002060"/>
              </a:solidFill>
            </a:rPr>
            <a:t>2012-2013</a:t>
          </a:r>
          <a:endParaRPr lang="ru-RU" sz="1400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0.45119</cdr:x>
      <cdr:y>0.89855</cdr:y>
    </cdr:from>
    <cdr:to>
      <cdr:x>0.57309</cdr:x>
      <cdr:y>0.95215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384376" y="4464496"/>
          <a:ext cx="914400" cy="2663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rgbClr val="002060"/>
              </a:solidFill>
            </a:rPr>
            <a:t>2013-2014</a:t>
          </a:r>
          <a:endParaRPr lang="ru-RU" sz="1400" dirty="0">
            <a:solidFill>
              <a:srgbClr val="00206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17FB2-A3AD-4D94-A870-587A4F313A5A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F998F1-D64D-48CB-9740-F482D3F7F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04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998F1-D64D-48CB-9740-F482D3F7FBE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1801C86-749A-4A9C-983E-5E8E53E08FBF}" type="datetimeFigureOut">
              <a:rPr lang="ru-RU" smtClean="0"/>
              <a:pPr/>
              <a:t>13.01.2017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64440E5-7044-4292-8D96-55D040D5D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borisovna.rusedu.net/gallery/4998/75266-globus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hyperlink" Target="http://www.theteachersguide.com/clipart/booksapple.gif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4.gif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http://borisovna.rusedu.net/gallery/4998/previews/75266-globu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133600"/>
            <a:ext cx="6659562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2484438" y="620713"/>
            <a:ext cx="66595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 Муниципальный </a:t>
            </a:r>
            <a:r>
              <a:rPr lang="ru-RU" sz="2800" dirty="0"/>
              <a:t>конкурс</a:t>
            </a:r>
          </a:p>
          <a:p>
            <a:pPr algn="ctr"/>
            <a:r>
              <a:rPr lang="ru-RU" sz="2800" dirty="0"/>
              <a:t>«Учитель года  - </a:t>
            </a:r>
            <a:r>
              <a:rPr lang="ru-RU" sz="2800" dirty="0" smtClean="0"/>
              <a:t>2016» </a:t>
            </a:r>
            <a:endParaRPr lang="ru-RU" sz="2800" dirty="0"/>
          </a:p>
        </p:txBody>
      </p:sp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3059113" y="2492375"/>
            <a:ext cx="446521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990000"/>
                </a:solidFill>
              </a:rPr>
              <a:t>МЕТОДИЧЕСКИЙ  СЕМИНАР</a:t>
            </a:r>
          </a:p>
          <a:p>
            <a:pPr algn="ctr"/>
            <a:r>
              <a:rPr lang="ru-RU" sz="3600" b="1" i="1" dirty="0">
                <a:solidFill>
                  <a:srgbClr val="990000"/>
                </a:solidFill>
              </a:rPr>
              <a:t>(из опыта работы)</a:t>
            </a:r>
          </a:p>
        </p:txBody>
      </p:sp>
      <p:pic>
        <p:nvPicPr>
          <p:cNvPr id="5" name="Picture 7" descr="Логотип группы (Учитель года-2015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2015902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10" descr="violet_lily2_c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652963"/>
            <a:ext cx="1287462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09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85720" y="1285860"/>
          <a:ext cx="5006360" cy="3151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563888" y="3789040"/>
          <a:ext cx="5214974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Результативность</a:t>
            </a:r>
          </a:p>
        </p:txBody>
      </p:sp>
    </p:spTree>
  </p:cSld>
  <p:clrMapOvr>
    <a:masterClrMapping/>
  </p:clrMapOvr>
  <p:transition advTm="1096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Результативность</a:t>
            </a:r>
            <a:endParaRPr lang="ru-RU" dirty="0">
              <a:latin typeface="AdverGothic" pitchFamily="2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37656105"/>
              </p:ext>
            </p:extLst>
          </p:nvPr>
        </p:nvGraphicFramePr>
        <p:xfrm>
          <a:off x="827584" y="1196752"/>
          <a:ext cx="750099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854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Олимпиады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rGothic" pitchFamily="2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1655795"/>
              </p:ext>
            </p:extLst>
          </p:nvPr>
        </p:nvGraphicFramePr>
        <p:xfrm>
          <a:off x="457201" y="1600200"/>
          <a:ext cx="7139136" cy="339127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549263"/>
                <a:gridCol w="3589873"/>
              </a:tblGrid>
              <a:tr h="1105272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ФИО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Учебный год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Ахметшин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Нурфат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3600" dirty="0" err="1" smtClean="0">
                          <a:solidFill>
                            <a:srgbClr val="002060"/>
                          </a:solidFill>
                        </a:rPr>
                        <a:t>Фаритович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  <a:p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2013-2014 уч.год - призер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993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059832" y="692696"/>
            <a:ext cx="2998787" cy="1601787"/>
            <a:chOff x="1997" y="1314"/>
            <a:chExt cx="1889" cy="1009"/>
          </a:xfrm>
        </p:grpSpPr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10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</a:endParaRPr>
              </a:p>
            </p:txBody>
          </p:sp>
          <p:sp>
            <p:nvSpPr>
              <p:cNvPr id="11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</a:endParaRPr>
              </a:p>
            </p:txBody>
          </p:sp>
        </p:grpSp>
        <p:sp>
          <p:nvSpPr>
            <p:cNvPr id="6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7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9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</p:grp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67544" y="1340768"/>
            <a:ext cx="2286000" cy="207168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/>
            <a:endParaRPr lang="ru-RU" dirty="0">
              <a:latin typeface="Verdana" pitchFamily="34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1071563" y="4357688"/>
            <a:ext cx="2286000" cy="207168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/>
            <a:endParaRPr lang="ru-RU" dirty="0">
              <a:latin typeface="Verdana" pitchFamily="34" charset="0"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6444208" y="1628800"/>
            <a:ext cx="2286000" cy="207168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/>
            <a:endParaRPr lang="ru-RU" dirty="0">
              <a:latin typeface="Verdana" pitchFamily="34" charset="0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5857875" y="4357688"/>
            <a:ext cx="2286000" cy="207168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/>
            <a:endParaRPr lang="ru-RU" dirty="0">
              <a:latin typeface="Verdana" pitchFamily="34" charset="0"/>
            </a:endParaRPr>
          </a:p>
        </p:txBody>
      </p:sp>
      <p:sp>
        <p:nvSpPr>
          <p:cNvPr id="16" name="Freeform 8"/>
          <p:cNvSpPr>
            <a:spLocks/>
          </p:cNvSpPr>
          <p:nvPr/>
        </p:nvSpPr>
        <p:spPr bwMode="gray">
          <a:xfrm>
            <a:off x="2915816" y="2276872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7" name="Freeform 10"/>
          <p:cNvSpPr>
            <a:spLocks/>
          </p:cNvSpPr>
          <p:nvPr/>
        </p:nvSpPr>
        <p:spPr bwMode="gray">
          <a:xfrm flipH="1">
            <a:off x="5292080" y="2132856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8" name="Freeform 8"/>
          <p:cNvSpPr>
            <a:spLocks/>
          </p:cNvSpPr>
          <p:nvPr/>
        </p:nvSpPr>
        <p:spPr bwMode="gray">
          <a:xfrm rot="20868928">
            <a:off x="3223650" y="3163435"/>
            <a:ext cx="1073150" cy="166687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9" name="Freeform 10"/>
          <p:cNvSpPr>
            <a:spLocks/>
          </p:cNvSpPr>
          <p:nvPr/>
        </p:nvSpPr>
        <p:spPr bwMode="gray">
          <a:xfrm rot="501584" flipH="1">
            <a:off x="4770646" y="3060929"/>
            <a:ext cx="1012825" cy="18161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20" name="Прямоугольник 26"/>
          <p:cNvSpPr>
            <a:spLocks noChangeArrowheads="1"/>
          </p:cNvSpPr>
          <p:nvPr/>
        </p:nvSpPr>
        <p:spPr bwMode="auto">
          <a:xfrm>
            <a:off x="467544" y="1844824"/>
            <a:ext cx="2286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Повысился познавательный интерес </a:t>
            </a:r>
          </a:p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  к английскому языку</a:t>
            </a:r>
            <a:endParaRPr lang="en-US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/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7"/>
          <p:cNvSpPr>
            <a:spLocks noChangeArrowheads="1"/>
          </p:cNvSpPr>
          <p:nvPr/>
        </p:nvSpPr>
        <p:spPr bwMode="auto">
          <a:xfrm>
            <a:off x="1071563" y="4929188"/>
            <a:ext cx="2357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Повысилось качество знаний</a:t>
            </a:r>
            <a:endParaRPr lang="en-US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9"/>
          <p:cNvSpPr>
            <a:spLocks noChangeArrowheads="1"/>
          </p:cNvSpPr>
          <p:nvPr/>
        </p:nvSpPr>
        <p:spPr bwMode="auto">
          <a:xfrm>
            <a:off x="6429375" y="2071688"/>
            <a:ext cx="2214563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Рост участия обучающихся</a:t>
            </a:r>
          </a:p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творческих конкурсах и </a:t>
            </a:r>
          </a:p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олимпиадах</a:t>
            </a:r>
            <a:endParaRPr lang="en-US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8"/>
          <p:cNvSpPr>
            <a:spLocks noChangeArrowheads="1"/>
          </p:cNvSpPr>
          <p:nvPr/>
        </p:nvSpPr>
        <p:spPr bwMode="auto">
          <a:xfrm>
            <a:off x="5796136" y="4869160"/>
            <a:ext cx="2286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Отсутствие неуспевающих по предмету </a:t>
            </a:r>
            <a:endParaRPr lang="en-US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40"/>
          <p:cNvSpPr>
            <a:spLocks noChangeArrowheads="1"/>
          </p:cNvSpPr>
          <p:nvPr/>
        </p:nvSpPr>
        <p:spPr bwMode="auto">
          <a:xfrm>
            <a:off x="3419872" y="980728"/>
            <a:ext cx="2214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Достигнутые результаты: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Tm="1817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88832" cy="9221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Игры,   ролевые игры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rGothic" pitchFamily="2" charset="0"/>
            </a:endParaRPr>
          </a:p>
        </p:txBody>
      </p:sp>
      <p:pic>
        <p:nvPicPr>
          <p:cNvPr id="5" name="Рисунок 4" descr="SAM_10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4749" y="1227706"/>
            <a:ext cx="2016224" cy="2345312"/>
          </a:xfrm>
          <a:prstGeom prst="rect">
            <a:avLst/>
          </a:prstGeom>
        </p:spPr>
      </p:pic>
      <p:pic>
        <p:nvPicPr>
          <p:cNvPr id="3074" name="Picture 2" descr="C:\Users\РАИЛЯ\Desktop\фото школа\школа\ТЕРЕМО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458" y="1227706"/>
            <a:ext cx="3651268" cy="436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149080"/>
            <a:ext cx="3492793" cy="245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РАИЛЯ\Desktop\фото школа\школа\семинар\DSCN1823 - копия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2726" y="1226761"/>
            <a:ext cx="2304256" cy="234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advTm="220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4313"/>
            <a:ext cx="4390778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313" y="3286125"/>
            <a:ext cx="4133850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5022" name="Group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789512"/>
              </p:ext>
            </p:extLst>
          </p:nvPr>
        </p:nvGraphicFramePr>
        <p:xfrm>
          <a:off x="446088" y="3429000"/>
          <a:ext cx="3857625" cy="2811463"/>
        </p:xfrm>
        <a:graphic>
          <a:graphicData uri="http://schemas.openxmlformats.org/drawingml/2006/table">
            <a:tbl>
              <a:tblPr/>
              <a:tblGrid>
                <a:gridCol w="3857625"/>
              </a:tblGrid>
              <a:tr h="281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7439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Тема “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7439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Food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7439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”-одна из любимых тем учащихся.  Для прочного усвоения слов я использую целую серию лексических игр. Самые простые из них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7439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“Yes/No game”, “Left or right?”, “What’s missing?”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74396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. На следующем этапе учащимся нужно описать свой любимый фрукт (овощ), упомянуть цвет, размер, когда это можно есть, но не называть, что это. Задача класса- угадать.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701234"/>
              </p:ext>
            </p:extLst>
          </p:nvPr>
        </p:nvGraphicFramePr>
        <p:xfrm>
          <a:off x="4875213" y="214313"/>
          <a:ext cx="3586162" cy="2857500"/>
        </p:xfrm>
        <a:graphic>
          <a:graphicData uri="http://schemas.openxmlformats.org/drawingml/2006/table">
            <a:tbl>
              <a:tblPr/>
              <a:tblGrid>
                <a:gridCol w="1195387"/>
                <a:gridCol w="1195388"/>
                <a:gridCol w="1195387"/>
              </a:tblGrid>
              <a:tr h="952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6D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6D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6DA4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D4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D4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D4E0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B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BF0"/>
                    </a:solidFill>
                  </a:tcPr>
                </a:tc>
              </a:tr>
            </a:tbl>
          </a:graphicData>
        </a:graphic>
      </p:graphicFrame>
      <p:pic>
        <p:nvPicPr>
          <p:cNvPr id="14364" name="Рисунок 25" descr="D:\ЯНА-РАБОТА\Мои рисунки\еда\Snap11.bm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357188"/>
            <a:ext cx="757237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5" name="Рисунок 26" descr="D:\ЯНА-РАБОТА\Мои рисунки\еда\Snap4.bmp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357188"/>
            <a:ext cx="895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6" name="Рисунок 27" descr="D:\ЯНА-РАБОТА\Мои рисунки\еда\Snap3.bmp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357188"/>
            <a:ext cx="87153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7" name="Рисунок 28" descr="D:\ЯНА-РАБОТА\Мои рисунки\еда\Snap7.bmp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1285875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8" name="Рисунок 29" descr="D:\ЯНА-РАБОТА\Мои рисунки\еда\Snap5.bmp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1285875"/>
            <a:ext cx="8572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9" name="Рисунок 30" descr="D:\ЯНА-РАБОТА\Мои рисунки\еда\Snap8.bmp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0" y="1285875"/>
            <a:ext cx="8572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0" name="Рисунок 31" descr="D:\ЯНА-РАБОТА\Мои рисунки\еда\Snap12.bmp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2214563"/>
            <a:ext cx="6286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1" name="Рисунок 32" descr="D:\ЯНА-РАБОТА\Мои рисунки\еда\Snap9.bmp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2214563"/>
            <a:ext cx="8445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2" name="Рисунок 33" descr="D:\ЯНА-РАБОТА\Мои рисунки\еда\Snap6.bmp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2214563"/>
            <a:ext cx="752475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5357813" y="4356100"/>
            <a:ext cx="250031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BINGO</a:t>
            </a:r>
            <a:endParaRPr lang="en-US" sz="1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928688" y="1173163"/>
            <a:ext cx="3429000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CROSSES AND NOUGHTS </a:t>
            </a:r>
            <a:endParaRPr lang="en-US" sz="1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4375" name="Рисунок 36" descr="http://www.theteachersguide.com/clipart/booksapple_small.gif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6019800"/>
            <a:ext cx="9525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6" name="Рисунок 37" descr="http://www.theteachersguide.com/clipart/animated-alphabet.g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3000375"/>
            <a:ext cx="4200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0543415"/>
      </p:ext>
    </p:extLst>
  </p:cSld>
  <p:clrMapOvr>
    <a:masterClrMapping/>
  </p:clrMapOvr>
  <p:transition spd="med" advTm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7242048" cy="6263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Результат использования игровых технологий в моей практике: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772816"/>
            <a:ext cx="61206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/>
              <a:t>Активизирует  познавательную  деятельности обучающихся;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/>
              <a:t> Тренировка памяти, которая  помогает обучающимся выработать речевые умения и навыки;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/>
              <a:t>Стимулирует умственную деятельность обучающихся, развивает внимание и познавательный интерес;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/>
              <a:t>Способствует преодолению пассивности;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ru-RU" b="1" dirty="0" smtClean="0"/>
              <a:t>Способствует усилению работоспособности.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771872"/>
            <a:ext cx="2232248" cy="226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172" y="4329100"/>
            <a:ext cx="2376264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2701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Проектная методика</a:t>
            </a:r>
          </a:p>
        </p:txBody>
      </p:sp>
      <p:pic>
        <p:nvPicPr>
          <p:cNvPr id="4098" name="Picture 2" descr="C:\Users\РАИЛЯ\Desktop\2016\фото\WP_20160112_13_41_56_Pr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264" y="752404"/>
            <a:ext cx="4044695" cy="296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3587" y="752405"/>
            <a:ext cx="3707769" cy="296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264" y="3937753"/>
            <a:ext cx="4044696" cy="263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3587" y="3899001"/>
            <a:ext cx="3707769" cy="2712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ransition advTm="129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28656" cy="191683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</a:br>
            <a:r>
              <a:rPr lang="ru-RU" sz="2400" dirty="0">
                <a:solidFill>
                  <a:srgbClr val="C00000"/>
                </a:solidFill>
                <a:latin typeface="AdverGothic" pitchFamily="2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AdverGothic" pitchFamily="2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</a:br>
            <a:r>
              <a:rPr lang="ru-RU" sz="2400" dirty="0">
                <a:solidFill>
                  <a:srgbClr val="C00000"/>
                </a:solidFill>
                <a:latin typeface="AdverGothic" pitchFamily="2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AdverGothic" pitchFamily="2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</a:br>
            <a:r>
              <a:rPr lang="ru-RU" sz="2400" dirty="0">
                <a:solidFill>
                  <a:srgbClr val="C00000"/>
                </a:solidFill>
                <a:latin typeface="AdverGothic" pitchFamily="2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AdverGothic" pitchFamily="2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  <a:t>«</a:t>
            </a:r>
            <a:r>
              <a:rPr lang="ru-RU" sz="2400" dirty="0">
                <a:solidFill>
                  <a:srgbClr val="C00000"/>
                </a:solidFill>
                <a:latin typeface="AdverGothic" pitchFamily="2" charset="0"/>
              </a:rPr>
              <a:t>Модельный метод обучения»   </a:t>
            </a:r>
            <a:br>
              <a:rPr lang="ru-RU" sz="2400" dirty="0">
                <a:solidFill>
                  <a:srgbClr val="C00000"/>
                </a:solidFill>
                <a:latin typeface="AdverGothic" pitchFamily="2" charset="0"/>
              </a:rPr>
            </a:br>
            <a:r>
              <a:rPr lang="ru-RU" sz="2400" dirty="0">
                <a:solidFill>
                  <a:srgbClr val="C00000"/>
                </a:solidFill>
                <a:latin typeface="AdverGothic" pitchFamily="2" charset="0"/>
              </a:rPr>
              <a:t>(занятия в виде деловых игр, уроки типа: урок-суд, урок-аукцион, урок-пресс-конференция)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8" descr="SP_A003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1729" y="1410523"/>
            <a:ext cx="3392551" cy="273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869" y="1416404"/>
            <a:ext cx="3744416" cy="273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933056"/>
            <a:ext cx="568960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0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             Результаты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РАИЛЯ\Desktop\2016\фото\WP_20160112_15_48_14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12" y="863458"/>
            <a:ext cx="1870945" cy="227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819916"/>
            <a:ext cx="2160240" cy="2321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14" y="764704"/>
            <a:ext cx="218052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14" y="3501008"/>
            <a:ext cx="2180522" cy="3191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871524"/>
            <a:ext cx="2016224" cy="2269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501008"/>
            <a:ext cx="2016224" cy="3191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501008"/>
            <a:ext cx="201622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476464"/>
            <a:ext cx="217502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271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                            </a:t>
            </a:r>
            <a: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Гарипова </a:t>
            </a:r>
            <a:r>
              <a:rPr lang="ru-RU" sz="2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Раиля</a:t>
            </a:r>
            <a: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Адилевна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 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rGothi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1" y="1124744"/>
            <a:ext cx="460851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buClr>
                <a:srgbClr val="B83D68"/>
              </a:buClr>
              <a:buSzPct val="76000"/>
              <a:defRPr/>
            </a:pPr>
            <a:r>
              <a:rPr lang="ru-RU" sz="2400" dirty="0" smtClean="0">
                <a:solidFill>
                  <a:prstClr val="black"/>
                </a:solidFill>
                <a:cs typeface="Times New Roman" pitchFamily="18" charset="0"/>
              </a:rPr>
              <a:t>Дата рождения: </a:t>
            </a:r>
            <a:r>
              <a:rPr lang="ru-RU" sz="2400" i="1" dirty="0" smtClean="0">
                <a:solidFill>
                  <a:srgbClr val="0000FF"/>
                </a:solidFill>
                <a:cs typeface="Times New Roman" pitchFamily="18" charset="0"/>
              </a:rPr>
              <a:t>12.04.1983 г.</a:t>
            </a:r>
          </a:p>
          <a:p>
            <a:pPr lvl="0">
              <a:spcBef>
                <a:spcPts val="600"/>
              </a:spcBef>
              <a:buClr>
                <a:srgbClr val="B83D68"/>
              </a:buClr>
              <a:buSzPct val="76000"/>
              <a:defRPr/>
            </a:pPr>
            <a:r>
              <a:rPr lang="ru-RU" sz="2400" dirty="0" smtClean="0">
                <a:solidFill>
                  <a:prstClr val="black"/>
                </a:solidFill>
                <a:cs typeface="Times New Roman" pitchFamily="18" charset="0"/>
              </a:rPr>
              <a:t>Занимаемая должность:</a:t>
            </a:r>
          </a:p>
          <a:p>
            <a:pPr lvl="0">
              <a:spcBef>
                <a:spcPts val="600"/>
              </a:spcBef>
              <a:buClr>
                <a:srgbClr val="B83D68"/>
              </a:buClr>
              <a:buSzPct val="76000"/>
              <a:defRPr/>
            </a:pPr>
            <a:r>
              <a:rPr lang="ru-RU" sz="2400" i="1" dirty="0" smtClean="0">
                <a:solidFill>
                  <a:srgbClr val="0000FF"/>
                </a:solidFill>
                <a:cs typeface="Times New Roman" pitchFamily="18" charset="0"/>
              </a:rPr>
              <a:t>учитель английского языка, </a:t>
            </a:r>
            <a:r>
              <a:rPr lang="ru-RU" sz="2400" dirty="0" smtClean="0">
                <a:solidFill>
                  <a:prstClr val="black"/>
                </a:solidFill>
                <a:cs typeface="Times New Roman" pitchFamily="18" charset="0"/>
              </a:rPr>
              <a:t>Образование: </a:t>
            </a:r>
            <a:r>
              <a:rPr lang="ru-RU" sz="2400" i="1" dirty="0" smtClean="0">
                <a:solidFill>
                  <a:srgbClr val="0000FF"/>
                </a:solidFill>
                <a:cs typeface="Times New Roman" pitchFamily="18" charset="0"/>
              </a:rPr>
              <a:t>высшее, 2008 г.,   </a:t>
            </a:r>
            <a:r>
              <a:rPr lang="ru-RU" sz="2400" u="sng" dirty="0" smtClean="0"/>
              <a:t>Татарский </a:t>
            </a:r>
            <a:r>
              <a:rPr lang="ru-RU" sz="2400" u="sng" dirty="0"/>
              <a:t>государственный гуманитарно-педагогический университет; </a:t>
            </a:r>
            <a:r>
              <a:rPr lang="ru-RU" sz="2400" u="sng" dirty="0" smtClean="0"/>
              <a:t> факультет </a:t>
            </a:r>
            <a:r>
              <a:rPr lang="ru-RU" sz="2400" u="sng" dirty="0"/>
              <a:t>иностранных языков. </a:t>
            </a:r>
            <a:endParaRPr lang="ru-RU" sz="2400" dirty="0"/>
          </a:p>
          <a:p>
            <a:pPr lvl="0">
              <a:spcBef>
                <a:spcPts val="600"/>
              </a:spcBef>
              <a:buClr>
                <a:srgbClr val="B83D68"/>
              </a:buClr>
              <a:buSzPct val="76000"/>
              <a:defRPr/>
            </a:pPr>
            <a:r>
              <a:rPr lang="ru-RU" sz="2400" dirty="0" smtClean="0">
                <a:solidFill>
                  <a:prstClr val="black"/>
                </a:solidFill>
                <a:cs typeface="Times New Roman" pitchFamily="18" charset="0"/>
              </a:rPr>
              <a:t>Педагогический стаж: </a:t>
            </a:r>
            <a:r>
              <a:rPr lang="ru-RU" sz="2400" i="1" dirty="0" smtClean="0">
                <a:solidFill>
                  <a:srgbClr val="0000FF"/>
                </a:solidFill>
                <a:cs typeface="Times New Roman" pitchFamily="18" charset="0"/>
              </a:rPr>
              <a:t>11 лет</a:t>
            </a:r>
          </a:p>
          <a:p>
            <a:pPr lvl="0">
              <a:spcBef>
                <a:spcPts val="600"/>
              </a:spcBef>
              <a:buClr>
                <a:srgbClr val="B83D68"/>
              </a:buClr>
              <a:buSzPct val="76000"/>
              <a:defRPr/>
            </a:pPr>
            <a:r>
              <a:rPr lang="ru-RU" sz="2400" dirty="0" smtClean="0">
                <a:solidFill>
                  <a:prstClr val="black"/>
                </a:solidFill>
                <a:cs typeface="Times New Roman" pitchFamily="18" charset="0"/>
              </a:rPr>
              <a:t>Стаж по специальности: </a:t>
            </a:r>
            <a:r>
              <a:rPr lang="ru-RU" sz="2400" i="1" dirty="0" smtClean="0">
                <a:solidFill>
                  <a:srgbClr val="0000FF"/>
                </a:solidFill>
                <a:cs typeface="Times New Roman" pitchFamily="18" charset="0"/>
              </a:rPr>
              <a:t>11лет</a:t>
            </a:r>
            <a:endParaRPr lang="ru-RU" sz="2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pic>
        <p:nvPicPr>
          <p:cNvPr id="2050" name="Picture 2" descr="C:\Users\РАИЛЯ\Desktop\учитель года\WP_20151005_19_18_11_Pro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3240360" cy="412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РАИЛЯ\Desktop\Рисунок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16835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747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16024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508900"/>
            <a:ext cx="2232248" cy="306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76672"/>
            <a:ext cx="220474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42" y="3833664"/>
            <a:ext cx="221971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833664"/>
            <a:ext cx="251385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833664"/>
            <a:ext cx="259228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1232846"/>
      </p:ext>
    </p:extLst>
  </p:cSld>
  <p:clrMapOvr>
    <a:masterClrMapping/>
  </p:clrMapOvr>
  <p:transition advTm="9495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285750" y="-1305569"/>
            <a:ext cx="8501063" cy="7848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50850" algn="just" eaLnBrk="0" hangingPunct="0">
              <a:tabLst>
                <a:tab pos="2682875" algn="l"/>
                <a:tab pos="3195638" algn="ctr"/>
              </a:tabLst>
            </a:pP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2682875" algn="l"/>
                <a:tab pos="3195638" algn="ctr"/>
              </a:tabLst>
            </a:pP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2682875" algn="l"/>
                <a:tab pos="3195638" algn="ctr"/>
              </a:tabLst>
            </a:pP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2682875" algn="l"/>
                <a:tab pos="3195638" algn="ctr"/>
              </a:tabLst>
            </a:pP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2682875" algn="l"/>
                <a:tab pos="3195638" algn="ctr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считаю, что использование различных новых педагогических технологий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уроках уникально по своей сути, оно направлено на развитие активного самостоятельного мышления ребенка, оно учит не просто запоминать тот или иной фактический материал, а использовать его на практике.</a:t>
            </a:r>
            <a:endParaRPr lang="ru-RU" sz="2400" b="1" dirty="0">
              <a:solidFill>
                <a:srgbClr val="C00000"/>
              </a:solidFill>
            </a:endParaRPr>
          </a:p>
          <a:p>
            <a:pPr indent="450850" algn="just" eaLnBrk="0" hangingPunct="0">
              <a:tabLst>
                <a:tab pos="2682875" algn="l"/>
                <a:tab pos="3195638" algn="ctr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этих форм обучения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делает учебно-воспитательный процесс более познавательным и качественным, так как:</a:t>
            </a:r>
            <a:endParaRPr lang="ru-RU" sz="2400" b="1" dirty="0">
              <a:solidFill>
                <a:srgbClr val="C00000"/>
              </a:solidFill>
            </a:endParaRPr>
          </a:p>
          <a:p>
            <a:pPr indent="450850" algn="just" eaLnBrk="0" hangingPunct="0">
              <a:tabLst>
                <a:tab pos="2682875" algn="l"/>
                <a:tab pos="3195638" algn="ctr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втягивает в познавательный процесс каждого в отдельности и всех вместе, становясь эффективным средством управления учебным процессом;</a:t>
            </a:r>
            <a:endParaRPr lang="ru-RU" sz="2400" b="1" dirty="0">
              <a:solidFill>
                <a:srgbClr val="C00000"/>
              </a:solidFill>
            </a:endParaRPr>
          </a:p>
          <a:p>
            <a:pPr indent="450850" algn="just" eaLnBrk="0" hangingPunct="0">
              <a:tabLst>
                <a:tab pos="2682875" algn="l"/>
                <a:tab pos="3195638" algn="ctr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вовлекают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учащихся в активную деятельность, в процессе которой усваивается до 90% информации;</a:t>
            </a:r>
            <a:endParaRPr lang="ru-RU" sz="2400" b="1" dirty="0">
              <a:solidFill>
                <a:srgbClr val="C00000"/>
              </a:solidFill>
            </a:endParaRPr>
          </a:p>
          <a:p>
            <a:pPr indent="450850" algn="just" eaLnBrk="0" hangingPunct="0">
              <a:tabLst>
                <a:tab pos="2682875" algn="l"/>
                <a:tab pos="3195638" algn="ctr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в игре все изначально равны, в процессе игры каждому дается </a:t>
            </a: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самовыражения</a:t>
            </a: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самоопределения.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65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Таким образом, использование новых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педагогических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технологий в преподавании английского языка является неотъемлемой  частью в методике преподавания в настоящее время в условиях модернизации образования, так как при условии применения современных технологий процесс обучения становится более эффективным и личностно – ориентированным.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23528" y="4005064"/>
            <a:ext cx="8424936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Спасибо за внимание!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cad66cc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068960"/>
            <a:ext cx="3815377" cy="1058046"/>
          </a:xfrm>
          <a:prstGeom prst="rect">
            <a:avLst/>
          </a:prstGeom>
        </p:spPr>
      </p:pic>
    </p:spTree>
  </p:cSld>
  <p:clrMapOvr>
    <a:masterClrMapping/>
  </p:clrMapOvr>
  <p:transition advTm="2263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586551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Методическая тема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>
              <a:buNone/>
            </a:pPr>
            <a:endParaRPr lang="ru-RU" sz="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«Повышение качества знаний  учащихся через использование современных педагогических технологий»</a:t>
            </a:r>
          </a:p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rGothic" pitchFamily="2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Задачи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>
              <a:buNone/>
            </a:pPr>
            <a:endParaRPr lang="ru-RU" sz="9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Blip>
                <a:blip r:embed="rId2"/>
              </a:buBlip>
            </a:pPr>
            <a:r>
              <a:rPr lang="ru-RU" sz="3300" dirty="0" smtClean="0">
                <a:solidFill>
                  <a:srgbClr val="002060"/>
                </a:solidFill>
              </a:rPr>
              <a:t>Оптимизация учебного процесса.</a:t>
            </a:r>
          </a:p>
          <a:p>
            <a:pPr algn="ctr">
              <a:buBlip>
                <a:blip r:embed="rId2"/>
              </a:buBlip>
            </a:pPr>
            <a:r>
              <a:rPr lang="ru-RU" sz="3300" dirty="0" smtClean="0">
                <a:solidFill>
                  <a:srgbClr val="002060"/>
                </a:solidFill>
              </a:rPr>
              <a:t>Формирование стойкой положительной мотивации к изучению английского языка.</a:t>
            </a:r>
          </a:p>
          <a:p>
            <a:pPr algn="ctr">
              <a:buBlip>
                <a:blip r:embed="rId2"/>
              </a:buBlip>
            </a:pPr>
            <a:r>
              <a:rPr lang="ru-RU" sz="3300" dirty="0" smtClean="0">
                <a:solidFill>
                  <a:srgbClr val="002060"/>
                </a:solidFill>
              </a:rPr>
              <a:t>Активизация умственной деятельности.</a:t>
            </a:r>
          </a:p>
          <a:p>
            <a:pPr>
              <a:buNone/>
            </a:pP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383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357188" y="348804"/>
            <a:ext cx="8429625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ru-RU" sz="20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В соответствии с новым ФГОС изучение иностранного языка  в 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направлено </a:t>
            </a:r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на достижение следующих целей:</a:t>
            </a:r>
          </a:p>
          <a:p>
            <a:pPr indent="450850" algn="just" eaLnBrk="0" hangingPunct="0"/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- формирование умений общаться на иностранном языке с учетом речевых возможностей и потребностей 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школьников: элементарных коммуникативных умений в говорении, </a:t>
            </a:r>
            <a:r>
              <a:rPr lang="ru-RU" sz="2400" dirty="0" err="1">
                <a:latin typeface="Monotype Corsiva" pitchFamily="66" charset="0"/>
                <a:cs typeface="Times New Roman" pitchFamily="18" charset="0"/>
              </a:rPr>
              <a:t>аудировании</a:t>
            </a:r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, чтении и письме;</a:t>
            </a:r>
          </a:p>
          <a:p>
            <a:pPr indent="450850" algn="just" eaLnBrk="0" hangingPunct="0"/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- развитие личности ребенка, его речевых способностей, внимания, мышления, памяти и воображения; мотивации к дальнейшему овладению иностранным языком;</a:t>
            </a:r>
          </a:p>
          <a:p>
            <a:pPr indent="450850" algn="just" eaLnBrk="0" hangingPunct="0"/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-  обеспечение коммуникативно-психологической адаптации младших школьников к новому языковому миру для преодоления в дальнейшем психологических барьеров в использовании иностранного языка как средства общения;</a:t>
            </a:r>
          </a:p>
          <a:p>
            <a:pPr indent="450850" algn="just" eaLnBrk="0" hangingPunct="0"/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- приобщение детей к новому социальному опыту с использованием иностранного языка: знакомство 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sz="2400" dirty="0">
                <a:latin typeface="Monotype Corsiva" pitchFamily="66" charset="0"/>
                <a:cs typeface="Times New Roman" pitchFamily="18" charset="0"/>
              </a:rPr>
              <a:t>школьников  с миром зарубежных сверстников, с зарубежным детским фольклором; воспитание дружелюбного отношения к представителям других стран.</a:t>
            </a:r>
            <a:endParaRPr lang="ru-RU" sz="2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06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dverGothic" pitchFamily="2" charset="0"/>
              </a:rPr>
              <a:t>Для  повышения эффективности образовательного процесса при проведении уроков английского языка использую следующие образовательные технологии,  учитывая возрастные особенности детей:</a:t>
            </a:r>
            <a:endParaRPr lang="ru-RU" sz="2400" dirty="0">
              <a:solidFill>
                <a:srgbClr val="C00000"/>
              </a:solidFill>
              <a:latin typeface="AdverGothic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421087"/>
          </a:xfrm>
        </p:spPr>
        <p:txBody>
          <a:bodyPr>
            <a:normAutofit fontScale="92500" lnSpcReduction="10000"/>
          </a:bodyPr>
          <a:lstStyle/>
          <a:p>
            <a:pPr algn="just">
              <a:buBlip>
                <a:blip r:embed="rId2"/>
              </a:buBlip>
            </a:pPr>
            <a:r>
              <a:rPr lang="ru-RU" sz="2400" dirty="0" smtClean="0">
                <a:solidFill>
                  <a:srgbClr val="002060"/>
                </a:solidFill>
              </a:rPr>
              <a:t>Игры.</a:t>
            </a: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solidFill>
                  <a:srgbClr val="002060"/>
                </a:solidFill>
              </a:rPr>
              <a:t>Проектная методика.</a:t>
            </a: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solidFill>
                  <a:srgbClr val="002060"/>
                </a:solidFill>
              </a:rPr>
              <a:t>Сингапурская методика</a:t>
            </a: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solidFill>
                  <a:srgbClr val="002060"/>
                </a:solidFill>
              </a:rPr>
              <a:t>«Модельный метод обучения» (занятия в виде деловых игр, уроки типа: урок-суд, урок-аукцион, урок-пресс-конференция)</a:t>
            </a: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solidFill>
                  <a:srgbClr val="002060"/>
                </a:solidFill>
              </a:rPr>
              <a:t>Технологии перспективно-опережающего обучения.</a:t>
            </a: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solidFill>
                  <a:srgbClr val="002060"/>
                </a:solidFill>
              </a:rPr>
              <a:t>Технологии исследовательского обучения . </a:t>
            </a: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solidFill>
                  <a:srgbClr val="002060"/>
                </a:solidFill>
              </a:rPr>
              <a:t>Метод сохранения и укрепления здоровья:</a:t>
            </a: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solidFill>
                  <a:srgbClr val="002060"/>
                </a:solidFill>
              </a:rPr>
              <a:t>Здоровьесберегающая образовательная технология</a:t>
            </a:r>
          </a:p>
          <a:p>
            <a:pPr algn="just">
              <a:buBlip>
                <a:blip r:embed="rId2"/>
              </a:buBlip>
            </a:pPr>
            <a:r>
              <a:rPr lang="ru-RU" sz="2400" dirty="0" smtClean="0">
                <a:solidFill>
                  <a:srgbClr val="002060"/>
                </a:solidFill>
              </a:rPr>
              <a:t>Технология активизации возможностей личности и коллектива</a:t>
            </a:r>
          </a:p>
          <a:p>
            <a:endParaRPr lang="ru-RU" dirty="0"/>
          </a:p>
        </p:txBody>
      </p:sp>
    </p:spTree>
  </p:cSld>
  <p:clrMapOvr>
    <a:masterClrMapping/>
  </p:clrMapOvr>
  <p:transition advTm="3124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C00000"/>
                </a:solidFill>
                <a:latin typeface="AdverGothic" pitchFamily="2" charset="0"/>
              </a:rPr>
              <a:t>И</a:t>
            </a:r>
            <a:r>
              <a:rPr lang="ru-RU" sz="3200" dirty="0" smtClean="0">
                <a:solidFill>
                  <a:srgbClr val="C00000"/>
                </a:solidFill>
                <a:latin typeface="AdverGothic" pitchFamily="2" charset="0"/>
              </a:rPr>
              <a:t>спользую следующие </a:t>
            </a:r>
            <a:r>
              <a:rPr lang="ru-RU" sz="3600" dirty="0" smtClean="0">
                <a:solidFill>
                  <a:srgbClr val="C00000"/>
                </a:solidFill>
                <a:latin typeface="AdverGothic" pitchFamily="2" charset="0"/>
              </a:rPr>
              <a:t>образовательные</a:t>
            </a:r>
            <a:r>
              <a:rPr lang="ru-RU" sz="3200" dirty="0" smtClean="0">
                <a:solidFill>
                  <a:srgbClr val="C00000"/>
                </a:solidFill>
                <a:latin typeface="AdverGothic" pitchFamily="2" charset="0"/>
              </a:rPr>
              <a:t> технологии (методы),  учитывая возрастные особенности детей:</a:t>
            </a:r>
            <a:endParaRPr lang="ru-RU" sz="3200" dirty="0">
              <a:solidFill>
                <a:srgbClr val="C00000"/>
              </a:solidFill>
              <a:latin typeface="AdverGothic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4065315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Метод эмпатии (вживания) 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Метод "Mind-Map”(Карта памяти) 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Метод "</a:t>
            </a:r>
            <a:r>
              <a:rPr lang="en-US" dirty="0" smtClean="0">
                <a:solidFill>
                  <a:srgbClr val="002060"/>
                </a:solidFill>
              </a:rPr>
              <a:t>Brain Storming</a:t>
            </a:r>
            <a:r>
              <a:rPr lang="ru-RU" dirty="0" smtClean="0">
                <a:solidFill>
                  <a:srgbClr val="002060"/>
                </a:solidFill>
              </a:rPr>
              <a:t>”(Мозговой штурм)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Cluster-Method (гроздь) 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Синквейн 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Метод "Знаем /хотим узнать / узнали”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"Учимся вместе” (Learning Together)</a:t>
            </a:r>
          </a:p>
          <a:p>
            <a:endParaRPr lang="ru-RU" dirty="0"/>
          </a:p>
        </p:txBody>
      </p:sp>
    </p:spTree>
  </p:cSld>
  <p:clrMapOvr>
    <a:masterClrMapping/>
  </p:clrMapOvr>
  <p:transition advTm="17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500063" y="1500188"/>
            <a:ext cx="8143875" cy="5143500"/>
            <a:chOff x="399" y="1087"/>
            <a:chExt cx="5123" cy="2479"/>
          </a:xfrm>
        </p:grpSpPr>
        <p:sp>
          <p:nvSpPr>
            <p:cNvPr id="5" name="Freeform 45"/>
            <p:cNvSpPr>
              <a:spLocks/>
            </p:cNvSpPr>
            <p:nvPr/>
          </p:nvSpPr>
          <p:spPr bwMode="gray">
            <a:xfrm>
              <a:off x="5096" y="1087"/>
              <a:ext cx="421" cy="630"/>
            </a:xfrm>
            <a:custGeom>
              <a:avLst/>
              <a:gdLst>
                <a:gd name="T0" fmla="*/ 421 w 308"/>
                <a:gd name="T1" fmla="*/ 170 h 444"/>
                <a:gd name="T2" fmla="*/ 0 w 308"/>
                <a:gd name="T3" fmla="*/ 630 h 444"/>
                <a:gd name="T4" fmla="*/ 0 w 308"/>
                <a:gd name="T5" fmla="*/ 406 h 444"/>
                <a:gd name="T6" fmla="*/ 421 w 308"/>
                <a:gd name="T7" fmla="*/ 0 h 444"/>
                <a:gd name="T8" fmla="*/ 421 w 308"/>
                <a:gd name="T9" fmla="*/ 170 h 4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8"/>
                <a:gd name="T16" fmla="*/ 0 h 444"/>
                <a:gd name="T17" fmla="*/ 308 w 308"/>
                <a:gd name="T18" fmla="*/ 444 h 4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00281D"/>
                </a:gs>
                <a:gs pos="50000">
                  <a:srgbClr val="00563F"/>
                </a:gs>
                <a:gs pos="100000">
                  <a:srgbClr val="00281D"/>
                </a:gs>
              </a:gsLst>
              <a:lin ang="27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6" name="Freeform 46"/>
            <p:cNvSpPr>
              <a:spLocks/>
            </p:cNvSpPr>
            <p:nvPr/>
          </p:nvSpPr>
          <p:spPr bwMode="gray">
            <a:xfrm>
              <a:off x="3080" y="1087"/>
              <a:ext cx="2442" cy="413"/>
            </a:xfrm>
            <a:custGeom>
              <a:avLst/>
              <a:gdLst>
                <a:gd name="T0" fmla="*/ 2021 w 1786"/>
                <a:gd name="T1" fmla="*/ 413 h 284"/>
                <a:gd name="T2" fmla="*/ 0 w 1786"/>
                <a:gd name="T3" fmla="*/ 413 h 284"/>
                <a:gd name="T4" fmla="*/ 610 w 1786"/>
                <a:gd name="T5" fmla="*/ 0 h 284"/>
                <a:gd name="T6" fmla="*/ 2442 w 1786"/>
                <a:gd name="T7" fmla="*/ 0 h 284"/>
                <a:gd name="T8" fmla="*/ 2021 w 1786"/>
                <a:gd name="T9" fmla="*/ 413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6"/>
                <a:gd name="T16" fmla="*/ 0 h 284"/>
                <a:gd name="T17" fmla="*/ 1786 w 1786"/>
                <a:gd name="T18" fmla="*/ 284 h 2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rgbClr val="00CC99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i="1" dirty="0">
                  <a:solidFill>
                    <a:schemeClr val="bg1"/>
                  </a:solidFill>
                </a:rPr>
                <a:t>   Повышение качества </a:t>
              </a:r>
            </a:p>
            <a:p>
              <a:pPr algn="ctr"/>
              <a:r>
                <a:rPr lang="ru-RU" sz="1600" b="1" i="1" dirty="0">
                  <a:solidFill>
                    <a:schemeClr val="bg1"/>
                  </a:solidFill>
                </a:rPr>
                <a:t>знаний</a:t>
              </a:r>
            </a:p>
          </p:txBody>
        </p:sp>
        <p:sp>
          <p:nvSpPr>
            <p:cNvPr id="7" name="Freeform 47"/>
            <p:cNvSpPr>
              <a:spLocks/>
            </p:cNvSpPr>
            <p:nvPr/>
          </p:nvSpPr>
          <p:spPr bwMode="gray">
            <a:xfrm>
              <a:off x="4673" y="1712"/>
              <a:ext cx="420" cy="626"/>
            </a:xfrm>
            <a:custGeom>
              <a:avLst/>
              <a:gdLst>
                <a:gd name="T0" fmla="*/ 420 w 308"/>
                <a:gd name="T1" fmla="*/ 170 h 442"/>
                <a:gd name="T2" fmla="*/ 0 w 308"/>
                <a:gd name="T3" fmla="*/ 626 h 442"/>
                <a:gd name="T4" fmla="*/ 0 w 308"/>
                <a:gd name="T5" fmla="*/ 405 h 442"/>
                <a:gd name="T6" fmla="*/ 420 w 308"/>
                <a:gd name="T7" fmla="*/ 0 h 442"/>
                <a:gd name="T8" fmla="*/ 420 w 308"/>
                <a:gd name="T9" fmla="*/ 170 h 4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8"/>
                <a:gd name="T16" fmla="*/ 0 h 442"/>
                <a:gd name="T17" fmla="*/ 308 w 308"/>
                <a:gd name="T18" fmla="*/ 442 h 4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230744"/>
                </a:gs>
                <a:gs pos="50000">
                  <a:srgbClr val="4B1092"/>
                </a:gs>
                <a:gs pos="100000">
                  <a:srgbClr val="230744"/>
                </a:gs>
              </a:gsLst>
              <a:lin ang="27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8" name="Freeform 48"/>
            <p:cNvSpPr>
              <a:spLocks/>
            </p:cNvSpPr>
            <p:nvPr/>
          </p:nvSpPr>
          <p:spPr bwMode="gray">
            <a:xfrm>
              <a:off x="2472" y="1712"/>
              <a:ext cx="2626" cy="402"/>
            </a:xfrm>
            <a:custGeom>
              <a:avLst/>
              <a:gdLst>
                <a:gd name="T0" fmla="*/ 2205 w 1920"/>
                <a:gd name="T1" fmla="*/ 402 h 284"/>
                <a:gd name="T2" fmla="*/ 0 w 1920"/>
                <a:gd name="T3" fmla="*/ 402 h 284"/>
                <a:gd name="T4" fmla="*/ 610 w 1920"/>
                <a:gd name="T5" fmla="*/ 0 h 284"/>
                <a:gd name="T6" fmla="*/ 2626 w 1920"/>
                <a:gd name="T7" fmla="*/ 0 h 284"/>
                <a:gd name="T8" fmla="*/ 2205 w 1920"/>
                <a:gd name="T9" fmla="*/ 402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0"/>
                <a:gd name="T16" fmla="*/ 0 h 284"/>
                <a:gd name="T17" fmla="*/ 1920 w 1920"/>
                <a:gd name="T18" fmla="*/ 284 h 2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rgbClr val="A77BFF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i="1" dirty="0">
                  <a:solidFill>
                    <a:schemeClr val="bg1"/>
                  </a:solidFill>
                </a:rPr>
                <a:t>Рост участия </a:t>
              </a:r>
            </a:p>
            <a:p>
              <a:pPr algn="ctr"/>
              <a:r>
                <a:rPr lang="ru-RU" sz="1600" b="1" i="1" dirty="0">
                  <a:solidFill>
                    <a:schemeClr val="bg1"/>
                  </a:solidFill>
                </a:rPr>
                <a:t>обучающихся  в творческих </a:t>
              </a:r>
              <a:endParaRPr lang="ru-RU" sz="1600" b="1" i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sz="1600" b="1" i="1" dirty="0" smtClean="0">
                  <a:solidFill>
                    <a:schemeClr val="bg1"/>
                  </a:solidFill>
                </a:rPr>
                <a:t>конкурсах </a:t>
              </a:r>
              <a:r>
                <a:rPr lang="ru-RU" sz="1600" b="1" i="1" dirty="0">
                  <a:solidFill>
                    <a:schemeClr val="bg1"/>
                  </a:solidFill>
                </a:rPr>
                <a:t>и олимпиадах</a:t>
              </a:r>
            </a:p>
          </p:txBody>
        </p:sp>
        <p:sp>
          <p:nvSpPr>
            <p:cNvPr id="9" name="Freeform 49"/>
            <p:cNvSpPr>
              <a:spLocks/>
            </p:cNvSpPr>
            <p:nvPr/>
          </p:nvSpPr>
          <p:spPr bwMode="gray">
            <a:xfrm>
              <a:off x="4248" y="2331"/>
              <a:ext cx="419" cy="629"/>
            </a:xfrm>
            <a:custGeom>
              <a:avLst/>
              <a:gdLst>
                <a:gd name="T0" fmla="*/ 419 w 306"/>
                <a:gd name="T1" fmla="*/ 173 h 444"/>
                <a:gd name="T2" fmla="*/ 0 w 306"/>
                <a:gd name="T3" fmla="*/ 629 h 444"/>
                <a:gd name="T4" fmla="*/ 0 w 306"/>
                <a:gd name="T5" fmla="*/ 405 h 444"/>
                <a:gd name="T6" fmla="*/ 419 w 306"/>
                <a:gd name="T7" fmla="*/ 0 h 444"/>
                <a:gd name="T8" fmla="*/ 419 w 306"/>
                <a:gd name="T9" fmla="*/ 173 h 4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6"/>
                <a:gd name="T16" fmla="*/ 0 h 444"/>
                <a:gd name="T17" fmla="*/ 306 w 306"/>
                <a:gd name="T18" fmla="*/ 444 h 4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rgbClr val="431805"/>
                </a:gs>
                <a:gs pos="50000">
                  <a:srgbClr val="90330A"/>
                </a:gs>
                <a:gs pos="100000">
                  <a:srgbClr val="431805"/>
                </a:gs>
              </a:gsLst>
              <a:lin ang="27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gray">
            <a:xfrm>
              <a:off x="3826" y="2906"/>
              <a:ext cx="422" cy="630"/>
            </a:xfrm>
            <a:custGeom>
              <a:avLst/>
              <a:gdLst>
                <a:gd name="T0" fmla="*/ 422 w 308"/>
                <a:gd name="T1" fmla="*/ 173 h 444"/>
                <a:gd name="T2" fmla="*/ 0 w 308"/>
                <a:gd name="T3" fmla="*/ 630 h 444"/>
                <a:gd name="T4" fmla="*/ 0 w 308"/>
                <a:gd name="T5" fmla="*/ 406 h 444"/>
                <a:gd name="T6" fmla="*/ 422 w 308"/>
                <a:gd name="T7" fmla="*/ 0 h 444"/>
                <a:gd name="T8" fmla="*/ 422 w 308"/>
                <a:gd name="T9" fmla="*/ 173 h 4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8"/>
                <a:gd name="T16" fmla="*/ 0 h 444"/>
                <a:gd name="T17" fmla="*/ 308 w 308"/>
                <a:gd name="T18" fmla="*/ 444 h 4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rgbClr val="433206"/>
                </a:gs>
                <a:gs pos="50000">
                  <a:srgbClr val="906B0E"/>
                </a:gs>
                <a:gs pos="100000">
                  <a:srgbClr val="433206"/>
                </a:gs>
              </a:gsLst>
              <a:lin ang="27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gray">
            <a:xfrm>
              <a:off x="1298" y="2912"/>
              <a:ext cx="2982" cy="402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rgbClr val="F2E1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002060"/>
                  </a:solidFill>
                  <a:latin typeface="+mn-lt"/>
                </a:rPr>
                <a:t>   </a:t>
              </a:r>
              <a:r>
                <a:rPr lang="ru-RU" sz="1400" b="1" i="1" dirty="0">
                  <a:solidFill>
                    <a:srgbClr val="002060"/>
                  </a:solidFill>
                  <a:latin typeface="+mn-lt"/>
                </a:rPr>
                <a:t>Повышение интереса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i="1" dirty="0">
                  <a:solidFill>
                    <a:srgbClr val="002060"/>
                  </a:solidFill>
                  <a:latin typeface="+mn-lt"/>
                </a:rPr>
                <a:t> обучающихся к изучению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i="1" dirty="0">
                  <a:solidFill>
                    <a:srgbClr val="002060"/>
                  </a:solidFill>
                  <a:latin typeface="+mn-lt"/>
                </a:rPr>
                <a:t>английского языка </a:t>
              </a:r>
            </a:p>
          </p:txBody>
        </p:sp>
        <p:sp>
          <p:nvSpPr>
            <p:cNvPr id="12" name="Line 52"/>
            <p:cNvSpPr>
              <a:spLocks noChangeShapeType="1"/>
            </p:cNvSpPr>
            <p:nvPr/>
          </p:nvSpPr>
          <p:spPr bwMode="auto">
            <a:xfrm flipH="1">
              <a:off x="399" y="3533"/>
              <a:ext cx="867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" name="Line 53"/>
            <p:cNvSpPr>
              <a:spLocks noChangeShapeType="1"/>
            </p:cNvSpPr>
            <p:nvPr/>
          </p:nvSpPr>
          <p:spPr bwMode="auto">
            <a:xfrm flipH="1">
              <a:off x="399" y="2946"/>
              <a:ext cx="1473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4" name="Line 54"/>
            <p:cNvSpPr>
              <a:spLocks noChangeShapeType="1"/>
            </p:cNvSpPr>
            <p:nvPr/>
          </p:nvSpPr>
          <p:spPr bwMode="auto">
            <a:xfrm flipH="1">
              <a:off x="399" y="2334"/>
              <a:ext cx="2079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" name="Line 55"/>
            <p:cNvSpPr>
              <a:spLocks noChangeShapeType="1"/>
            </p:cNvSpPr>
            <p:nvPr/>
          </p:nvSpPr>
          <p:spPr bwMode="auto">
            <a:xfrm flipH="1">
              <a:off x="399" y="1718"/>
              <a:ext cx="2686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" name="Line 56"/>
            <p:cNvSpPr>
              <a:spLocks noChangeShapeType="1"/>
            </p:cNvSpPr>
            <p:nvPr/>
          </p:nvSpPr>
          <p:spPr bwMode="auto">
            <a:xfrm flipH="1">
              <a:off x="399" y="1091"/>
              <a:ext cx="3292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" name="Line 57"/>
            <p:cNvSpPr>
              <a:spLocks noChangeShapeType="1"/>
            </p:cNvSpPr>
            <p:nvPr/>
          </p:nvSpPr>
          <p:spPr bwMode="auto">
            <a:xfrm>
              <a:off x="531" y="1087"/>
              <a:ext cx="0" cy="64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8" name="Line 58"/>
            <p:cNvSpPr>
              <a:spLocks noChangeShapeType="1"/>
            </p:cNvSpPr>
            <p:nvPr/>
          </p:nvSpPr>
          <p:spPr bwMode="auto">
            <a:xfrm>
              <a:off x="531" y="1736"/>
              <a:ext cx="0" cy="60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9" name="Line 59"/>
            <p:cNvSpPr>
              <a:spLocks noChangeShapeType="1"/>
            </p:cNvSpPr>
            <p:nvPr/>
          </p:nvSpPr>
          <p:spPr bwMode="auto">
            <a:xfrm>
              <a:off x="531" y="2343"/>
              <a:ext cx="0" cy="60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0" name="Line 60"/>
            <p:cNvSpPr>
              <a:spLocks noChangeShapeType="1"/>
            </p:cNvSpPr>
            <p:nvPr/>
          </p:nvSpPr>
          <p:spPr bwMode="auto">
            <a:xfrm>
              <a:off x="530" y="2927"/>
              <a:ext cx="0" cy="60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1" name="Freeform 61"/>
            <p:cNvSpPr>
              <a:spLocks/>
            </p:cNvSpPr>
            <p:nvPr/>
          </p:nvSpPr>
          <p:spPr bwMode="gray">
            <a:xfrm rot="275123">
              <a:off x="1599" y="1135"/>
              <a:ext cx="1343" cy="2026"/>
            </a:xfrm>
            <a:custGeom>
              <a:avLst/>
              <a:gdLst>
                <a:gd name="T0" fmla="*/ 9 w 1824"/>
                <a:gd name="T1" fmla="*/ 1885 h 2648"/>
                <a:gd name="T2" fmla="*/ 41 w 1824"/>
                <a:gd name="T3" fmla="*/ 1622 h 2648"/>
                <a:gd name="T4" fmla="*/ 91 w 1824"/>
                <a:gd name="T5" fmla="*/ 1383 h 2648"/>
                <a:gd name="T6" fmla="*/ 156 w 1824"/>
                <a:gd name="T7" fmla="*/ 1166 h 2648"/>
                <a:gd name="T8" fmla="*/ 233 w 1824"/>
                <a:gd name="T9" fmla="*/ 972 h 2648"/>
                <a:gd name="T10" fmla="*/ 317 w 1824"/>
                <a:gd name="T11" fmla="*/ 799 h 2648"/>
                <a:gd name="T12" fmla="*/ 405 w 1824"/>
                <a:gd name="T13" fmla="*/ 647 h 2648"/>
                <a:gd name="T14" fmla="*/ 495 w 1824"/>
                <a:gd name="T15" fmla="*/ 516 h 2648"/>
                <a:gd name="T16" fmla="*/ 583 w 1824"/>
                <a:gd name="T17" fmla="*/ 404 h 2648"/>
                <a:gd name="T18" fmla="*/ 667 w 1824"/>
                <a:gd name="T19" fmla="*/ 312 h 2648"/>
                <a:gd name="T20" fmla="*/ 744 w 1824"/>
                <a:gd name="T21" fmla="*/ 237 h 2648"/>
                <a:gd name="T22" fmla="*/ 807 w 1824"/>
                <a:gd name="T23" fmla="*/ 181 h 2648"/>
                <a:gd name="T24" fmla="*/ 857 w 1824"/>
                <a:gd name="T25" fmla="*/ 141 h 2648"/>
                <a:gd name="T26" fmla="*/ 889 w 1824"/>
                <a:gd name="T27" fmla="*/ 118 h 2648"/>
                <a:gd name="T28" fmla="*/ 901 w 1824"/>
                <a:gd name="T29" fmla="*/ 110 h 2648"/>
                <a:gd name="T30" fmla="*/ 1272 w 1824"/>
                <a:gd name="T31" fmla="*/ 43 h 2648"/>
                <a:gd name="T32" fmla="*/ 1155 w 1824"/>
                <a:gd name="T33" fmla="*/ 251 h 2648"/>
                <a:gd name="T34" fmla="*/ 1144 w 1824"/>
                <a:gd name="T35" fmla="*/ 254 h 2648"/>
                <a:gd name="T36" fmla="*/ 1115 w 1824"/>
                <a:gd name="T37" fmla="*/ 265 h 2648"/>
                <a:gd name="T38" fmla="*/ 1069 w 1824"/>
                <a:gd name="T39" fmla="*/ 283 h 2648"/>
                <a:gd name="T40" fmla="*/ 1009 w 1824"/>
                <a:gd name="T41" fmla="*/ 314 h 2648"/>
                <a:gd name="T42" fmla="*/ 935 w 1824"/>
                <a:gd name="T43" fmla="*/ 357 h 2648"/>
                <a:gd name="T44" fmla="*/ 853 w 1824"/>
                <a:gd name="T45" fmla="*/ 413 h 2648"/>
                <a:gd name="T46" fmla="*/ 761 w 1824"/>
                <a:gd name="T47" fmla="*/ 487 h 2648"/>
                <a:gd name="T48" fmla="*/ 666 w 1824"/>
                <a:gd name="T49" fmla="*/ 578 h 2648"/>
                <a:gd name="T50" fmla="*/ 567 w 1824"/>
                <a:gd name="T51" fmla="*/ 689 h 2648"/>
                <a:gd name="T52" fmla="*/ 465 w 1824"/>
                <a:gd name="T53" fmla="*/ 823 h 2648"/>
                <a:gd name="T54" fmla="*/ 367 w 1824"/>
                <a:gd name="T55" fmla="*/ 979 h 2648"/>
                <a:gd name="T56" fmla="*/ 272 w 1824"/>
                <a:gd name="T57" fmla="*/ 1161 h 2648"/>
                <a:gd name="T58" fmla="*/ 183 w 1824"/>
                <a:gd name="T59" fmla="*/ 1371 h 2648"/>
                <a:gd name="T60" fmla="*/ 102 w 1824"/>
                <a:gd name="T61" fmla="*/ 1610 h 2648"/>
                <a:gd name="T62" fmla="*/ 31 w 1824"/>
                <a:gd name="T63" fmla="*/ 1879 h 26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24"/>
                <a:gd name="T97" fmla="*/ 0 h 2648"/>
                <a:gd name="T98" fmla="*/ 1824 w 1824"/>
                <a:gd name="T99" fmla="*/ 2648 h 26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61092E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2" name="Rectangle 62"/>
            <p:cNvSpPr>
              <a:spLocks noChangeArrowheads="1"/>
            </p:cNvSpPr>
            <p:nvPr/>
          </p:nvSpPr>
          <p:spPr bwMode="gray">
            <a:xfrm>
              <a:off x="3084" y="1490"/>
              <a:ext cx="2022" cy="226"/>
            </a:xfrm>
            <a:prstGeom prst="rect">
              <a:avLst/>
            </a:prstGeom>
            <a:gradFill rotWithShape="1">
              <a:gsLst>
                <a:gs pos="0">
                  <a:srgbClr val="00684D"/>
                </a:gs>
                <a:gs pos="50000">
                  <a:srgbClr val="00906A"/>
                </a:gs>
                <a:gs pos="100000">
                  <a:srgbClr val="00684D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ru-RU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3" name="Rectangle 63"/>
            <p:cNvSpPr>
              <a:spLocks noChangeArrowheads="1"/>
            </p:cNvSpPr>
            <p:nvPr/>
          </p:nvSpPr>
          <p:spPr bwMode="gray">
            <a:xfrm>
              <a:off x="2473" y="2114"/>
              <a:ext cx="2204" cy="222"/>
            </a:xfrm>
            <a:prstGeom prst="rect">
              <a:avLst/>
            </a:prstGeom>
            <a:gradFill rotWithShape="1">
              <a:gsLst>
                <a:gs pos="0">
                  <a:srgbClr val="5D2FB9"/>
                </a:gs>
                <a:gs pos="50000">
                  <a:srgbClr val="8041FF"/>
                </a:gs>
                <a:gs pos="100000">
                  <a:srgbClr val="5D2FB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ru-RU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4" name="Freeform 64"/>
            <p:cNvSpPr>
              <a:spLocks/>
            </p:cNvSpPr>
            <p:nvPr/>
          </p:nvSpPr>
          <p:spPr bwMode="gray">
            <a:xfrm>
              <a:off x="1870" y="2331"/>
              <a:ext cx="2802" cy="406"/>
            </a:xfrm>
            <a:custGeom>
              <a:avLst/>
              <a:gdLst>
                <a:gd name="T0" fmla="*/ 2383 w 2048"/>
                <a:gd name="T1" fmla="*/ 406 h 286"/>
                <a:gd name="T2" fmla="*/ 0 w 2048"/>
                <a:gd name="T3" fmla="*/ 406 h 286"/>
                <a:gd name="T4" fmla="*/ 610 w 2048"/>
                <a:gd name="T5" fmla="*/ 0 h 286"/>
                <a:gd name="T6" fmla="*/ 2802 w 2048"/>
                <a:gd name="T7" fmla="*/ 0 h 286"/>
                <a:gd name="T8" fmla="*/ 2383 w 2048"/>
                <a:gd name="T9" fmla="*/ 406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48"/>
                <a:gd name="T16" fmla="*/ 0 h 286"/>
                <a:gd name="T17" fmla="*/ 2048 w 2048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rgbClr val="FF9966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i="1" dirty="0">
                  <a:solidFill>
                    <a:srgbClr val="002060"/>
                  </a:solidFill>
                </a:rPr>
                <a:t>Отсутствие </a:t>
              </a:r>
            </a:p>
            <a:p>
              <a:pPr algn="ctr"/>
              <a:r>
                <a:rPr lang="ru-RU" sz="1600" b="1" i="1" dirty="0">
                  <a:solidFill>
                    <a:srgbClr val="002060"/>
                  </a:solidFill>
                </a:rPr>
                <a:t>неуспевающих по предмету</a:t>
              </a:r>
            </a:p>
          </p:txBody>
        </p:sp>
        <p:sp>
          <p:nvSpPr>
            <p:cNvPr id="25" name="Rectangle 65"/>
            <p:cNvSpPr>
              <a:spLocks noChangeArrowheads="1"/>
            </p:cNvSpPr>
            <p:nvPr/>
          </p:nvSpPr>
          <p:spPr bwMode="gray">
            <a:xfrm>
              <a:off x="1872" y="2736"/>
              <a:ext cx="2385" cy="222"/>
            </a:xfrm>
            <a:prstGeom prst="rect">
              <a:avLst/>
            </a:prstGeom>
            <a:gradFill rotWithShape="1">
              <a:gsLst>
                <a:gs pos="0">
                  <a:srgbClr val="A0523A"/>
                </a:gs>
                <a:gs pos="50000">
                  <a:srgbClr val="DC7150"/>
                </a:gs>
                <a:gs pos="100000">
                  <a:srgbClr val="A0523A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ru-RU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6" name="Rectangle 66"/>
            <p:cNvSpPr>
              <a:spLocks noChangeArrowheads="1"/>
            </p:cNvSpPr>
            <p:nvPr/>
          </p:nvSpPr>
          <p:spPr bwMode="gray">
            <a:xfrm>
              <a:off x="1265" y="3314"/>
              <a:ext cx="2571" cy="252"/>
            </a:xfrm>
            <a:prstGeom prst="rect">
              <a:avLst/>
            </a:prstGeom>
            <a:gradFill rotWithShape="1">
              <a:gsLst>
                <a:gs pos="0">
                  <a:srgbClr val="977514"/>
                </a:gs>
                <a:gs pos="50000">
                  <a:srgbClr val="D0A11C"/>
                </a:gs>
                <a:gs pos="100000">
                  <a:srgbClr val="977514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ru-RU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2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Ожидаемые результаты: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rGothic" pitchFamily="2" charset="0"/>
            </a:endParaRPr>
          </a:p>
        </p:txBody>
      </p:sp>
    </p:spTree>
  </p:cSld>
  <p:clrMapOvr>
    <a:masterClrMapping/>
  </p:clrMapOvr>
  <p:transition advTm="1104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642938" y="1643063"/>
            <a:ext cx="2571750" cy="18573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Verdana" pitchFamily="34" charset="0"/>
            </a:endParaRP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500063" y="4286250"/>
            <a:ext cx="2857500" cy="2286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Verdana" pitchFamily="34" charset="0"/>
            </a:endParaRP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6215063" y="1643063"/>
            <a:ext cx="2357437" cy="178593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Verdana" pitchFamily="34" charset="0"/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6000750" y="4214813"/>
            <a:ext cx="2786063" cy="2286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Verdana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gray">
          <a:xfrm>
            <a:off x="2928938" y="2643188"/>
            <a:ext cx="1500187" cy="1785937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9" name="Freeform 10"/>
          <p:cNvSpPr>
            <a:spLocks/>
          </p:cNvSpPr>
          <p:nvPr/>
        </p:nvSpPr>
        <p:spPr bwMode="gray">
          <a:xfrm flipH="1">
            <a:off x="4714875" y="2571750"/>
            <a:ext cx="1643063" cy="1785938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3347864" y="2132856"/>
            <a:ext cx="2664296" cy="47625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Verdana" pitchFamily="34" charset="0"/>
              </a:rPr>
              <a:t>Учитель - ученик</a:t>
            </a:r>
            <a:endParaRPr lang="en-US" b="1" dirty="0">
              <a:latin typeface="Verdana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971600" y="1700808"/>
            <a:ext cx="20002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 u="sng" dirty="0">
                <a:solidFill>
                  <a:srgbClr val="002060"/>
                </a:solidFill>
                <a:latin typeface="Verdana" pitchFamily="34" charset="0"/>
              </a:rPr>
              <a:t>Традиционные</a:t>
            </a:r>
          </a:p>
          <a:p>
            <a:pPr algn="ctr" eaLnBrk="0" hangingPunct="0"/>
            <a:r>
              <a:rPr lang="ru-RU" sz="1600" b="1" u="sng" dirty="0">
                <a:solidFill>
                  <a:srgbClr val="002060"/>
                </a:solidFill>
                <a:latin typeface="Verdana" pitchFamily="34" charset="0"/>
              </a:rPr>
              <a:t>методы обучения</a:t>
            </a:r>
          </a:p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Обученность – 100%</a:t>
            </a:r>
          </a:p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Качество знаний – 53%</a:t>
            </a:r>
            <a:endParaRPr lang="en-US" sz="14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42938" y="4395788"/>
            <a:ext cx="27146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Формирование ЗУН</a:t>
            </a:r>
          </a:p>
          <a:p>
            <a:pPr algn="ctr" eaLnBrk="0" hangingPunct="0">
              <a:buFont typeface="Wingdings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Шаблонность, однообразие</a:t>
            </a:r>
          </a:p>
          <a:p>
            <a:pPr algn="ctr" eaLnBrk="0" hangingPunct="0">
              <a:buFont typeface="Wingdings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Предсказуемость, контролируемость результата</a:t>
            </a:r>
          </a:p>
          <a:p>
            <a:pPr algn="ctr" eaLnBrk="0" hangingPunct="0">
              <a:buFont typeface="Wingdings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Пассивная познавательная активность</a:t>
            </a:r>
          </a:p>
          <a:p>
            <a:pPr algn="ctr" eaLnBrk="0" hangingPunct="0">
              <a:buFont typeface="Wingdings" pitchFamily="2" charset="2"/>
              <a:buChar char="ü"/>
            </a:pPr>
            <a:endParaRPr lang="en-US" sz="1400" dirty="0">
              <a:solidFill>
                <a:srgbClr val="001D3A"/>
              </a:solidFill>
              <a:latin typeface="Verdana" pitchFamily="34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215063" y="1785938"/>
            <a:ext cx="2286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u="sng" dirty="0">
                <a:solidFill>
                  <a:srgbClr val="002060"/>
                </a:solidFill>
                <a:latin typeface="Verdana" pitchFamily="34" charset="0"/>
              </a:rPr>
              <a:t>Применение </a:t>
            </a:r>
            <a:r>
              <a:rPr lang="ru-RU" sz="1600" b="1" u="sng" dirty="0" smtClean="0">
                <a:solidFill>
                  <a:srgbClr val="002060"/>
                </a:solidFill>
                <a:latin typeface="Verdana" pitchFamily="34" charset="0"/>
              </a:rPr>
              <a:t>ИКТ и современных педтехнологий</a:t>
            </a:r>
            <a:endParaRPr lang="ru-RU" sz="1600" b="1" u="sng" dirty="0">
              <a:solidFill>
                <a:srgbClr val="002060"/>
              </a:solidFill>
              <a:latin typeface="Verdana" pitchFamily="34" charset="0"/>
            </a:endParaRPr>
          </a:p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Обученность – 100%</a:t>
            </a:r>
          </a:p>
          <a:p>
            <a:pPr algn="ctr" eaLnBrk="0" hangingPunct="0"/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Качество знаний – 64%</a:t>
            </a:r>
            <a:endParaRPr lang="en-US" sz="1400" b="1" dirty="0">
              <a:solidFill>
                <a:srgbClr val="002060"/>
              </a:solidFill>
              <a:latin typeface="Verdana" pitchFamily="34" charset="0"/>
            </a:endParaRPr>
          </a:p>
          <a:p>
            <a:pPr algn="ctr" eaLnBrk="0" hangingPunct="0"/>
            <a:endParaRPr lang="ru-RU" sz="1600" b="1" dirty="0">
              <a:solidFill>
                <a:srgbClr val="001D3A"/>
              </a:solidFill>
              <a:latin typeface="Verdana" pitchFamily="34" charset="0"/>
            </a:endParaRPr>
          </a:p>
          <a:p>
            <a:pPr algn="ctr" eaLnBrk="0" hangingPunct="0"/>
            <a:endParaRPr lang="en-US" sz="1600" b="1" dirty="0">
              <a:solidFill>
                <a:srgbClr val="001D3A"/>
              </a:solidFill>
              <a:latin typeface="Verdana" pitchFamily="34" charset="0"/>
            </a:endParaRPr>
          </a:p>
          <a:p>
            <a:pPr algn="ctr" eaLnBrk="0" hangingPunct="0"/>
            <a:endParaRPr lang="en-US" dirty="0">
              <a:solidFill>
                <a:srgbClr val="001D3A"/>
              </a:solidFill>
              <a:latin typeface="Verdana" pitchFamily="34" charset="0"/>
            </a:endParaRPr>
          </a:p>
          <a:p>
            <a:pPr algn="ctr" eaLnBrk="0" hangingPunct="0">
              <a:buSzPct val="60000"/>
            </a:pPr>
            <a:endParaRPr lang="en-US" sz="1400" dirty="0">
              <a:solidFill>
                <a:srgbClr val="001D3A"/>
              </a:solidFill>
              <a:latin typeface="Verdana" pitchFamily="34" charset="0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5868144" y="4437112"/>
            <a:ext cx="2857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Развитие творческого потенциала личности</a:t>
            </a:r>
          </a:p>
          <a:p>
            <a:pPr algn="ctr" eaLnBrk="0" hangingPunct="0">
              <a:buFont typeface="Wingdings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Внутренние источники мотивации</a:t>
            </a:r>
          </a:p>
          <a:p>
            <a:pPr algn="ctr" eaLnBrk="0" hangingPunct="0">
              <a:buFont typeface="Wingdings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Сильная обратная связь</a:t>
            </a:r>
          </a:p>
          <a:p>
            <a:pPr algn="ctr" eaLnBrk="0" hangingPunct="0">
              <a:buFont typeface="Wingdings" pitchFamily="2" charset="2"/>
              <a:buChar char="ü"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Высокий уровень самостоятельности</a:t>
            </a:r>
          </a:p>
          <a:p>
            <a:pPr algn="ctr" eaLnBrk="0" hangingPunct="0">
              <a:buFont typeface="Wingdings" pitchFamily="2" charset="2"/>
              <a:buChar char="ü"/>
            </a:pPr>
            <a:endParaRPr lang="en-US" sz="1400" dirty="0">
              <a:solidFill>
                <a:srgbClr val="001D3A"/>
              </a:solidFill>
              <a:latin typeface="Verdana" pitchFamily="34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1643063" y="3714750"/>
            <a:ext cx="500062" cy="357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 rot="5400000">
            <a:off x="7236867" y="3644453"/>
            <a:ext cx="500062" cy="357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Результативность</a:t>
            </a:r>
          </a:p>
        </p:txBody>
      </p:sp>
    </p:spTree>
  </p:cSld>
  <p:clrMapOvr>
    <a:masterClrMapping/>
  </p:clrMapOvr>
  <p:transition advTm="2741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rGothic" pitchFamily="2" charset="0"/>
              </a:rPr>
              <a:t>Диагностика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rGothic" pitchFamily="2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043608" y="1052736"/>
          <a:ext cx="750099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13806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619f2cab191c5da745547681662f0d885e14b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1|4.8|5.2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2|3.6|3.3|3|3.3|3|3|3.2|3.3|2.9|2.8|2.7|2.8|3.6|4|3.5|3.9|4.1|4.7|4.4|8|6.5|5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989</TotalTime>
  <Words>772</Words>
  <Application>Microsoft Office PowerPoint</Application>
  <PresentationFormat>Экран (4:3)</PresentationFormat>
  <Paragraphs>120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Презентация PowerPoint</vt:lpstr>
      <vt:lpstr>                            Гарипова Раиля Адилевна </vt:lpstr>
      <vt:lpstr>Презентация PowerPoint</vt:lpstr>
      <vt:lpstr>Презентация PowerPoint</vt:lpstr>
      <vt:lpstr>Для  повышения эффективности образовательного процесса при проведении уроков английского языка использую следующие образовательные технологии,  учитывая возрастные особенности детей:</vt:lpstr>
      <vt:lpstr>Использую следующие образовательные технологии (методы),  учитывая возрастные особенности детей:</vt:lpstr>
      <vt:lpstr>Ожидаемые результаты:</vt:lpstr>
      <vt:lpstr>Результативность</vt:lpstr>
      <vt:lpstr>Диагностика</vt:lpstr>
      <vt:lpstr>Результативность</vt:lpstr>
      <vt:lpstr>Результативность</vt:lpstr>
      <vt:lpstr>Олимпиады</vt:lpstr>
      <vt:lpstr>Презентация PowerPoint</vt:lpstr>
      <vt:lpstr>Игры,   ролевые игры</vt:lpstr>
      <vt:lpstr>Презентация PowerPoint</vt:lpstr>
      <vt:lpstr>Результат использования игровых технологий в моей практике:</vt:lpstr>
      <vt:lpstr>Проектная методика</vt:lpstr>
      <vt:lpstr>       «Модельный метод обучения»    (занятия в виде деловых игр, уроки типа: урок-суд, урок-аукцион, урок-пресс-конференция) </vt:lpstr>
      <vt:lpstr>                Результаты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Материалы для конкурса «Учитель года-2015»</dc:title>
  <dc:creator>Зуфар</dc:creator>
  <cp:lastModifiedBy>РАИЛЯ</cp:lastModifiedBy>
  <cp:revision>138</cp:revision>
  <dcterms:created xsi:type="dcterms:W3CDTF">2015-02-11T18:18:17Z</dcterms:created>
  <dcterms:modified xsi:type="dcterms:W3CDTF">2017-01-13T07:59:40Z</dcterms:modified>
</cp:coreProperties>
</file>