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15"/>
  </p:notesMasterIdLst>
  <p:sldIdLst>
    <p:sldId id="287" r:id="rId2"/>
    <p:sldId id="277" r:id="rId3"/>
    <p:sldId id="270" r:id="rId4"/>
    <p:sldId id="294" r:id="rId5"/>
    <p:sldId id="260" r:id="rId6"/>
    <p:sldId id="266" r:id="rId7"/>
    <p:sldId id="289" r:id="rId8"/>
    <p:sldId id="262" r:id="rId9"/>
    <p:sldId id="264" r:id="rId10"/>
    <p:sldId id="272" r:id="rId11"/>
    <p:sldId id="267" r:id="rId12"/>
    <p:sldId id="256" r:id="rId13"/>
    <p:sldId id="28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ena Vrublevskaya" initials="EV" lastIdx="1" clrIdx="0">
    <p:extLst>
      <p:ext uri="{19B8F6BF-5375-455C-9EA6-DF929625EA0E}">
        <p15:presenceInfo xmlns:p15="http://schemas.microsoft.com/office/powerpoint/2012/main" userId="fd5d6f982c20ebe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B811"/>
    <a:srgbClr val="FBE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9" autoAdjust="0"/>
    <p:restoredTop sz="94579" autoAdjust="0"/>
  </p:normalViewPr>
  <p:slideViewPr>
    <p:cSldViewPr>
      <p:cViewPr varScale="1">
        <p:scale>
          <a:sx n="70" d="100"/>
          <a:sy n="70" d="100"/>
        </p:scale>
        <p:origin x="3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39AA7-79A9-43B1-B91D-2A992F53C80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2ACFC-BE96-41C5-9478-114E7D663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40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FCA22C35-17DC-4AEA-BDC7-CDBF3F7C01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389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F26E-C059-4571-8D0D-5617DD1E3A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2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F26E-C059-4571-8D0D-5617DD1E3A0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310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F26E-C059-4571-8D0D-5617DD1E3A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446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F26E-C059-4571-8D0D-5617DD1E3A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27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F26E-C059-4571-8D0D-5617DD1E3A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028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F26E-C059-4571-8D0D-5617DD1E3A0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000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12A0-643C-4CC0-82DB-66F9892AF6B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979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0EF9-D947-4A72-822A-76B8AF33EE6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92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A3CC7-0BA6-4041-99C9-CDF28298F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710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C19-EC0A-44D9-BE3C-B8C68632DB7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774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799B2-5F76-42DB-B011-1C549669D7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34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79490-3033-4B72-8F54-966E7A1ED91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94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4D452-464D-42EA-A183-CB4475D09C7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04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7EDC-083F-4BA2-8335-EE4D96C2E6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2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931E5-895A-4A90-88EE-D7AC0FE7311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82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AC00A-DCF0-4BC1-8AB8-A4BDC10FFE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0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66AF26E-C059-4571-8D0D-5617DD1E3A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102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ub-forester.ru/-/for-baby/chevostik/%D0%9D%D0%B0%D1%80%D0%BE%D0%B4%D0%BD%D1%8B%D0%B5%20%D0%B8%D0%BD%D1%81%D1%82%D1%80%D1%83%D0%BC%D0%B5%D0%BD%D1%82%D1%8B/front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://www.sar.rodgor.ru/art_images/15/kb_-balalayka%20foto12.JPG" TargetMode="Externa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almusic.ru/media/photos/7/19437/53136.jpg" TargetMode="External"/><Relationship Id="rId3" Type="http://schemas.openxmlformats.org/officeDocument/2006/relationships/hyperlink" Target="http://muzykagoda.ru/img/1128.jpg" TargetMode="External"/><Relationship Id="rId7" Type="http://schemas.openxmlformats.org/officeDocument/2006/relationships/image" Target="../media/image3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hyperlink" Target="http://www.realmusic.ru/media/photos/2/70552/87743.jpg" TargetMode="External"/><Relationship Id="rId4" Type="http://schemas.openxmlformats.org/officeDocument/2006/relationships/image" Target="../media/image29.jpeg"/><Relationship Id="rId9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kaz1.com/not_buy/dmshi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hyperlink" Target="&#1041;&#1072;&#1083;&#1072;&#1083;&#1072;&#1081;&#1082;&#1072;&#1050;&#1086;&#1088;&#1086;&#1090;&#1082;&#1072;&#1103;.mp4" TargetMode="External"/><Relationship Id="rId7" Type="http://schemas.openxmlformats.org/officeDocument/2006/relationships/hyperlink" Target="http://img1.liveinternet.ru/images/attach/b/3/23/324/23324274_x_89aff4fbd8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slide" Target="slide13.xml"/><Relationship Id="rId10" Type="http://schemas.openxmlformats.org/officeDocument/2006/relationships/image" Target="../media/image39.jpeg"/><Relationship Id="rId4" Type="http://schemas.openxmlformats.org/officeDocument/2006/relationships/image" Target="../media/image37.jpeg"/><Relationship Id="rId9" Type="http://schemas.openxmlformats.org/officeDocument/2006/relationships/hyperlink" Target="http://byazemanki.ucoz.ru/_fr/46/s163793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86;&#1080;%20&#1076;&#1086;&#1082;&#1091;&#1084;&#1077;&#1085;&#1090;&#1099;\&#1072;&#1091;&#1076;&#1080;&#1086;&#1101;&#1085;&#1094;&#1080;&#1082;&#1083;&#1086;&#1087;&#1077;&#1076;&#1080;&#1080;\&#1085;&#1072;&#1088;&#1086;&#1076;&#1085;&#1099;&#1077;%20&#1080;&#1085;&#1089;&#1090;&#1088;&#1091;&#1084;&#1077;&#1085;&#1090;&#1099;%20&#1095;&#1072;&#1089;&#1090;&#1100;%206%20&#1073;&#1072;&#1083;&#1072;&#1083;&#1072;&#1081;&#1082;&#1072;\07_balalai&#166;ka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hyperlink" Target="http://0.tqn.com/d/goeasteurope/1/0/z/1/-/-/RussianInstruments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lib.ru/objects/gallery_88/artlib_gallery-44198-b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61.radikal.ru/i173/0808/bf/cd1a2726362b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://img1.moskva.com/p/screen500/0/data/uf/26937/24/54/06/24540681_d628692d5e9b.jpg" TargetMode="Externa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rynya.com/images/balalaika_photo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hyperlink" Target="http://static.eva.ru/eva/200000-210000/203088/photoalbum/1269521335360.jpg" TargetMode="Externa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lalaika-master.ru/manufactory/manufactory5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zprom.ru/img/muzprom/shipkovie/bal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1079638729.rsc.cdn77.org/pic/v2/gallery/preview/fon-zory-147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9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Картинка 31 из 447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5408" y="2074710"/>
            <a:ext cx="5077072" cy="382288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TextBox 1"/>
          <p:cNvSpPr txBox="1"/>
          <p:nvPr/>
        </p:nvSpPr>
        <p:spPr>
          <a:xfrm flipH="1">
            <a:off x="3815408" y="5805264"/>
            <a:ext cx="493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Бб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503" y="3068960"/>
            <a:ext cx="3707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Автор: </a:t>
            </a:r>
            <a:r>
              <a:rPr lang="ru-RU" b="1" dirty="0">
                <a:solidFill>
                  <a:schemeClr val="bg1"/>
                </a:solidFill>
              </a:rPr>
              <a:t>К</a:t>
            </a:r>
            <a:r>
              <a:rPr lang="ru-RU" b="1" dirty="0" smtClean="0">
                <a:solidFill>
                  <a:schemeClr val="bg1"/>
                </a:solidFill>
              </a:rPr>
              <a:t>сения Зеленина</a:t>
            </a:r>
            <a:r>
              <a:rPr lang="ru-RU" dirty="0" smtClean="0">
                <a:solidFill>
                  <a:schemeClr val="bg1"/>
                </a:solidFill>
              </a:rPr>
              <a:t>, 5 лет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Руководитель проекта : музыкальный руководитель  </a:t>
            </a:r>
            <a:r>
              <a:rPr lang="ru-RU" b="1" dirty="0" smtClean="0">
                <a:solidFill>
                  <a:schemeClr val="bg1"/>
                </a:solidFill>
              </a:rPr>
              <a:t>Миронова Е.Е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2" descr="Картинка 37 из 2236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6445" y="4092675"/>
            <a:ext cx="2977219" cy="2778442"/>
          </a:xfrm>
          <a:prstGeom prst="rect">
            <a:avLst/>
          </a:prstGeom>
          <a:noFill/>
          <a:effectLst>
            <a:softEdge rad="25400"/>
          </a:effectLst>
        </p:spPr>
      </p:pic>
      <p:sp>
        <p:nvSpPr>
          <p:cNvPr id="8" name="TextBox 7"/>
          <p:cNvSpPr txBox="1"/>
          <p:nvPr/>
        </p:nvSpPr>
        <p:spPr>
          <a:xfrm>
            <a:off x="3709324" y="5989930"/>
            <a:ext cx="5436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ГБОУ ШКОЛА № 1631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Дошкольное отделение (Карельский б-р, д. 24А)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599209"/>
            <a:ext cx="7344816" cy="1015663"/>
          </a:xfrm>
          <a:prstGeom prst="rect">
            <a:avLst/>
          </a:prstGeom>
          <a:solidFill>
            <a:srgbClr val="FBEF53"/>
          </a:solidFill>
          <a:effectLst>
            <a:softEdge rad="1524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«Певунья русской души»</a:t>
            </a:r>
            <a:endParaRPr lang="ru-RU" sz="6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69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а 93 из 2236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21454">
            <a:off x="337346" y="1682020"/>
            <a:ext cx="3666768" cy="2530631"/>
          </a:xfrm>
          <a:prstGeom prst="rect">
            <a:avLst/>
          </a:prstGeom>
          <a:noFill/>
          <a:effectLst>
            <a:glow rad="381000">
              <a:srgbClr val="FFC000">
                <a:alpha val="40000"/>
              </a:srgbClr>
            </a:glow>
          </a:effectLst>
        </p:spPr>
      </p:pic>
      <p:pic>
        <p:nvPicPr>
          <p:cNvPr id="4" name="Picture 2" descr="Картинка 353 из 2236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43404">
            <a:off x="5536156" y="379135"/>
            <a:ext cx="3168352" cy="3694871"/>
          </a:xfrm>
          <a:prstGeom prst="rect">
            <a:avLst/>
          </a:prstGeom>
          <a:noFill/>
          <a:effectLst>
            <a:glow rad="304800">
              <a:srgbClr val="FFC000">
                <a:alpha val="28000"/>
              </a:srgbClr>
            </a:glow>
          </a:effectLst>
        </p:spPr>
      </p:pic>
      <p:pic>
        <p:nvPicPr>
          <p:cNvPr id="5" name="Picture 4" descr="http://s49.radikal.ru/i124/0903/67/9c2c51b017c6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158417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5578" y="0"/>
            <a:ext cx="63367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Красиво звучит балалайка в ансамбле</a:t>
            </a:r>
            <a:endParaRPr lang="ru-RU" sz="4000" dirty="0"/>
          </a:p>
        </p:txBody>
      </p:sp>
      <p:pic>
        <p:nvPicPr>
          <p:cNvPr id="7" name="Picture 2" descr="Картинка 19 из 46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3568761"/>
            <a:ext cx="4381531" cy="3286148"/>
          </a:xfrm>
          <a:prstGeom prst="rect">
            <a:avLst/>
          </a:prstGeom>
          <a:noFill/>
          <a:effectLst>
            <a:glow rad="317500">
              <a:srgbClr val="FFC000">
                <a:alpha val="31000"/>
              </a:srgbClr>
            </a:glow>
            <a:softEdge rad="2413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68 из 2236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596336" cy="5517232"/>
          </a:xfrm>
          <a:prstGeom prst="rect">
            <a:avLst/>
          </a:prstGeom>
          <a:noFill/>
          <a:effectLst>
            <a:glow rad="368300">
              <a:srgbClr val="FFC000">
                <a:alpha val="40000"/>
              </a:srgbClr>
            </a:glow>
            <a:softEdge rad="177800"/>
          </a:effectLst>
        </p:spPr>
      </p:pic>
      <p:sp>
        <p:nvSpPr>
          <p:cNvPr id="2" name="TextBox 1"/>
          <p:cNvSpPr txBox="1"/>
          <p:nvPr/>
        </p:nvSpPr>
        <p:spPr>
          <a:xfrm>
            <a:off x="251520" y="476672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63550"/>
            <a:ext cx="8962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Игре на балалайке обучают в музыкальной школе.</a:t>
            </a:r>
            <a:endParaRPr lang="ru-RU" sz="28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2050" name="Picture 2" descr="http://kartinki-vernisazh.ru/_ph/32/1/702789663.jpg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93498">
            <a:off x="7092280" y="1412776"/>
            <a:ext cx="1440160" cy="246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http://domrist.ru/upload/iblock/081/081249f344e0417284051dc8dc3d8a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4664"/>
            <a:ext cx="3730774" cy="6217956"/>
          </a:xfrm>
          <a:prstGeom prst="rect">
            <a:avLst/>
          </a:prstGeom>
          <a:noFill/>
          <a:effectLst>
            <a:glow rad="342900">
              <a:srgbClr val="FFC000">
                <a:alpha val="28000"/>
              </a:srgbClr>
            </a:glow>
            <a:softEdge rad="139700"/>
          </a:effectLst>
        </p:spPr>
      </p:pic>
      <p:pic>
        <p:nvPicPr>
          <p:cNvPr id="6146" name="Picture 2" descr="https://thumbs.dreamstime.com/z/balalaika-247685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701328">
            <a:off x="1155812" y="1614778"/>
            <a:ext cx="2497495" cy="2868316"/>
          </a:xfrm>
          <a:prstGeom prst="rect">
            <a:avLst/>
          </a:prstGeom>
          <a:noFill/>
          <a:effectLst>
            <a:softEdge rad="266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540" y="260648"/>
            <a:ext cx="541526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Василий Васильевич            </a:t>
            </a:r>
            <a:endParaRPr lang="ru-RU" sz="3200" b="1" dirty="0" smtClean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 </a:t>
            </a:r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Андреев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229200"/>
            <a:ext cx="4788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создал </a:t>
            </a: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первый оркестр русских народных инструментов </a:t>
            </a:r>
            <a:endParaRPr lang="ru-RU" sz="28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Картинка 25 из 173">
            <a:hlinkClick r:id="rId3" action="ppaction://hlinkfile"/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2"/>
          <a:stretch/>
        </p:blipFill>
        <p:spPr bwMode="auto">
          <a:xfrm rot="4775185">
            <a:off x="2379494" y="-506599"/>
            <a:ext cx="4445389" cy="7737232"/>
          </a:xfrm>
          <a:prstGeom prst="rect">
            <a:avLst/>
          </a:prstGeom>
          <a:noFill/>
          <a:effectLst>
            <a:softEdge rad="0"/>
          </a:effectLst>
        </p:spPr>
      </p:pic>
      <p:sp>
        <p:nvSpPr>
          <p:cNvPr id="5" name="Овал 4"/>
          <p:cNvSpPr/>
          <p:nvPr/>
        </p:nvSpPr>
        <p:spPr>
          <a:xfrm rot="21079710">
            <a:off x="2899641" y="2455765"/>
            <a:ext cx="4364736" cy="107157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http://imagizer.imageshack.com/img907/8678/UkpWkK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07030">
            <a:off x="-79777" y="2470454"/>
            <a:ext cx="22479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993365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Об этом может рассказать музыкант- балалаечник </a:t>
            </a:r>
            <a:r>
              <a:rPr lang="ru-RU" sz="2400" b="1" dirty="0" err="1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С.М.Миронов</a:t>
            </a:r>
            <a:endParaRPr lang="ru-RU" sz="2400" dirty="0"/>
          </a:p>
        </p:txBody>
      </p:sp>
      <p:pic>
        <p:nvPicPr>
          <p:cNvPr id="9" name="Picture 2" descr="Картинка 33 из 17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459215">
            <a:off x="4440502" y="3062283"/>
            <a:ext cx="2749339" cy="3383802"/>
          </a:xfrm>
          <a:prstGeom prst="rect">
            <a:avLst/>
          </a:prstGeom>
          <a:noFill/>
        </p:spPr>
      </p:pic>
      <p:pic>
        <p:nvPicPr>
          <p:cNvPr id="11" name="Picture 6" descr="Картинка 13 из 25419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908720"/>
            <a:ext cx="2677406" cy="4781083"/>
          </a:xfrm>
          <a:prstGeom prst="rect">
            <a:avLst/>
          </a:prstGeom>
          <a:noFill/>
        </p:spPr>
      </p:pic>
      <p:sp>
        <p:nvSpPr>
          <p:cNvPr id="12" name="Прямоугольник 11">
            <a:hlinkClick r:id="rId5" action="ppaction://hlinksldjump"/>
          </p:cNvPr>
          <p:cNvSpPr/>
          <p:nvPr/>
        </p:nvSpPr>
        <p:spPr>
          <a:xfrm>
            <a:off x="179512" y="0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Играют на балалайке прижимая струны пальцами на разных частях грифа.</a:t>
            </a:r>
            <a:r>
              <a:rPr lang="en-US" sz="2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Также как и на других            струнных народных инструментах.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Картинка 443 из 2236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142852"/>
            <a:ext cx="5643826" cy="6500858"/>
          </a:xfrm>
          <a:prstGeom prst="rect">
            <a:avLst/>
          </a:prstGeom>
          <a:noFill/>
          <a:effectLst>
            <a:glow rad="127000">
              <a:srgbClr val="FFC000">
                <a:alpha val="32000"/>
              </a:srgbClr>
            </a:glow>
            <a:softEdge rad="88900"/>
          </a:effectLst>
        </p:spPr>
      </p:pic>
      <p:pic>
        <p:nvPicPr>
          <p:cNvPr id="6" name="07_balalai¦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052736"/>
            <a:ext cx="3347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Русский народ любит разные музыкальные инструменты, но самый певучий из них….</a:t>
            </a:r>
            <a:endParaRPr lang="ru-RU" sz="32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6" descr="http://imagizer.imageshack.com/img907/8678/UkpWkK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6378">
            <a:off x="740723" y="4356776"/>
            <a:ext cx="22479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-243408"/>
            <a:ext cx="6696744" cy="830997"/>
          </a:xfrm>
          <a:prstGeom prst="rect">
            <a:avLst/>
          </a:prstGeom>
          <a:noFill/>
          <a:effectLst>
            <a:softEdge rad="762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>
                <a:solidFill>
                  <a:srgbClr val="FF0000"/>
                </a:solidFill>
              </a:rPr>
              <a:t>      </a:t>
            </a: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Русский народный инструмент </a:t>
            </a:r>
          </a:p>
        </p:txBody>
      </p:sp>
      <p:pic>
        <p:nvPicPr>
          <p:cNvPr id="3074" name="Picture 2" descr="http://www.chronograff.ru/dwclock/ms_russia%2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682229"/>
            <a:ext cx="6408712" cy="5677662"/>
          </a:xfrm>
          <a:prstGeom prst="rect">
            <a:avLst/>
          </a:prstGeom>
          <a:noFill/>
          <a:effectLst>
            <a:glow rad="457200">
              <a:srgbClr val="FFC000">
                <a:alpha val="42000"/>
              </a:srgbClr>
            </a:glow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17693"/>
            <a:ext cx="1080120" cy="6740307"/>
          </a:xfrm>
          <a:prstGeom prst="rect">
            <a:avLst/>
          </a:prstGeom>
          <a:noFill/>
          <a:effectLst>
            <a:softEdge rad="762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>
                <a:solidFill>
                  <a:srgbClr val="FF0000"/>
                </a:solidFill>
              </a:rPr>
              <a:t>Б А Л А Л А Й К А 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8472" y="68195"/>
            <a:ext cx="3597659" cy="1569660"/>
          </a:xfrm>
          <a:prstGeom prst="rect">
            <a:avLst/>
          </a:prstGeom>
          <a:noFill/>
          <a:effectLst>
            <a:softEdge rad="762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      </a:t>
            </a:r>
            <a:r>
              <a:rPr lang="ru-RU" sz="2400" b="1" dirty="0" smtClean="0">
                <a:solidFill>
                  <a:srgbClr val="FF0000"/>
                </a:solidFill>
              </a:rPr>
              <a:t>Я решила больше  узнать о балалайке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476514">
            <a:off x="339860" y="391437"/>
            <a:ext cx="3616796" cy="3389766"/>
          </a:xfrm>
          <a:prstGeom prst="rect">
            <a:avLst/>
          </a:prstGeom>
          <a:effectLst>
            <a:glow rad="266700">
              <a:srgbClr val="FFC000">
                <a:alpha val="16000"/>
              </a:srgbClr>
            </a:glow>
            <a:softEdge rad="190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60436">
            <a:off x="967130" y="3303164"/>
            <a:ext cx="3168352" cy="3024336"/>
          </a:xfrm>
          <a:prstGeom prst="rect">
            <a:avLst/>
          </a:prstGeom>
          <a:effectLst>
            <a:glow rad="165100">
              <a:srgbClr val="FFC000">
                <a:alpha val="15000"/>
              </a:srgbClr>
            </a:glow>
            <a:softEdge rad="1143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98"/>
          <a:stretch/>
        </p:blipFill>
        <p:spPr>
          <a:xfrm rot="640261">
            <a:off x="6077973" y="267194"/>
            <a:ext cx="2816150" cy="3839565"/>
          </a:xfrm>
          <a:prstGeom prst="rect">
            <a:avLst/>
          </a:prstGeom>
          <a:effectLst>
            <a:glow rad="152400">
              <a:srgbClr val="FFC000">
                <a:alpha val="23000"/>
              </a:srgbClr>
            </a:glow>
            <a:softEdge rad="2286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79391">
            <a:off x="4112123" y="3035715"/>
            <a:ext cx="3286829" cy="3330088"/>
          </a:xfrm>
          <a:prstGeom prst="rect">
            <a:avLst/>
          </a:prstGeom>
          <a:effectLst>
            <a:glow rad="190500">
              <a:srgbClr val="FFC000">
                <a:alpha val="16000"/>
              </a:srgbClr>
            </a:glow>
            <a:softEdge rad="215900"/>
          </a:effectLst>
        </p:spPr>
      </p:pic>
      <p:sp>
        <p:nvSpPr>
          <p:cNvPr id="9" name="TextBox 8"/>
          <p:cNvSpPr txBox="1"/>
          <p:nvPr/>
        </p:nvSpPr>
        <p:spPr>
          <a:xfrm>
            <a:off x="3812225" y="5646939"/>
            <a:ext cx="5154795" cy="1200329"/>
          </a:xfrm>
          <a:prstGeom prst="rect">
            <a:avLst/>
          </a:prstGeom>
          <a:noFill/>
          <a:effectLst>
            <a:softEdge rad="762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      </a:t>
            </a:r>
            <a:r>
              <a:rPr lang="ru-RU" sz="2400" b="1" dirty="0" smtClean="0">
                <a:solidFill>
                  <a:srgbClr val="FF0000"/>
                </a:solidFill>
              </a:rPr>
              <a:t>и попробовать играть на ней</a:t>
            </a:r>
          </a:p>
        </p:txBody>
      </p:sp>
    </p:spTree>
    <p:extLst>
      <p:ext uri="{BB962C8B-B14F-4D97-AF65-F5344CB8AC3E}">
        <p14:creationId xmlns:p14="http://schemas.microsoft.com/office/powerpoint/2010/main" val="2261347425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149 из 1262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14290"/>
            <a:ext cx="4321620" cy="6499457"/>
          </a:xfrm>
          <a:prstGeom prst="rect">
            <a:avLst/>
          </a:prstGeom>
          <a:noFill/>
          <a:effectLst>
            <a:glow rad="127000">
              <a:srgbClr val="E5B811">
                <a:alpha val="51000"/>
              </a:srgbClr>
            </a:glow>
            <a:softEdge rad="101600"/>
          </a:effectLst>
        </p:spPr>
      </p:pic>
      <p:sp>
        <p:nvSpPr>
          <p:cNvPr id="2" name="TextBox 1"/>
          <p:cNvSpPr txBox="1"/>
          <p:nvPr/>
        </p:nvSpPr>
        <p:spPr>
          <a:xfrm>
            <a:off x="1" y="214290"/>
            <a:ext cx="4714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Название инструмента произошло от слова  «</a:t>
            </a: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бала</a:t>
            </a:r>
            <a:r>
              <a:rPr lang="ru-RU" sz="2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гурить»- «</a:t>
            </a:r>
            <a:r>
              <a:rPr lang="ru-RU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бало</a:t>
            </a:r>
            <a:r>
              <a:rPr lang="ru-RU" sz="2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ваться».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endParaRPr lang="ru-RU" sz="24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4098" name="Picture 2" descr="http://via-midgard.info/uploads/posts/2016-02/1455583475_pk6glcqjrt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92" y="1717542"/>
            <a:ext cx="4435479" cy="3767499"/>
          </a:xfrm>
          <a:prstGeom prst="rect">
            <a:avLst/>
          </a:prstGeom>
          <a:noFill/>
          <a:effectLst>
            <a:glow rad="127000">
              <a:srgbClr val="FFC000">
                <a:alpha val="53000"/>
              </a:srgb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3313" y="5492817"/>
            <a:ext cx="4714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На балалайках играли скоморохи на ярмарках, веселили народ, пели и плясали.</a:t>
            </a:r>
            <a:endParaRPr lang="ru-RU" sz="24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48 из 2236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924" y="1352012"/>
            <a:ext cx="3806011" cy="5403751"/>
          </a:xfrm>
          <a:prstGeom prst="rect">
            <a:avLst/>
          </a:prstGeom>
          <a:noFill/>
          <a:effectLst>
            <a:glow rad="127000">
              <a:srgbClr val="E5B811">
                <a:alpha val="36000"/>
              </a:srgbClr>
            </a:glow>
            <a:softEdge rad="101600"/>
          </a:effectLst>
        </p:spPr>
      </p:pic>
      <p:pic>
        <p:nvPicPr>
          <p:cNvPr id="20484" name="Picture 4" descr="Картинка 41 из 2236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1829" y="1384747"/>
            <a:ext cx="4169402" cy="5354924"/>
          </a:xfrm>
          <a:prstGeom prst="rect">
            <a:avLst/>
          </a:prstGeom>
          <a:noFill/>
          <a:effectLst>
            <a:glow rad="127000">
              <a:srgbClr val="FFC000">
                <a:alpha val="28000"/>
              </a:srgbClr>
            </a:glow>
            <a:softEdge rad="127000"/>
          </a:effectLst>
        </p:spPr>
      </p:pic>
      <p:sp>
        <p:nvSpPr>
          <p:cNvPr id="2" name="TextBox 1"/>
          <p:cNvSpPr txBox="1"/>
          <p:nvPr/>
        </p:nvSpPr>
        <p:spPr>
          <a:xfrm>
            <a:off x="179513" y="332656"/>
            <a:ext cx="8701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В старину русские крестьяне в деревне тоже очень любили играть на балалайке.</a:t>
            </a:r>
            <a:endParaRPr lang="ru-RU" sz="28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asyen.ru/_ld/121/s011831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Картинка 27 из 2236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462" y="404664"/>
            <a:ext cx="3905868" cy="602359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" name="Picture 4" descr="Картинка 29 из 2236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1471474"/>
            <a:ext cx="3577794" cy="4989236"/>
          </a:xfrm>
          <a:prstGeom prst="rect">
            <a:avLst/>
          </a:prstGeom>
          <a:noFill/>
          <a:effectLst>
            <a:softEdge rad="165100"/>
          </a:effectLst>
        </p:spPr>
      </p:pic>
      <p:sp>
        <p:nvSpPr>
          <p:cNvPr id="5" name="TextBox 4"/>
          <p:cNvSpPr txBox="1"/>
          <p:nvPr/>
        </p:nvSpPr>
        <p:spPr>
          <a:xfrm>
            <a:off x="1187624" y="517367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Полюбилась балалайка и городским жителям</a:t>
            </a:r>
            <a:endParaRPr lang="ru-RU" sz="28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84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17 из 2236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908720"/>
            <a:ext cx="8769335" cy="5517232"/>
          </a:xfrm>
          <a:prstGeom prst="rect">
            <a:avLst/>
          </a:prstGeom>
          <a:noFill/>
          <a:effectLst>
            <a:glow rad="127000">
              <a:srgbClr val="E5B811">
                <a:alpha val="28000"/>
              </a:srgbClr>
            </a:glow>
            <a:softEdge rad="355600"/>
          </a:effectLst>
        </p:spPr>
      </p:pic>
      <p:sp>
        <p:nvSpPr>
          <p:cNvPr id="2" name="TextBox 1"/>
          <p:cNvSpPr txBox="1"/>
          <p:nvPr/>
        </p:nvSpPr>
        <p:spPr>
          <a:xfrm>
            <a:off x="179512" y="118174"/>
            <a:ext cx="89644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Небогатые люди сами мастерили их для себя. </a:t>
            </a:r>
            <a:endParaRPr lang="ru-RU" sz="3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6133564"/>
            <a:ext cx="7959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Вот так делают балалайку из дерева.</a:t>
            </a:r>
            <a:endParaRPr lang="ru-RU" sz="3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Картинка 185 из 2236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60882"/>
            <a:ext cx="4777774" cy="6286544"/>
          </a:xfrm>
          <a:prstGeom prst="rect">
            <a:avLst/>
          </a:prstGeom>
          <a:noFill/>
          <a:effectLst>
            <a:glow rad="127000">
              <a:srgbClr val="E5B811">
                <a:alpha val="26000"/>
              </a:srgbClr>
            </a:glow>
            <a:softEdge rad="203200"/>
          </a:effectLst>
        </p:spPr>
      </p:pic>
      <p:sp>
        <p:nvSpPr>
          <p:cNvPr id="2" name="TextBox 1"/>
          <p:cNvSpPr txBox="1"/>
          <p:nvPr/>
        </p:nvSpPr>
        <p:spPr>
          <a:xfrm>
            <a:off x="179512" y="357166"/>
            <a:ext cx="39604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Балалайки бывают разных размеров: маленькая, средняя и большая.</a:t>
            </a:r>
            <a:endParaRPr lang="ru-RU" sz="32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10" descr="http://imagizer.imageshack.com/img540/469/Sv0vh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8976">
            <a:off x="1711690" y="3916779"/>
            <a:ext cx="1469232" cy="239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1067</TotalTime>
  <Words>197</Words>
  <Application>Microsoft Office PowerPoint</Application>
  <PresentationFormat>Экран (4:3)</PresentationFormat>
  <Paragraphs>27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Garamond</vt:lpstr>
      <vt:lpstr>Monotype Corsiva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Музыкальный зал</cp:lastModifiedBy>
  <cp:revision>96</cp:revision>
  <dcterms:created xsi:type="dcterms:W3CDTF">2011-03-16T13:19:26Z</dcterms:created>
  <dcterms:modified xsi:type="dcterms:W3CDTF">2017-01-13T09:04:37Z</dcterms:modified>
</cp:coreProperties>
</file>