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4" r:id="rId9"/>
    <p:sldId id="265" r:id="rId10"/>
    <p:sldId id="266" r:id="rId11"/>
    <p:sldId id="267" r:id="rId12"/>
    <p:sldId id="270" r:id="rId13"/>
    <p:sldId id="272" r:id="rId14"/>
    <p:sldId id="276" r:id="rId15"/>
    <p:sldId id="277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65680E-0664-4372-9B28-713FDA71D93B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F23DDA5-F848-4486-B1D8-193F7FFB30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90662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098DF4B-0E7A-4EBB-9CB9-86FB41A63523}" type="slidenum">
              <a:rPr lang="ru-RU" altLang="ru-RU">
                <a:latin typeface="Calibri" panose="020F0502020204030204" pitchFamily="34" charset="0"/>
              </a:rPr>
              <a:pPr eaLnBrk="1" hangingPunct="1"/>
              <a:t>3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928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5E0A5-FB59-440B-BA89-5F79D1516B6D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00250-A136-4ADF-9E41-000F4310EB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745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C8F6D-874B-4F81-8135-0E67EB651091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1069C-12C0-4309-B8FF-06765B1F72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9980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B8F40-0A77-43A0-BC1F-3A745AFA2B39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BF657E-30A0-4900-B0F5-CAFA28CC0B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9709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55317-B292-4788-AF80-C4BCA309AB85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AAF67-AFCC-4752-BEA6-6043E04D98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2742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8AE8D6-9699-413B-AB09-1272C6288D8B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57653-8661-43E6-B160-B261AD12D56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7284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9AA75-2BBB-4C99-9FB6-170A9A0A043C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F7184-1022-4A31-8061-DB451935AF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56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60FCA7-54B2-4361-B785-5EA7CE2B85AA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5FD9C-CDB4-48DE-A7B6-953A3787F12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6613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8B8B9-754E-498D-8D66-8C87ACB972AC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27BE7-E79E-422E-A765-56F96423E3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815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DE5B64-6792-4336-AE8C-1678CA5D7CB8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15109-E9DD-4325-BC87-A776D1CB57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328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14529C-DAE5-460D-A3EC-D056AC7A4DB5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BBB4E-586D-4B74-AE55-281118AC27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2100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6E306A-58DA-4E6E-B16D-CF6EFE66BF89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461AB-3A18-46B0-B2B0-3EE47BEB07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307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8D2F614-526A-45A2-9470-E036395951D1}" type="datetimeFigureOut">
              <a:rPr lang="ru-RU"/>
              <a:pPr>
                <a:defRPr/>
              </a:pPr>
              <a:t>26.08.2015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5A788"/>
                </a:solidFill>
                <a:latin typeface="Corbel" panose="020B0503020204020204" pitchFamily="34" charset="0"/>
              </a:defRPr>
            </a:lvl1pPr>
          </a:lstStyle>
          <a:p>
            <a:fld id="{CDA68390-A3E7-47BA-93A9-FF8CAFA4E30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67" r:id="rId2"/>
    <p:sldLayoutId id="2147483773" r:id="rId3"/>
    <p:sldLayoutId id="2147483768" r:id="rId4"/>
    <p:sldLayoutId id="2147483774" r:id="rId5"/>
    <p:sldLayoutId id="2147483769" r:id="rId6"/>
    <p:sldLayoutId id="2147483775" r:id="rId7"/>
    <p:sldLayoutId id="2147483776" r:id="rId8"/>
    <p:sldLayoutId id="2147483777" r:id="rId9"/>
    <p:sldLayoutId id="2147483770" r:id="rId10"/>
    <p:sldLayoutId id="21474837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430649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</a:rPr>
              <a:t>Развивающая робототехника в условиях внедрения ФГОС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25" y="5072063"/>
            <a:ext cx="635793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Танцующие птицы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5" name="Содержимое 4" descr="P103012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85874" y="1714500"/>
            <a:ext cx="6094437" cy="4570828"/>
          </a:xfrm>
          <a:ln w="38100">
            <a:solidFill>
              <a:schemeClr val="bg2">
                <a:lumMod val="25000"/>
              </a:schemeClr>
            </a:solidFill>
          </a:ln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Обезьянка - барабанщица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5" name="Содержимое 4" descr="P103019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835696" y="1726881"/>
            <a:ext cx="6089228" cy="4566921"/>
          </a:xfrm>
          <a:ln w="38100">
            <a:solidFill>
              <a:schemeClr val="bg2">
                <a:lumMod val="25000"/>
              </a:schemeClr>
            </a:solidFill>
          </a:ln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Голодный аллигатор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Picture 3" descr="C:\Users\Алла\Desktop\выступление\фото1\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71688" y="1857375"/>
            <a:ext cx="6000750" cy="4500563"/>
          </a:xfrm>
          <a:ln w="38100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Lego </a:t>
            </a:r>
            <a:r>
              <a:rPr lang="en-US" sz="4400" b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Mindstorms</a:t>
            </a:r>
            <a:r>
              <a:rPr lang="en-US" sz="4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 NXT</a:t>
            </a: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2531" name="Picture 4" descr="C:\Documents and Settings\PC40\Рабочий стол\Новая папка\40 кабинет\РОБОТЫ\Робототехника\ЗАНЯТИЕ №4\Роботы_Фотографии\2011-11-25 16.26.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03465" y="1417638"/>
            <a:ext cx="3657600" cy="2743200"/>
          </a:xfrm>
          <a:noFill/>
          <a:ln w="57150">
            <a:solidFill>
              <a:srgbClr val="666699"/>
            </a:solidFill>
            <a:miter lim="800000"/>
            <a:headEnd/>
            <a:tailEnd/>
          </a:ln>
        </p:spPr>
      </p:pic>
      <p:pic>
        <p:nvPicPr>
          <p:cNvPr id="22532" name="Picture 8" descr="2011-10-27 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99"/>
          <a:stretch>
            <a:fillRect/>
          </a:stretch>
        </p:blipFill>
        <p:spPr>
          <a:xfrm>
            <a:off x="5281464" y="1417638"/>
            <a:ext cx="3657600" cy="2714625"/>
          </a:xfrm>
          <a:noFill/>
          <a:ln w="57150">
            <a:solidFill>
              <a:srgbClr val="666699"/>
            </a:solidFill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741" y="3563634"/>
            <a:ext cx="4392488" cy="3294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rgbClr val="4F271C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Lego </a:t>
            </a:r>
            <a:r>
              <a:rPr lang="en-US" sz="4400" b="1" dirty="0" err="1" smtClean="0">
                <a:solidFill>
                  <a:srgbClr val="4F271C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Mindstorms</a:t>
            </a:r>
            <a:r>
              <a:rPr lang="en-US" sz="4400" b="1" dirty="0" smtClean="0">
                <a:solidFill>
                  <a:srgbClr val="4F271C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 EV3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2484437"/>
            <a:ext cx="3657600" cy="2743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850" y="2484437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18866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PITSCO EDUCATION TETRIX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620519"/>
            <a:ext cx="6089228" cy="456692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82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Развитие навыков учащихся: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8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Мелкая моторика.</a:t>
            </a:r>
          </a:p>
          <a:p>
            <a:pPr marL="59664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8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мышления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9664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8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внимания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9664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8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воображения.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Развивающая робототехника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2488" y="1643063"/>
            <a:ext cx="8291512" cy="4800600"/>
          </a:xfrm>
        </p:spPr>
        <p:txBody>
          <a:bodyPr>
            <a:normAutofit/>
          </a:bodyPr>
          <a:lstStyle/>
          <a:p>
            <a:pPr marL="365760" indent="-283464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современное средство обучения детей, которое способствует многостороннему развитию личности ребенка,</a:t>
            </a:r>
          </a:p>
          <a:p>
            <a:pPr marL="365760" indent="-283464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побуждает получать расширенные знания. </a:t>
            </a:r>
          </a:p>
          <a:p>
            <a:pPr marL="365760" indent="-283464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Позволяет воздействовать на формирование личностных, регулятивных, коммуникативных и познавательных УУД.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577262" cy="3582987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Мир, в котором предстоит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жить нашим детям,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меняется в четыре раза быстрее,  чем наши школы.</a:t>
            </a:r>
            <a:endParaRPr lang="ru-RU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4813" y="5214938"/>
            <a:ext cx="464343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Д-р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Виллард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Даггет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Директор Международного центра лидерства и образования (2004 г.)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501008"/>
            <a:ext cx="4043941" cy="3032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9399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  <a:t>Робототехника – прикладная наука, занимающаяся разработкой автоматизированных технических систем.</a:t>
            </a:r>
            <a:endParaRPr lang="ru-RU" sz="32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781477"/>
            <a:ext cx="5467945" cy="41009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85750"/>
            <a:ext cx="7497762" cy="17145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Цель - развитие научно – технического и творческого потенциала личности ребенка. 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209" y="2708920"/>
            <a:ext cx="5683969" cy="42629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Задачи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5313" indent="-514350" eaLnBrk="1" hangingPunct="1">
              <a:buFont typeface="Gill Sans MT" panose="020B0502020104020203" pitchFamily="34" charset="0"/>
              <a:buAutoNum type="arabicPeriod"/>
            </a:pPr>
            <a:r>
              <a:rPr lang="ru-RU" altLang="ru-RU" smtClean="0"/>
              <a:t>Развитие интереса к научно – техническому творчеству.</a:t>
            </a:r>
          </a:p>
          <a:p>
            <a:pPr marL="595313" indent="-514350" eaLnBrk="1" hangingPunct="1">
              <a:buFont typeface="Gill Sans MT" panose="020B0502020104020203" pitchFamily="34" charset="0"/>
              <a:buAutoNum type="arabicPeriod"/>
            </a:pPr>
            <a:r>
              <a:rPr lang="ru-RU" altLang="ru-RU" smtClean="0"/>
              <a:t>Развитие алгоритмического и логического мышления.</a:t>
            </a:r>
          </a:p>
          <a:p>
            <a:pPr marL="595313" indent="-514350" eaLnBrk="1" hangingPunct="1">
              <a:buFont typeface="Gill Sans MT" panose="020B0502020104020203" pitchFamily="34" charset="0"/>
              <a:buAutoNum type="arabicPeriod"/>
            </a:pPr>
            <a:r>
              <a:rPr lang="ru-RU" altLang="ru-RU" smtClean="0"/>
              <a:t>Овладение навыками научно- технического конструирования и моделирования.</a:t>
            </a:r>
          </a:p>
          <a:p>
            <a:pPr marL="595313" indent="-514350" eaLnBrk="1" hangingPunct="1">
              <a:buFont typeface="Gill Sans MT" panose="020B0502020104020203" pitchFamily="34" charset="0"/>
              <a:buAutoNum type="arabicPeriod"/>
            </a:pPr>
            <a:r>
              <a:rPr lang="ru-RU" altLang="ru-RU" smtClean="0"/>
              <a:t>Развитие коммуникативных навыков.</a:t>
            </a:r>
          </a:p>
          <a:p>
            <a:pPr marL="595313" indent="-514350" eaLnBrk="1" hangingPunct="1">
              <a:buFont typeface="Gill Sans MT" panose="020B0502020104020203" pitchFamily="34" charset="0"/>
              <a:buAutoNum type="arabicPeriod"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Педагогические технологии 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проектные методы обучения</a:t>
            </a:r>
          </a:p>
          <a:p>
            <a:pPr eaLnBrk="1" hangingPunct="1"/>
            <a:r>
              <a:rPr lang="ru-RU" altLang="ru-RU" smtClean="0"/>
              <a:t>обучение в сотрудничестве</a:t>
            </a:r>
          </a:p>
          <a:p>
            <a:pPr eaLnBrk="1" hangingPunct="1"/>
            <a:r>
              <a:rPr lang="ru-RU" altLang="ru-RU" smtClean="0"/>
              <a:t> игровые методы</a:t>
            </a:r>
          </a:p>
          <a:p>
            <a:pPr eaLnBrk="1" hangingPunct="1"/>
            <a:r>
              <a:rPr lang="ru-RU" altLang="ru-RU" smtClean="0"/>
              <a:t> информационно – коммуникационные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Методы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Объяснительно – иллюстративный</a:t>
            </a:r>
          </a:p>
          <a:p>
            <a:pPr eaLnBrk="1" hangingPunct="1"/>
            <a:r>
              <a:rPr lang="ru-RU" altLang="ru-RU" smtClean="0"/>
              <a:t>Эвристический</a:t>
            </a:r>
          </a:p>
          <a:p>
            <a:pPr eaLnBrk="1" hangingPunct="1"/>
            <a:r>
              <a:rPr lang="ru-RU" altLang="ru-RU" smtClean="0"/>
              <a:t>Проблемный</a:t>
            </a:r>
          </a:p>
          <a:p>
            <a:pPr eaLnBrk="1" hangingPunct="1"/>
            <a:r>
              <a:rPr lang="ru-RU" altLang="ru-RU" smtClean="0"/>
              <a:t>Программированный</a:t>
            </a:r>
          </a:p>
          <a:p>
            <a:pPr eaLnBrk="1" hangingPunct="1"/>
            <a:r>
              <a:rPr lang="ru-RU" altLang="ru-RU" smtClean="0"/>
              <a:t>Репродуктивный</a:t>
            </a:r>
          </a:p>
          <a:p>
            <a:pPr eaLnBrk="1" hangingPunct="1"/>
            <a:r>
              <a:rPr lang="ru-RU" altLang="ru-RU" smtClean="0"/>
              <a:t>Частично – поисковый</a:t>
            </a:r>
          </a:p>
          <a:p>
            <a:pPr eaLnBrk="1" hangingPunct="1"/>
            <a:r>
              <a:rPr lang="ru-RU" altLang="ru-RU" smtClean="0"/>
              <a:t>Поисковый</a:t>
            </a:r>
          </a:p>
          <a:p>
            <a:pPr eaLnBrk="1" hangingPunct="1"/>
            <a:r>
              <a:rPr lang="ru-RU" altLang="ru-RU" smtClean="0"/>
              <a:t>Метод проектов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357188"/>
            <a:ext cx="7497763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</a:rPr>
              <a:t>Образовательные робототехнические наборы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sz="half" idx="1"/>
          </p:nvPr>
        </p:nvSpPr>
        <p:spPr>
          <a:xfrm>
            <a:off x="1435100" y="1524000"/>
            <a:ext cx="3657600" cy="4664075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3200" b="1" smtClean="0"/>
              <a:t>Перворобот </a:t>
            </a:r>
            <a:r>
              <a:rPr lang="en-US" altLang="ru-RU" sz="3200" b="1" smtClean="0"/>
              <a:t>LEGO WeDo</a:t>
            </a:r>
            <a:endParaRPr lang="ru-RU" altLang="ru-RU" sz="3200" smtClean="0"/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850" y="1524000"/>
            <a:ext cx="3657600" cy="4664075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Lego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Mindstorms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 NXT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22530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3286125"/>
            <a:ext cx="3614737" cy="2879725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22531" name="Рисунок 1" descr="http://bricker.ru/images/sets/LEGO/9580_ma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2288" y="3286125"/>
            <a:ext cx="2922587" cy="2879725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 </a:t>
            </a:r>
            <a:r>
              <a:rPr lang="ru-RU" sz="4900" b="1" dirty="0" smtClean="0">
                <a:solidFill>
                  <a:schemeClr val="tx2">
                    <a:satMod val="130000"/>
                  </a:schemeClr>
                </a:solidFill>
              </a:rPr>
              <a:t>Среда программирования </a:t>
            </a:r>
            <a:endParaRPr lang="ru-RU" sz="49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100" y="1524000"/>
            <a:ext cx="3657600" cy="4664075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Lego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Wedo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базовых моделей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850" y="1524000"/>
            <a:ext cx="3657600" cy="4664075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Lego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Mindstorms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 NXT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,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</a:rPr>
              <a:t>EV3, TETRIX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latin typeface="Corbel" pitchFamily="34" charset="0"/>
              </a:rPr>
              <a:t>NXT-G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9" name="Рисунок 3" descr="H:\екатеринбург\черновик\12 моделе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3714750"/>
            <a:ext cx="3500438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Рисунок 4" descr="H:\екатеринбург\черновик\скрин нх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3071813"/>
            <a:ext cx="326707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441</TotalTime>
  <Words>192</Words>
  <Application>Microsoft Office PowerPoint</Application>
  <PresentationFormat>Экран (4:3)</PresentationFormat>
  <Paragraphs>49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Corbel</vt:lpstr>
      <vt:lpstr>Gill Sans MT</vt:lpstr>
      <vt:lpstr>Propisi</vt:lpstr>
      <vt:lpstr>Times New Roman</vt:lpstr>
      <vt:lpstr>Verdana</vt:lpstr>
      <vt:lpstr>Wingdings 2</vt:lpstr>
      <vt:lpstr>Солнцестояние</vt:lpstr>
      <vt:lpstr>Развивающая робототехника в условиях внедрения ФГОС</vt:lpstr>
      <vt:lpstr> Мир, в котором предстоит               жить нашим детям,      меняется в четыре раза быстрее,  чем наши школы.</vt:lpstr>
      <vt:lpstr>Робототехника – прикладная наука, занимающаяся разработкой автоматизированных технических систем.</vt:lpstr>
      <vt:lpstr>Цель - развитие научно – технического и творческого потенциала личности ребенка. </vt:lpstr>
      <vt:lpstr>Задачи</vt:lpstr>
      <vt:lpstr>Педагогические технологии </vt:lpstr>
      <vt:lpstr> Методы </vt:lpstr>
      <vt:lpstr>Образовательные робототехнические наборы </vt:lpstr>
      <vt:lpstr> Среда программирования </vt:lpstr>
      <vt:lpstr>Танцующие птицы</vt:lpstr>
      <vt:lpstr>Обезьянка - барабанщица</vt:lpstr>
      <vt:lpstr>Голодный аллигатор</vt:lpstr>
      <vt:lpstr> Lego Mindstorms NXT </vt:lpstr>
      <vt:lpstr>Lego Mindstorms EV3</vt:lpstr>
      <vt:lpstr>PITSCO EDUCATION TETRIX</vt:lpstr>
      <vt:lpstr>Развитие навыков учащихся:</vt:lpstr>
      <vt:lpstr> Развивающая робототехника –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робототехника в условиях внедрения ФГОС</dc:title>
  <dc:creator>Алла</dc:creator>
  <cp:lastModifiedBy>User</cp:lastModifiedBy>
  <cp:revision>41</cp:revision>
  <dcterms:created xsi:type="dcterms:W3CDTF">2014-11-03T05:34:11Z</dcterms:created>
  <dcterms:modified xsi:type="dcterms:W3CDTF">2015-08-26T05:07:17Z</dcterms:modified>
</cp:coreProperties>
</file>