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57" r:id="rId3"/>
    <p:sldId id="258" r:id="rId4"/>
    <p:sldId id="263" r:id="rId5"/>
    <p:sldId id="265" r:id="rId6"/>
    <p:sldId id="266" r:id="rId7"/>
    <p:sldId id="264" r:id="rId8"/>
    <p:sldId id="272" r:id="rId9"/>
    <p:sldId id="281" r:id="rId10"/>
    <p:sldId id="282" r:id="rId11"/>
    <p:sldId id="269" r:id="rId12"/>
    <p:sldId id="277" r:id="rId13"/>
    <p:sldId id="283" r:id="rId14"/>
    <p:sldId id="259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33CC"/>
    <a:srgbClr val="0000FF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35" autoAdjust="0"/>
    <p:restoredTop sz="94660"/>
  </p:normalViewPr>
  <p:slideViewPr>
    <p:cSldViewPr>
      <p:cViewPr varScale="1">
        <p:scale>
          <a:sx n="74" d="100"/>
          <a:sy n="74" d="100"/>
        </p:scale>
        <p:origin x="-4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81E5A-6042-4256-94F7-0A8932ED50D8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1F8BB-050D-4B11-BAB4-64786905FB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214818"/>
            <a:ext cx="2627004" cy="202408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2738440" cy="25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C:\Documents and Settings\Admin\Рабочий стол\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786190"/>
            <a:ext cx="3071834" cy="2809439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kor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285728"/>
            <a:ext cx="3933833" cy="2376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928802"/>
            <a:ext cx="6357982" cy="121444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0066CC"/>
                </a:solidFill>
              </a:rPr>
              <a:t>Справочный материал</a:t>
            </a:r>
            <a:endParaRPr lang="ru-RU" sz="3200" b="1" dirty="0">
              <a:solidFill>
                <a:srgbClr val="0066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186766" cy="228599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«Размеры аквариума, имеющего форму прямоугольного параллелепипеда, равны  40 см, 40 см, 80 см. Выяснить, достаточен ли объем аквариума для тех рыбок, которые в нем живут? А в аквариуме живут 5 рыбок по 14 см длиной, 4 рыбок по 9 см длиной, 3 рыбки по 7 см длиной».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85918" y="3429000"/>
          <a:ext cx="6096000" cy="2219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Размер рыбки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Необходимый объем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До 3 см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1 литр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До 5 см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2 литра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До 8 см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3</a:t>
                      </a:r>
                      <a:r>
                        <a:rPr lang="ru-RU" b="1" i="0" baseline="0" dirty="0" smtClean="0"/>
                        <a:t> литра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До 10 см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4 литра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Больше 12 см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/>
                        <a:t>10 литров</a:t>
                      </a:r>
                      <a:endParaRPr lang="ru-RU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37" descr="2212132340188824219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500570"/>
            <a:ext cx="1439863" cy="2017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47842"/>
            </a:schemeClr>
          </a:solidFill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0033CC"/>
                </a:solidFill>
                <a:latin typeface="Century Schoolbook" pitchFamily="18" charset="0"/>
              </a:rPr>
              <a:t>Найдите объем фигуры.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195513" y="2708275"/>
            <a:ext cx="4897437" cy="3167063"/>
            <a:chOff x="1383" y="1706"/>
            <a:chExt cx="3085" cy="1995"/>
          </a:xfrm>
        </p:grpSpPr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1746" y="2205"/>
              <a:ext cx="1728" cy="1172"/>
            </a:xfrm>
            <a:prstGeom prst="rect">
              <a:avLst/>
            </a:prstGeom>
            <a:solidFill>
              <a:srgbClr val="FF505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624000" prstMaterial="legacyMatte">
              <a:bevelT w="13500" h="13500" prst="angle"/>
              <a:bevelB w="13500" h="13500" prst="angle"/>
              <a:extrusionClr>
                <a:srgbClr val="FF5050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1936" y="1706"/>
              <a:ext cx="1728" cy="316"/>
            </a:xfrm>
            <a:prstGeom prst="rect">
              <a:avLst/>
            </a:prstGeom>
            <a:solidFill>
              <a:srgbClr val="FF505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773100" prstMaterial="legacyMatte">
              <a:bevelT w="13500" h="13500" prst="angle"/>
              <a:bevelB w="13500" h="13500" prst="angle"/>
              <a:extrusionClr>
                <a:srgbClr val="FF5050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4342" name="WordArt 8"/>
            <p:cNvSpPr>
              <a:spLocks noChangeArrowheads="1" noChangeShapeType="1" noTextEdit="1"/>
            </p:cNvSpPr>
            <p:nvPr/>
          </p:nvSpPr>
          <p:spPr bwMode="auto">
            <a:xfrm>
              <a:off x="2426" y="3475"/>
              <a:ext cx="499" cy="22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5 см</a:t>
              </a:r>
            </a:p>
          </p:txBody>
        </p:sp>
        <p:sp>
          <p:nvSpPr>
            <p:cNvPr id="14343" name="WordArt 9"/>
            <p:cNvSpPr>
              <a:spLocks noChangeArrowheads="1" noChangeShapeType="1" noTextEdit="1"/>
            </p:cNvSpPr>
            <p:nvPr/>
          </p:nvSpPr>
          <p:spPr bwMode="auto">
            <a:xfrm>
              <a:off x="3742" y="3158"/>
              <a:ext cx="499" cy="22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6 см</a:t>
              </a:r>
            </a:p>
          </p:txBody>
        </p:sp>
        <p:sp>
          <p:nvSpPr>
            <p:cNvPr id="1434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3923" y="2024"/>
              <a:ext cx="545" cy="22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10 см</a:t>
              </a:r>
            </a:p>
          </p:txBody>
        </p:sp>
        <p:sp>
          <p:nvSpPr>
            <p:cNvPr id="14345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1519" y="1706"/>
              <a:ext cx="362" cy="18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1 см</a:t>
              </a:r>
            </a:p>
          </p:txBody>
        </p:sp>
        <p:sp>
          <p:nvSpPr>
            <p:cNvPr id="1434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383" y="2024"/>
              <a:ext cx="363" cy="1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2 см</a:t>
              </a:r>
            </a:p>
          </p:txBody>
        </p:sp>
      </p:grpSp>
      <p:pic>
        <p:nvPicPr>
          <p:cNvPr id="11" name="Picture 37" descr="2212132340188824219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4429132"/>
            <a:ext cx="1439863" cy="2017713"/>
          </a:xfrm>
          <a:prstGeom prst="rect">
            <a:avLst/>
          </a:prstGeom>
          <a:noFill/>
        </p:spPr>
      </p:pic>
      <p:pic>
        <p:nvPicPr>
          <p:cNvPr id="12" name="Picture 6" descr="2212132340188824219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429132"/>
            <a:ext cx="1511300" cy="20177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5" name="Text Box 35"/>
          <p:cNvSpPr txBox="1">
            <a:spLocks noChangeArrowheads="1"/>
          </p:cNvSpPr>
          <p:nvPr/>
        </p:nvSpPr>
        <p:spPr bwMode="auto">
          <a:xfrm>
            <a:off x="3492500" y="0"/>
            <a:ext cx="2744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51249" name="Text Box 49"/>
          <p:cNvSpPr txBox="1">
            <a:spLocks noChangeArrowheads="1"/>
          </p:cNvSpPr>
          <p:nvPr/>
        </p:nvSpPr>
        <p:spPr bwMode="auto">
          <a:xfrm>
            <a:off x="3492500" y="3284538"/>
            <a:ext cx="2744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</a:endParaRPr>
          </a:p>
        </p:txBody>
      </p:sp>
      <p:pic>
        <p:nvPicPr>
          <p:cNvPr id="83" name="Рисунок 82" descr="Безымянный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139" y="785794"/>
            <a:ext cx="8922861" cy="4895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CC"/>
                </a:solidFill>
              </a:rPr>
              <a:t>Домашнее задание</a:t>
            </a:r>
            <a:endParaRPr lang="ru-RU" b="1" dirty="0">
              <a:solidFill>
                <a:srgbClr val="0066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Найти в справочной литературе или в Интернете ответы на следующие вопросы: </a:t>
            </a:r>
          </a:p>
          <a:p>
            <a:r>
              <a:rPr lang="ru-RU" dirty="0" smtClean="0"/>
              <a:t>а) Какую величину на Руси измеряли ведрами?</a:t>
            </a:r>
          </a:p>
          <a:p>
            <a:r>
              <a:rPr lang="ru-RU" dirty="0" smtClean="0"/>
              <a:t>б) Что измеряют галлонами? баррелями?</a:t>
            </a:r>
          </a:p>
          <a:p>
            <a:r>
              <a:rPr lang="ru-RU" dirty="0" smtClean="0"/>
              <a:t>    В каких странах используются эти единицы?</a:t>
            </a:r>
          </a:p>
          <a:p>
            <a:pPr lvl="0"/>
            <a:r>
              <a:rPr lang="ru-RU" dirty="0" smtClean="0"/>
              <a:t>№  844, № 848 е 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571480"/>
            <a:ext cx="4186238" cy="8461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401080" cy="5911873"/>
          </a:xfrm>
        </p:spPr>
        <p:txBody>
          <a:bodyPr>
            <a:normAutofit/>
          </a:bodyPr>
          <a:lstStyle/>
          <a:p>
            <a:r>
              <a:rPr lang="ru-RU" dirty="0" smtClean="0"/>
              <a:t>Я </a:t>
            </a:r>
            <a:r>
              <a:rPr lang="ru-RU" dirty="0"/>
              <a:t>познакомился</a:t>
            </a:r>
            <a:r>
              <a:rPr lang="ru-RU" dirty="0" smtClean="0"/>
              <a:t>…</a:t>
            </a:r>
            <a:endParaRPr lang="ru-RU" dirty="0"/>
          </a:p>
          <a:p>
            <a:r>
              <a:rPr lang="ru-RU" dirty="0" smtClean="0"/>
              <a:t>Я </a:t>
            </a:r>
            <a:r>
              <a:rPr lang="ru-RU" dirty="0"/>
              <a:t>научился</a:t>
            </a:r>
            <a:r>
              <a:rPr lang="ru-RU" dirty="0" smtClean="0"/>
              <a:t>…</a:t>
            </a:r>
          </a:p>
          <a:p>
            <a:r>
              <a:rPr lang="ru-RU" dirty="0"/>
              <a:t>Б</a:t>
            </a:r>
            <a:r>
              <a:rPr lang="ru-RU" dirty="0" smtClean="0"/>
              <a:t>ыло </a:t>
            </a:r>
            <a:r>
              <a:rPr lang="ru-RU" dirty="0"/>
              <a:t>непросто </a:t>
            </a:r>
            <a:r>
              <a:rPr lang="ru-RU" dirty="0" smtClean="0"/>
              <a:t>...</a:t>
            </a:r>
          </a:p>
          <a:p>
            <a:r>
              <a:rPr lang="ru-RU" dirty="0"/>
              <a:t>Я</a:t>
            </a:r>
            <a:r>
              <a:rPr lang="ru-RU" dirty="0" smtClean="0"/>
              <a:t> </a:t>
            </a:r>
            <a:r>
              <a:rPr lang="ru-RU" dirty="0"/>
              <a:t>добился </a:t>
            </a:r>
            <a:r>
              <a:rPr lang="ru-RU" dirty="0" smtClean="0"/>
              <a:t>...</a:t>
            </a:r>
          </a:p>
          <a:p>
            <a:r>
              <a:rPr lang="ru-RU" dirty="0"/>
              <a:t>У</a:t>
            </a:r>
            <a:r>
              <a:rPr lang="ru-RU" dirty="0" smtClean="0"/>
              <a:t> </a:t>
            </a:r>
            <a:r>
              <a:rPr lang="ru-RU" dirty="0"/>
              <a:t>меня получилось </a:t>
            </a:r>
            <a:r>
              <a:rPr lang="ru-RU" dirty="0" smtClean="0"/>
              <a:t>...</a:t>
            </a:r>
          </a:p>
          <a:p>
            <a:r>
              <a:rPr lang="ru-RU" dirty="0"/>
              <a:t>Х</a:t>
            </a:r>
            <a:r>
              <a:rPr lang="ru-RU" dirty="0" smtClean="0"/>
              <a:t>отелось </a:t>
            </a:r>
            <a:r>
              <a:rPr lang="ru-RU" dirty="0"/>
              <a:t>бы </a:t>
            </a:r>
            <a:r>
              <a:rPr lang="ru-RU" dirty="0" smtClean="0"/>
              <a:t>...</a:t>
            </a:r>
          </a:p>
          <a:p>
            <a:r>
              <a:rPr lang="ru-RU" dirty="0"/>
              <a:t>М</a:t>
            </a:r>
            <a:r>
              <a:rPr lang="ru-RU" dirty="0" smtClean="0"/>
              <a:t>не </a:t>
            </a:r>
            <a:r>
              <a:rPr lang="ru-RU" dirty="0"/>
              <a:t>запомнилось </a:t>
            </a:r>
            <a:r>
              <a:rPr lang="ru-RU" dirty="0" smtClean="0"/>
              <a:t>...</a:t>
            </a:r>
          </a:p>
          <a:p>
            <a:r>
              <a:rPr lang="ru-RU" dirty="0" smtClean="0"/>
              <a:t>Я попробую </a:t>
            </a:r>
            <a:r>
              <a:rPr lang="ru-RU" dirty="0"/>
              <a:t>...</a:t>
            </a:r>
          </a:p>
          <a:p>
            <a:r>
              <a:rPr lang="ru-RU" dirty="0" smtClean="0"/>
              <a:t>Я </a:t>
            </a:r>
            <a:r>
              <a:rPr lang="ru-RU" dirty="0"/>
              <a:t>затруднялся…</a:t>
            </a:r>
          </a:p>
          <a:p>
            <a:r>
              <a:rPr lang="ru-RU" dirty="0" smtClean="0"/>
              <a:t>Теперь </a:t>
            </a:r>
            <a:r>
              <a:rPr lang="ru-RU" dirty="0"/>
              <a:t>я знаю…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054617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dirty="0"/>
              <a:t> Спасибо, ребята, вам всем за урок,   </a:t>
            </a:r>
          </a:p>
          <a:p>
            <a:pPr marL="514350" indent="-514350">
              <a:buNone/>
            </a:pPr>
            <a:r>
              <a:rPr lang="ru-RU" dirty="0"/>
              <a:t> Пусть все эти знания будут вам впрок. </a:t>
            </a:r>
          </a:p>
          <a:p>
            <a:pPr marL="514350" indent="-514350">
              <a:buNone/>
            </a:pPr>
            <a:r>
              <a:rPr lang="ru-RU" dirty="0"/>
              <a:t> Пусть вам пригодятся все знанья объема,                                                                   </a:t>
            </a:r>
          </a:p>
          <a:p>
            <a:pPr marL="514350" indent="-514350">
              <a:buNone/>
            </a:pPr>
            <a:r>
              <a:rPr lang="ru-RU" dirty="0"/>
              <a:t> Когда вы ремонт затеваете дома,                                                                               </a:t>
            </a:r>
          </a:p>
          <a:p>
            <a:pPr marL="514350" indent="-514350">
              <a:buNone/>
            </a:pPr>
            <a:r>
              <a:rPr lang="ru-RU" dirty="0"/>
              <a:t>Когда собираете в путь чемодан,                          </a:t>
            </a:r>
          </a:p>
          <a:p>
            <a:pPr marL="514350" indent="-514350">
              <a:buNone/>
            </a:pPr>
            <a:r>
              <a:rPr lang="ru-RU" dirty="0"/>
              <a:t>Когда задвигаете в угол диван,                                            </a:t>
            </a:r>
          </a:p>
          <a:p>
            <a:pPr marL="514350" indent="-514350">
              <a:buNone/>
            </a:pPr>
            <a:r>
              <a:rPr lang="ru-RU" dirty="0"/>
              <a:t>Когда наливаете в банку воды,                           </a:t>
            </a:r>
          </a:p>
          <a:p>
            <a:pPr marL="514350" indent="-514350">
              <a:buNone/>
            </a:pPr>
            <a:r>
              <a:rPr lang="ru-RU" dirty="0"/>
              <a:t>С объемом и площадью будьте на “ты”.                                    </a:t>
            </a:r>
          </a:p>
          <a:p>
            <a:pPr>
              <a:buNone/>
            </a:pPr>
            <a:r>
              <a:rPr lang="ru-RU" dirty="0"/>
              <a:t>                                 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329642" cy="4625989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Я </a:t>
            </a:r>
            <a:r>
              <a:rPr lang="ru-RU" dirty="0"/>
              <a:t>загадала элемент куба. Таких элементов у куба 8. Что это? </a:t>
            </a:r>
          </a:p>
          <a:p>
            <a:pPr lvl="0"/>
            <a:r>
              <a:rPr lang="ru-RU" dirty="0"/>
              <a:t>Назовите элемент куба, который является </a:t>
            </a:r>
            <a:r>
              <a:rPr lang="ru-RU" dirty="0" smtClean="0"/>
              <a:t>квадратом.</a:t>
            </a:r>
            <a:endParaRPr lang="ru-RU" dirty="0"/>
          </a:p>
          <a:p>
            <a:pPr lvl="0"/>
            <a:r>
              <a:rPr lang="ru-RU" dirty="0"/>
              <a:t>Назовите элемент параллелепипеда, который является отрезком. </a:t>
            </a:r>
          </a:p>
          <a:p>
            <a:pPr lvl="0"/>
            <a:r>
              <a:rPr lang="ru-RU" dirty="0"/>
              <a:t>Назовите формулы для вычисления объёмов прямоугольного параллелепипеда, куба.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Найдите ошибки в рассказе</a:t>
            </a:r>
            <a:endParaRPr lang="ru-RU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“В соревнованиях по бегу между зебрами и страусами победили страусы. Команде страусов вручили приз – хрустальный куб. На каждой из его двенадцати граней было изображено по страусу – двенадцать красавцев страусов! Все шесть ребер куба были сделаны из золотой проволоки, а в каждой из его четырех вершин горело по огромному рубину”.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714356"/>
            <a:ext cx="8143932" cy="1098543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33CC"/>
                </a:solidFill>
                <a:latin typeface="Century Schoolbook" pitchFamily="18" charset="0"/>
              </a:rPr>
              <a:t>Назовите длины</a:t>
            </a:r>
            <a:r>
              <a:rPr lang="en-US" sz="3600" b="1" dirty="0" smtClean="0">
                <a:solidFill>
                  <a:srgbClr val="0033CC"/>
                </a:solidFill>
                <a:latin typeface="Century Schoolbook" pitchFamily="18" charset="0"/>
              </a:rPr>
              <a:t> </a:t>
            </a:r>
            <a:r>
              <a:rPr lang="ru-RU" sz="3600" b="1" dirty="0" smtClean="0">
                <a:solidFill>
                  <a:srgbClr val="0033CC"/>
                </a:solidFill>
                <a:latin typeface="Century Schoolbook" pitchFamily="18" charset="0"/>
              </a:rPr>
              <a:t>ребер </a:t>
            </a:r>
            <a:r>
              <a:rPr lang="en-US" sz="3600" b="1" dirty="0" smtClean="0">
                <a:solidFill>
                  <a:srgbClr val="0033CC"/>
                </a:solidFill>
                <a:latin typeface="Century Schoolbook" pitchFamily="18" charset="0"/>
              </a:rPr>
              <a:t>MN, NL, DL.</a:t>
            </a:r>
            <a:endParaRPr lang="ru-RU" sz="3600" b="1" dirty="0" smtClean="0">
              <a:solidFill>
                <a:srgbClr val="0033CC"/>
              </a:solidFill>
              <a:latin typeface="Century Schoolbook" pitchFamily="18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11188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400" b="1" dirty="0">
              <a:solidFill>
                <a:srgbClr val="0000FF"/>
              </a:solidFill>
              <a:latin typeface="Blackoak Std" pitchFamily="50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285984" y="2500306"/>
            <a:ext cx="3857652" cy="3163891"/>
            <a:chOff x="839" y="2251"/>
            <a:chExt cx="1908" cy="1633"/>
          </a:xfrm>
        </p:grpSpPr>
        <p:sp>
          <p:nvSpPr>
            <p:cNvPr id="3085" name="Rectangle 8"/>
            <p:cNvSpPr>
              <a:spLocks noChangeArrowheads="1"/>
            </p:cNvSpPr>
            <p:nvPr/>
          </p:nvSpPr>
          <p:spPr bwMode="auto">
            <a:xfrm>
              <a:off x="839" y="2840"/>
              <a:ext cx="1043" cy="10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6" name="Line 9"/>
            <p:cNvSpPr>
              <a:spLocks noChangeShapeType="1"/>
            </p:cNvSpPr>
            <p:nvPr/>
          </p:nvSpPr>
          <p:spPr bwMode="auto">
            <a:xfrm flipV="1">
              <a:off x="1882" y="3308"/>
              <a:ext cx="862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Line 10"/>
            <p:cNvSpPr>
              <a:spLocks noChangeShapeType="1"/>
            </p:cNvSpPr>
            <p:nvPr/>
          </p:nvSpPr>
          <p:spPr bwMode="auto">
            <a:xfrm flipV="1">
              <a:off x="839" y="3294"/>
              <a:ext cx="862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Line 12"/>
            <p:cNvSpPr>
              <a:spLocks noChangeShapeType="1"/>
            </p:cNvSpPr>
            <p:nvPr/>
          </p:nvSpPr>
          <p:spPr bwMode="auto">
            <a:xfrm flipV="1">
              <a:off x="1882" y="2251"/>
              <a:ext cx="862" cy="5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9" name="Line 13"/>
            <p:cNvSpPr>
              <a:spLocks noChangeShapeType="1"/>
            </p:cNvSpPr>
            <p:nvPr/>
          </p:nvSpPr>
          <p:spPr bwMode="auto">
            <a:xfrm flipV="1">
              <a:off x="839" y="2251"/>
              <a:ext cx="862" cy="5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0" name="Line 14"/>
            <p:cNvSpPr>
              <a:spLocks noChangeShapeType="1"/>
            </p:cNvSpPr>
            <p:nvPr/>
          </p:nvSpPr>
          <p:spPr bwMode="auto">
            <a:xfrm>
              <a:off x="2744" y="2251"/>
              <a:ext cx="3" cy="10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Line 15"/>
            <p:cNvSpPr>
              <a:spLocks noChangeShapeType="1"/>
            </p:cNvSpPr>
            <p:nvPr/>
          </p:nvSpPr>
          <p:spPr bwMode="auto">
            <a:xfrm flipH="1">
              <a:off x="1692" y="3303"/>
              <a:ext cx="10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2" name="Line 16"/>
            <p:cNvSpPr>
              <a:spLocks noChangeShapeType="1"/>
            </p:cNvSpPr>
            <p:nvPr/>
          </p:nvSpPr>
          <p:spPr bwMode="auto">
            <a:xfrm>
              <a:off x="1698" y="2253"/>
              <a:ext cx="0" cy="10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3" name="Line 17"/>
            <p:cNvSpPr>
              <a:spLocks noChangeShapeType="1"/>
            </p:cNvSpPr>
            <p:nvPr/>
          </p:nvSpPr>
          <p:spPr bwMode="auto">
            <a:xfrm>
              <a:off x="1701" y="2251"/>
              <a:ext cx="10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595" name="WordArt 19"/>
          <p:cNvSpPr>
            <a:spLocks noChangeArrowheads="1" noChangeShapeType="1" noTextEdit="1"/>
          </p:cNvSpPr>
          <p:nvPr/>
        </p:nvSpPr>
        <p:spPr bwMode="auto">
          <a:xfrm>
            <a:off x="4357686" y="5643578"/>
            <a:ext cx="2873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A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4596" name="WordArt 20"/>
          <p:cNvSpPr>
            <a:spLocks noChangeArrowheads="1" noChangeShapeType="1" noTextEdit="1"/>
          </p:cNvSpPr>
          <p:nvPr/>
        </p:nvSpPr>
        <p:spPr bwMode="auto">
          <a:xfrm>
            <a:off x="1928794" y="5643578"/>
            <a:ext cx="2873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B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4597" name="WordArt 21"/>
          <p:cNvSpPr>
            <a:spLocks noChangeArrowheads="1" noChangeShapeType="1" noTextEdit="1"/>
          </p:cNvSpPr>
          <p:nvPr/>
        </p:nvSpPr>
        <p:spPr bwMode="auto">
          <a:xfrm>
            <a:off x="3643306" y="4143380"/>
            <a:ext cx="2873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C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4598" name="WordArt 22"/>
          <p:cNvSpPr>
            <a:spLocks noChangeArrowheads="1" noChangeShapeType="1" noTextEdit="1"/>
          </p:cNvSpPr>
          <p:nvPr/>
        </p:nvSpPr>
        <p:spPr bwMode="auto">
          <a:xfrm>
            <a:off x="6215074" y="4143380"/>
            <a:ext cx="2873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D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4599" name="WordArt 23"/>
          <p:cNvSpPr>
            <a:spLocks noChangeArrowheads="1" noChangeShapeType="1" noTextEdit="1"/>
          </p:cNvSpPr>
          <p:nvPr/>
        </p:nvSpPr>
        <p:spPr bwMode="auto">
          <a:xfrm>
            <a:off x="1928794" y="3571876"/>
            <a:ext cx="2873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M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4600" name="WordArt 24"/>
          <p:cNvSpPr>
            <a:spLocks noChangeArrowheads="1" noChangeShapeType="1" noTextEdit="1"/>
          </p:cNvSpPr>
          <p:nvPr/>
        </p:nvSpPr>
        <p:spPr bwMode="auto">
          <a:xfrm>
            <a:off x="3857620" y="2000240"/>
            <a:ext cx="2873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N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4601" name="WordArt 25"/>
          <p:cNvSpPr>
            <a:spLocks noChangeArrowheads="1" noChangeShapeType="1" noTextEdit="1"/>
          </p:cNvSpPr>
          <p:nvPr/>
        </p:nvSpPr>
        <p:spPr bwMode="auto">
          <a:xfrm>
            <a:off x="6215074" y="2143116"/>
            <a:ext cx="2873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L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4602" name="WordArt 26"/>
          <p:cNvSpPr>
            <a:spLocks noChangeArrowheads="1" noChangeShapeType="1" noTextEdit="1"/>
          </p:cNvSpPr>
          <p:nvPr/>
        </p:nvSpPr>
        <p:spPr bwMode="auto">
          <a:xfrm>
            <a:off x="4500562" y="3571876"/>
            <a:ext cx="2873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K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86050" y="564357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 </a:t>
            </a:r>
            <a:r>
              <a:rPr lang="ru-RU" b="1" dirty="0" smtClean="0"/>
              <a:t>см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214942" y="507207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 см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714480" y="435769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 см</a:t>
            </a:r>
            <a:endParaRPr lang="ru-RU" b="1" dirty="0"/>
          </a:p>
        </p:txBody>
      </p:sp>
      <p:pic>
        <p:nvPicPr>
          <p:cNvPr id="25" name="Picture 6" descr="2212132340188824219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4143380"/>
            <a:ext cx="1511300" cy="20177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4581" grpId="0"/>
      <p:bldP spid="24595" grpId="0" animBg="1"/>
      <p:bldP spid="24596" grpId="0" animBg="1"/>
      <p:bldP spid="24597" grpId="0" animBg="1"/>
      <p:bldP spid="24598" grpId="0" animBg="1"/>
      <p:bldP spid="24599" grpId="0" animBg="1"/>
      <p:bldP spid="24600" grpId="0" animBg="1"/>
      <p:bldP spid="24601" grpId="0" animBg="1"/>
      <p:bldP spid="246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9"/>
          <p:cNvSpPr>
            <a:spLocks noChangeArrowheads="1"/>
          </p:cNvSpPr>
          <p:nvPr/>
        </p:nvSpPr>
        <p:spPr bwMode="auto">
          <a:xfrm>
            <a:off x="5292725" y="2924175"/>
            <a:ext cx="1512888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AutoShape 5"/>
          <p:cNvSpPr>
            <a:spLocks noChangeArrowheads="1"/>
          </p:cNvSpPr>
          <p:nvPr/>
        </p:nvSpPr>
        <p:spPr bwMode="auto">
          <a:xfrm>
            <a:off x="323850" y="2924175"/>
            <a:ext cx="1512888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08962" cy="1800225"/>
          </a:xfrm>
          <a:solidFill>
            <a:schemeClr val="bg1">
              <a:alpha val="32941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33CC"/>
                </a:solidFill>
                <a:latin typeface="Adobe Garamond Pro Bold" pitchFamily="18" charset="0"/>
              </a:rPr>
              <a:t>Выберите из предложенного ряда единиц те, которые применяются для измерения объемов:</a:t>
            </a:r>
          </a:p>
        </p:txBody>
      </p:sp>
      <p:sp>
        <p:nvSpPr>
          <p:cNvPr id="6149" name="WordArt 4"/>
          <p:cNvSpPr>
            <a:spLocks noChangeArrowheads="1" noChangeShapeType="1" noTextEdit="1"/>
          </p:cNvSpPr>
          <p:nvPr/>
        </p:nvSpPr>
        <p:spPr bwMode="auto">
          <a:xfrm>
            <a:off x="500035" y="3213100"/>
            <a:ext cx="1214446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см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1979613" y="2924175"/>
            <a:ext cx="1512887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AutoShape 8"/>
          <p:cNvSpPr>
            <a:spLocks noChangeArrowheads="1"/>
          </p:cNvSpPr>
          <p:nvPr/>
        </p:nvSpPr>
        <p:spPr bwMode="auto">
          <a:xfrm>
            <a:off x="3635375" y="2924175"/>
            <a:ext cx="1512888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7000892" y="2928934"/>
            <a:ext cx="1512887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323850" y="4149725"/>
            <a:ext cx="1512888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WordArt 12"/>
          <p:cNvSpPr>
            <a:spLocks noChangeArrowheads="1" noChangeShapeType="1" noTextEdit="1"/>
          </p:cNvSpPr>
          <p:nvPr/>
        </p:nvSpPr>
        <p:spPr bwMode="auto">
          <a:xfrm>
            <a:off x="571472" y="4438650"/>
            <a:ext cx="904903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л</a:t>
            </a:r>
          </a:p>
        </p:txBody>
      </p:sp>
      <p:sp>
        <p:nvSpPr>
          <p:cNvPr id="6155" name="AutoShape 13"/>
          <p:cNvSpPr>
            <a:spLocks noChangeArrowheads="1"/>
          </p:cNvSpPr>
          <p:nvPr/>
        </p:nvSpPr>
        <p:spPr bwMode="auto">
          <a:xfrm>
            <a:off x="1979613" y="4149725"/>
            <a:ext cx="1512887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3635375" y="4149725"/>
            <a:ext cx="1512888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7" name="AutoShape 15"/>
          <p:cNvSpPr>
            <a:spLocks noChangeArrowheads="1"/>
          </p:cNvSpPr>
          <p:nvPr/>
        </p:nvSpPr>
        <p:spPr bwMode="auto">
          <a:xfrm>
            <a:off x="5292725" y="4149725"/>
            <a:ext cx="1512888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AutoShape 16"/>
          <p:cNvSpPr>
            <a:spLocks noChangeArrowheads="1"/>
          </p:cNvSpPr>
          <p:nvPr/>
        </p:nvSpPr>
        <p:spPr bwMode="auto">
          <a:xfrm>
            <a:off x="6948488" y="4149725"/>
            <a:ext cx="1512887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9" name="WordArt 17"/>
          <p:cNvSpPr>
            <a:spLocks noChangeArrowheads="1" noChangeShapeType="1" noTextEdit="1"/>
          </p:cNvSpPr>
          <p:nvPr/>
        </p:nvSpPr>
        <p:spPr bwMode="auto">
          <a:xfrm>
            <a:off x="2071670" y="3214686"/>
            <a:ext cx="113190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дм</a:t>
            </a:r>
          </a:p>
        </p:txBody>
      </p:sp>
      <p:sp>
        <p:nvSpPr>
          <p:cNvPr id="6160" name="WordArt 18"/>
          <p:cNvSpPr>
            <a:spLocks noChangeArrowheads="1" noChangeShapeType="1" noTextEdit="1"/>
          </p:cNvSpPr>
          <p:nvPr/>
        </p:nvSpPr>
        <p:spPr bwMode="auto">
          <a:xfrm>
            <a:off x="3276600" y="3141663"/>
            <a:ext cx="142875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6161" name="WordArt 19"/>
          <p:cNvSpPr>
            <a:spLocks noChangeArrowheads="1" noChangeShapeType="1" noTextEdit="1"/>
          </p:cNvSpPr>
          <p:nvPr/>
        </p:nvSpPr>
        <p:spPr bwMode="auto">
          <a:xfrm>
            <a:off x="3851275" y="3213100"/>
            <a:ext cx="118268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га</a:t>
            </a:r>
          </a:p>
        </p:txBody>
      </p:sp>
      <p:sp>
        <p:nvSpPr>
          <p:cNvPr id="6162" name="WordArt 20"/>
          <p:cNvSpPr>
            <a:spLocks noChangeArrowheads="1" noChangeShapeType="1" noTextEdit="1"/>
          </p:cNvSpPr>
          <p:nvPr/>
        </p:nvSpPr>
        <p:spPr bwMode="auto">
          <a:xfrm>
            <a:off x="5435600" y="3213100"/>
            <a:ext cx="1008063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м</a:t>
            </a:r>
          </a:p>
        </p:txBody>
      </p:sp>
      <p:sp>
        <p:nvSpPr>
          <p:cNvPr id="6163" name="WordArt 21"/>
          <p:cNvSpPr>
            <a:spLocks noChangeArrowheads="1" noChangeShapeType="1" noTextEdit="1"/>
          </p:cNvSpPr>
          <p:nvPr/>
        </p:nvSpPr>
        <p:spPr bwMode="auto">
          <a:xfrm>
            <a:off x="7235825" y="3213100"/>
            <a:ext cx="8953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м</a:t>
            </a:r>
          </a:p>
        </p:txBody>
      </p:sp>
      <p:sp>
        <p:nvSpPr>
          <p:cNvPr id="6164" name="WordArt 22"/>
          <p:cNvSpPr>
            <a:spLocks noChangeArrowheads="1" noChangeShapeType="1" noTextEdit="1"/>
          </p:cNvSpPr>
          <p:nvPr/>
        </p:nvSpPr>
        <p:spPr bwMode="auto">
          <a:xfrm>
            <a:off x="2093913" y="4437063"/>
            <a:ext cx="118268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км</a:t>
            </a:r>
          </a:p>
        </p:txBody>
      </p:sp>
      <p:sp>
        <p:nvSpPr>
          <p:cNvPr id="6165" name="WordArt 23"/>
          <p:cNvSpPr>
            <a:spLocks noChangeArrowheads="1" noChangeShapeType="1" noTextEdit="1"/>
          </p:cNvSpPr>
          <p:nvPr/>
        </p:nvSpPr>
        <p:spPr bwMode="auto">
          <a:xfrm>
            <a:off x="7164388" y="4437063"/>
            <a:ext cx="1039812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т</a:t>
            </a:r>
          </a:p>
        </p:txBody>
      </p:sp>
      <p:sp>
        <p:nvSpPr>
          <p:cNvPr id="6166" name="WordArt 24"/>
          <p:cNvSpPr>
            <a:spLocks noChangeArrowheads="1" noChangeShapeType="1" noTextEdit="1"/>
          </p:cNvSpPr>
          <p:nvPr/>
        </p:nvSpPr>
        <p:spPr bwMode="auto">
          <a:xfrm>
            <a:off x="5651500" y="4437063"/>
            <a:ext cx="86518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а</a:t>
            </a:r>
          </a:p>
        </p:txBody>
      </p:sp>
      <p:sp>
        <p:nvSpPr>
          <p:cNvPr id="6167" name="WordArt 25"/>
          <p:cNvSpPr>
            <a:spLocks noChangeArrowheads="1" noChangeShapeType="1" noTextEdit="1"/>
          </p:cNvSpPr>
          <p:nvPr/>
        </p:nvSpPr>
        <p:spPr bwMode="auto">
          <a:xfrm>
            <a:off x="3749675" y="4437063"/>
            <a:ext cx="118268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см</a:t>
            </a:r>
          </a:p>
        </p:txBody>
      </p:sp>
      <p:sp>
        <p:nvSpPr>
          <p:cNvPr id="6168" name="WordArt 26"/>
          <p:cNvSpPr>
            <a:spLocks noChangeArrowheads="1" noChangeShapeType="1" noTextEdit="1"/>
          </p:cNvSpPr>
          <p:nvPr/>
        </p:nvSpPr>
        <p:spPr bwMode="auto">
          <a:xfrm>
            <a:off x="6572264" y="3143248"/>
            <a:ext cx="142875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6169" name="WordArt 27"/>
          <p:cNvSpPr>
            <a:spLocks noChangeArrowheads="1" noChangeShapeType="1" noTextEdit="1"/>
          </p:cNvSpPr>
          <p:nvPr/>
        </p:nvSpPr>
        <p:spPr bwMode="auto">
          <a:xfrm>
            <a:off x="8215338" y="3143248"/>
            <a:ext cx="142875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6170" name="WordArt 28"/>
          <p:cNvSpPr>
            <a:spLocks noChangeArrowheads="1" noChangeShapeType="1" noTextEdit="1"/>
          </p:cNvSpPr>
          <p:nvPr/>
        </p:nvSpPr>
        <p:spPr bwMode="auto">
          <a:xfrm>
            <a:off x="4929190" y="4286256"/>
            <a:ext cx="142875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9" grpId="0" animBg="1"/>
      <p:bldP spid="3082" grpId="0" animBg="1"/>
      <p:bldP spid="3083" grpId="0" animBg="1"/>
      <p:bldP spid="308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57250"/>
          </a:xfrm>
          <a:solidFill>
            <a:schemeClr val="bg1">
              <a:alpha val="43921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>
                <a:solidFill>
                  <a:srgbClr val="0033CC"/>
                </a:solidFill>
                <a:latin typeface="Adobe Garamond Pro Bold" pitchFamily="18" charset="0"/>
              </a:rPr>
              <a:t>Из кубиков с ребром 1см составлены фигуры. Найдите их объемы.</a:t>
            </a:r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179388" y="3111500"/>
            <a:ext cx="1154112" cy="3746500"/>
            <a:chOff x="158" y="1797"/>
            <a:chExt cx="727" cy="2360"/>
          </a:xfrm>
        </p:grpSpPr>
        <p:sp>
          <p:nvSpPr>
            <p:cNvPr id="7227" name="AutoShape 73"/>
            <p:cNvSpPr>
              <a:spLocks noChangeArrowheads="1"/>
            </p:cNvSpPr>
            <p:nvPr/>
          </p:nvSpPr>
          <p:spPr bwMode="auto">
            <a:xfrm>
              <a:off x="158" y="3430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78"/>
            <p:cNvGrpSpPr>
              <a:grpSpLocks/>
            </p:cNvGrpSpPr>
            <p:nvPr/>
          </p:nvGrpSpPr>
          <p:grpSpPr bwMode="auto">
            <a:xfrm>
              <a:off x="158" y="1797"/>
              <a:ext cx="727" cy="1815"/>
              <a:chOff x="158" y="1797"/>
              <a:chExt cx="727" cy="1815"/>
            </a:xfrm>
          </p:grpSpPr>
          <p:sp>
            <p:nvSpPr>
              <p:cNvPr id="7229" name="AutoShape 72"/>
              <p:cNvSpPr>
                <a:spLocks noChangeArrowheads="1"/>
              </p:cNvSpPr>
              <p:nvPr/>
            </p:nvSpPr>
            <p:spPr bwMode="auto">
              <a:xfrm>
                <a:off x="158" y="2886"/>
                <a:ext cx="726" cy="726"/>
              </a:xfrm>
              <a:prstGeom prst="cube">
                <a:avLst>
                  <a:gd name="adj" fmla="val 25000"/>
                </a:avLst>
              </a:prstGeom>
              <a:solidFill>
                <a:schemeClr val="bg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30" name="AutoShape 71"/>
              <p:cNvSpPr>
                <a:spLocks noChangeArrowheads="1"/>
              </p:cNvSpPr>
              <p:nvPr/>
            </p:nvSpPr>
            <p:spPr bwMode="auto">
              <a:xfrm>
                <a:off x="158" y="2341"/>
                <a:ext cx="727" cy="727"/>
              </a:xfrm>
              <a:prstGeom prst="cube">
                <a:avLst>
                  <a:gd name="adj" fmla="val 25000"/>
                </a:avLst>
              </a:prstGeom>
              <a:solidFill>
                <a:schemeClr val="bg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31" name="AutoShape 68"/>
              <p:cNvSpPr>
                <a:spLocks noChangeArrowheads="1"/>
              </p:cNvSpPr>
              <p:nvPr/>
            </p:nvSpPr>
            <p:spPr bwMode="auto">
              <a:xfrm>
                <a:off x="158" y="1797"/>
                <a:ext cx="727" cy="727"/>
              </a:xfrm>
              <a:prstGeom prst="cube">
                <a:avLst>
                  <a:gd name="adj" fmla="val 25000"/>
                </a:avLst>
              </a:prstGeom>
              <a:solidFill>
                <a:schemeClr val="bg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323850" y="981075"/>
            <a:ext cx="4610100" cy="2019300"/>
            <a:chOff x="1066" y="1933"/>
            <a:chExt cx="2904" cy="1272"/>
          </a:xfrm>
        </p:grpSpPr>
        <p:sp>
          <p:nvSpPr>
            <p:cNvPr id="7220" name="AutoShape 70"/>
            <p:cNvSpPr>
              <a:spLocks noChangeArrowheads="1"/>
            </p:cNvSpPr>
            <p:nvPr/>
          </p:nvSpPr>
          <p:spPr bwMode="auto">
            <a:xfrm>
              <a:off x="1066" y="2478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1" name="AutoShape 69"/>
            <p:cNvSpPr>
              <a:spLocks noChangeArrowheads="1"/>
            </p:cNvSpPr>
            <p:nvPr/>
          </p:nvSpPr>
          <p:spPr bwMode="auto">
            <a:xfrm>
              <a:off x="1610" y="2478"/>
              <a:ext cx="726" cy="726"/>
            </a:xfrm>
            <a:prstGeom prst="cube">
              <a:avLst>
                <a:gd name="adj" fmla="val 25000"/>
              </a:avLst>
            </a:pr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2" name="AutoShape 67"/>
            <p:cNvSpPr>
              <a:spLocks noChangeArrowheads="1"/>
            </p:cNvSpPr>
            <p:nvPr/>
          </p:nvSpPr>
          <p:spPr bwMode="auto">
            <a:xfrm>
              <a:off x="2154" y="2478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3" name="AutoShape 66"/>
            <p:cNvSpPr>
              <a:spLocks noChangeArrowheads="1"/>
            </p:cNvSpPr>
            <p:nvPr/>
          </p:nvSpPr>
          <p:spPr bwMode="auto">
            <a:xfrm>
              <a:off x="2699" y="2478"/>
              <a:ext cx="726" cy="726"/>
            </a:xfrm>
            <a:prstGeom prst="cube">
              <a:avLst>
                <a:gd name="adj" fmla="val 25000"/>
              </a:avLst>
            </a:pr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4" name="AutoShape 74"/>
            <p:cNvSpPr>
              <a:spLocks noChangeArrowheads="1"/>
            </p:cNvSpPr>
            <p:nvPr/>
          </p:nvSpPr>
          <p:spPr bwMode="auto">
            <a:xfrm>
              <a:off x="3243" y="2478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5" name="AutoShape 65"/>
            <p:cNvSpPr>
              <a:spLocks noChangeArrowheads="1"/>
            </p:cNvSpPr>
            <p:nvPr/>
          </p:nvSpPr>
          <p:spPr bwMode="auto">
            <a:xfrm>
              <a:off x="2699" y="1933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6" name="AutoShape 75"/>
            <p:cNvSpPr>
              <a:spLocks noChangeArrowheads="1"/>
            </p:cNvSpPr>
            <p:nvPr/>
          </p:nvSpPr>
          <p:spPr bwMode="auto">
            <a:xfrm>
              <a:off x="3243" y="1933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73" name="AutoShape 80"/>
          <p:cNvSpPr>
            <a:spLocks noChangeArrowheads="1"/>
          </p:cNvSpPr>
          <p:nvPr/>
        </p:nvSpPr>
        <p:spPr bwMode="auto">
          <a:xfrm>
            <a:off x="7989888" y="549275"/>
            <a:ext cx="1154112" cy="1154113"/>
          </a:xfrm>
          <a:prstGeom prst="cube">
            <a:avLst>
              <a:gd name="adj" fmla="val 25000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AutoShape 58"/>
          <p:cNvSpPr>
            <a:spLocks noChangeArrowheads="1"/>
          </p:cNvSpPr>
          <p:nvPr/>
        </p:nvSpPr>
        <p:spPr bwMode="auto">
          <a:xfrm>
            <a:off x="1765300" y="5229225"/>
            <a:ext cx="1154113" cy="1154113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AutoShape 61"/>
          <p:cNvSpPr>
            <a:spLocks noChangeArrowheads="1"/>
          </p:cNvSpPr>
          <p:nvPr/>
        </p:nvSpPr>
        <p:spPr bwMode="auto">
          <a:xfrm>
            <a:off x="1476375" y="5516563"/>
            <a:ext cx="1154113" cy="1154112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AutoShape 62"/>
          <p:cNvSpPr>
            <a:spLocks noChangeArrowheads="1"/>
          </p:cNvSpPr>
          <p:nvPr/>
        </p:nvSpPr>
        <p:spPr bwMode="auto">
          <a:xfrm>
            <a:off x="2339975" y="5516563"/>
            <a:ext cx="1152525" cy="1152525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AutoShape 63"/>
          <p:cNvSpPr>
            <a:spLocks noChangeArrowheads="1"/>
          </p:cNvSpPr>
          <p:nvPr/>
        </p:nvSpPr>
        <p:spPr bwMode="auto">
          <a:xfrm>
            <a:off x="3205163" y="5516563"/>
            <a:ext cx="1154112" cy="1154112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AutoShape 60"/>
          <p:cNvSpPr>
            <a:spLocks noChangeArrowheads="1"/>
          </p:cNvSpPr>
          <p:nvPr/>
        </p:nvSpPr>
        <p:spPr bwMode="auto">
          <a:xfrm>
            <a:off x="4068763" y="5516563"/>
            <a:ext cx="1154112" cy="1154112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AutoShape 59"/>
          <p:cNvSpPr>
            <a:spLocks noChangeArrowheads="1"/>
          </p:cNvSpPr>
          <p:nvPr/>
        </p:nvSpPr>
        <p:spPr bwMode="auto">
          <a:xfrm>
            <a:off x="1763713" y="4365625"/>
            <a:ext cx="1152525" cy="1152525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AutoShape 56"/>
          <p:cNvSpPr>
            <a:spLocks noChangeArrowheads="1"/>
          </p:cNvSpPr>
          <p:nvPr/>
        </p:nvSpPr>
        <p:spPr bwMode="auto">
          <a:xfrm>
            <a:off x="3203575" y="4652963"/>
            <a:ext cx="1152525" cy="1152525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82"/>
          <p:cNvGrpSpPr>
            <a:grpSpLocks/>
          </p:cNvGrpSpPr>
          <p:nvPr/>
        </p:nvGrpSpPr>
        <p:grpSpPr bwMode="auto">
          <a:xfrm>
            <a:off x="5435600" y="4797425"/>
            <a:ext cx="3459163" cy="1730375"/>
            <a:chOff x="3333" y="1933"/>
            <a:chExt cx="2179" cy="1090"/>
          </a:xfrm>
        </p:grpSpPr>
        <p:sp>
          <p:nvSpPr>
            <p:cNvPr id="7211" name="AutoShape 83"/>
            <p:cNvSpPr>
              <a:spLocks noChangeArrowheads="1"/>
            </p:cNvSpPr>
            <p:nvPr/>
          </p:nvSpPr>
          <p:spPr bwMode="auto">
            <a:xfrm>
              <a:off x="3696" y="1933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2" name="AutoShape 84"/>
            <p:cNvSpPr>
              <a:spLocks noChangeArrowheads="1"/>
            </p:cNvSpPr>
            <p:nvPr/>
          </p:nvSpPr>
          <p:spPr bwMode="auto">
            <a:xfrm>
              <a:off x="4240" y="1933"/>
              <a:ext cx="726" cy="726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3" name="AutoShape 85"/>
            <p:cNvSpPr>
              <a:spLocks noChangeArrowheads="1"/>
            </p:cNvSpPr>
            <p:nvPr/>
          </p:nvSpPr>
          <p:spPr bwMode="auto">
            <a:xfrm>
              <a:off x="4785" y="1933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4" name="AutoShape 86"/>
            <p:cNvSpPr>
              <a:spLocks noChangeArrowheads="1"/>
            </p:cNvSpPr>
            <p:nvPr/>
          </p:nvSpPr>
          <p:spPr bwMode="auto">
            <a:xfrm>
              <a:off x="3515" y="2115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5" name="AutoShape 87"/>
            <p:cNvSpPr>
              <a:spLocks noChangeArrowheads="1"/>
            </p:cNvSpPr>
            <p:nvPr/>
          </p:nvSpPr>
          <p:spPr bwMode="auto">
            <a:xfrm>
              <a:off x="4059" y="2115"/>
              <a:ext cx="726" cy="726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6" name="AutoShape 88"/>
            <p:cNvSpPr>
              <a:spLocks noChangeArrowheads="1"/>
            </p:cNvSpPr>
            <p:nvPr/>
          </p:nvSpPr>
          <p:spPr bwMode="auto">
            <a:xfrm>
              <a:off x="4604" y="2115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7" name="AutoShape 89"/>
            <p:cNvSpPr>
              <a:spLocks noChangeArrowheads="1"/>
            </p:cNvSpPr>
            <p:nvPr/>
          </p:nvSpPr>
          <p:spPr bwMode="auto">
            <a:xfrm>
              <a:off x="3333" y="2296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8" name="AutoShape 90"/>
            <p:cNvSpPr>
              <a:spLocks noChangeArrowheads="1"/>
            </p:cNvSpPr>
            <p:nvPr/>
          </p:nvSpPr>
          <p:spPr bwMode="auto">
            <a:xfrm>
              <a:off x="3877" y="2296"/>
              <a:ext cx="726" cy="726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9" name="AutoShape 91"/>
            <p:cNvSpPr>
              <a:spLocks noChangeArrowheads="1"/>
            </p:cNvSpPr>
            <p:nvPr/>
          </p:nvSpPr>
          <p:spPr bwMode="auto">
            <a:xfrm>
              <a:off x="4422" y="2296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82" name="AutoShape 57"/>
          <p:cNvSpPr>
            <a:spLocks noChangeArrowheads="1"/>
          </p:cNvSpPr>
          <p:nvPr/>
        </p:nvSpPr>
        <p:spPr bwMode="auto">
          <a:xfrm>
            <a:off x="3203575" y="3789363"/>
            <a:ext cx="1154113" cy="1154112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5429256" y="3929066"/>
            <a:ext cx="3459163" cy="1728788"/>
            <a:chOff x="3333" y="1933"/>
            <a:chExt cx="2179" cy="1090"/>
          </a:xfrm>
        </p:grpSpPr>
        <p:sp>
          <p:nvSpPr>
            <p:cNvPr id="7202" name="AutoShape 24"/>
            <p:cNvSpPr>
              <a:spLocks noChangeArrowheads="1"/>
            </p:cNvSpPr>
            <p:nvPr/>
          </p:nvSpPr>
          <p:spPr bwMode="auto">
            <a:xfrm>
              <a:off x="3696" y="1933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3" name="AutoShape 25"/>
            <p:cNvSpPr>
              <a:spLocks noChangeArrowheads="1"/>
            </p:cNvSpPr>
            <p:nvPr/>
          </p:nvSpPr>
          <p:spPr bwMode="auto">
            <a:xfrm>
              <a:off x="4240" y="1933"/>
              <a:ext cx="726" cy="726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4" name="AutoShape 46"/>
            <p:cNvSpPr>
              <a:spLocks noChangeArrowheads="1"/>
            </p:cNvSpPr>
            <p:nvPr/>
          </p:nvSpPr>
          <p:spPr bwMode="auto">
            <a:xfrm>
              <a:off x="4785" y="1933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5" name="AutoShape 47"/>
            <p:cNvSpPr>
              <a:spLocks noChangeArrowheads="1"/>
            </p:cNvSpPr>
            <p:nvPr/>
          </p:nvSpPr>
          <p:spPr bwMode="auto">
            <a:xfrm>
              <a:off x="3515" y="2115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6" name="AutoShape 48"/>
            <p:cNvSpPr>
              <a:spLocks noChangeArrowheads="1"/>
            </p:cNvSpPr>
            <p:nvPr/>
          </p:nvSpPr>
          <p:spPr bwMode="auto">
            <a:xfrm>
              <a:off x="4059" y="2115"/>
              <a:ext cx="726" cy="726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7" name="AutoShape 49"/>
            <p:cNvSpPr>
              <a:spLocks noChangeArrowheads="1"/>
            </p:cNvSpPr>
            <p:nvPr/>
          </p:nvSpPr>
          <p:spPr bwMode="auto">
            <a:xfrm>
              <a:off x="4604" y="2115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8" name="AutoShape 50"/>
            <p:cNvSpPr>
              <a:spLocks noChangeArrowheads="1"/>
            </p:cNvSpPr>
            <p:nvPr/>
          </p:nvSpPr>
          <p:spPr bwMode="auto">
            <a:xfrm>
              <a:off x="3333" y="2296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9" name="AutoShape 51"/>
            <p:cNvSpPr>
              <a:spLocks noChangeArrowheads="1"/>
            </p:cNvSpPr>
            <p:nvPr/>
          </p:nvSpPr>
          <p:spPr bwMode="auto">
            <a:xfrm>
              <a:off x="3877" y="2296"/>
              <a:ext cx="726" cy="726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0" name="AutoShape 52"/>
            <p:cNvSpPr>
              <a:spLocks noChangeArrowheads="1"/>
            </p:cNvSpPr>
            <p:nvPr/>
          </p:nvSpPr>
          <p:spPr bwMode="auto">
            <a:xfrm>
              <a:off x="4422" y="2296"/>
              <a:ext cx="727" cy="727"/>
            </a:xfrm>
            <a:prstGeom prst="cube">
              <a:avLst>
                <a:gd name="adj" fmla="val 25000"/>
              </a:avLst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200" name="WordArt 92"/>
          <p:cNvSpPr>
            <a:spLocks noChangeArrowheads="1" noChangeShapeType="1" noTextEdit="1"/>
          </p:cNvSpPr>
          <p:nvPr/>
        </p:nvSpPr>
        <p:spPr bwMode="auto">
          <a:xfrm>
            <a:off x="250825" y="3789363"/>
            <a:ext cx="576263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4824412" cy="47513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latin typeface="Century Schoolbook" pitchFamily="18" charset="0"/>
              </a:rPr>
              <a:t>Параллелепипед сложен из трёх одинаковых брусков. Каковы его измерения?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611188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400" b="1" dirty="0">
              <a:solidFill>
                <a:srgbClr val="0033CC"/>
              </a:solidFill>
              <a:latin typeface="Blackoak Std" pitchFamily="50" charset="0"/>
            </a:endParaRPr>
          </a:p>
        </p:txBody>
      </p:sp>
      <p:sp>
        <p:nvSpPr>
          <p:cNvPr id="25622" name="AutoShape 22"/>
          <p:cNvSpPr>
            <a:spLocks noChangeArrowheads="1"/>
          </p:cNvSpPr>
          <p:nvPr/>
        </p:nvSpPr>
        <p:spPr bwMode="auto">
          <a:xfrm rot="5400000" flipH="1">
            <a:off x="6660356" y="1269207"/>
            <a:ext cx="1368425" cy="1655762"/>
          </a:xfrm>
          <a:prstGeom prst="cube">
            <a:avLst>
              <a:gd name="adj" fmla="val 78653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24" name="WordArt 24"/>
          <p:cNvSpPr>
            <a:spLocks noChangeArrowheads="1" noChangeShapeType="1" noTextEdit="1"/>
          </p:cNvSpPr>
          <p:nvPr/>
        </p:nvSpPr>
        <p:spPr bwMode="auto">
          <a:xfrm>
            <a:off x="6516688" y="2781300"/>
            <a:ext cx="576262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2 дм</a:t>
            </a:r>
          </a:p>
        </p:txBody>
      </p:sp>
      <p:sp>
        <p:nvSpPr>
          <p:cNvPr id="25625" name="WordArt 25"/>
          <p:cNvSpPr>
            <a:spLocks noChangeArrowheads="1" noChangeShapeType="1" noTextEdit="1"/>
          </p:cNvSpPr>
          <p:nvPr/>
        </p:nvSpPr>
        <p:spPr bwMode="auto">
          <a:xfrm>
            <a:off x="7667625" y="2205038"/>
            <a:ext cx="576263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4 дм</a:t>
            </a:r>
          </a:p>
        </p:txBody>
      </p:sp>
      <p:sp>
        <p:nvSpPr>
          <p:cNvPr id="25626" name="WordArt 26"/>
          <p:cNvSpPr>
            <a:spLocks noChangeArrowheads="1" noChangeShapeType="1" noTextEdit="1"/>
          </p:cNvSpPr>
          <p:nvPr/>
        </p:nvSpPr>
        <p:spPr bwMode="auto">
          <a:xfrm>
            <a:off x="8243888" y="1412875"/>
            <a:ext cx="5048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1 дм</a:t>
            </a:r>
          </a:p>
        </p:txBody>
      </p:sp>
      <p:sp>
        <p:nvSpPr>
          <p:cNvPr id="25628" name="AutoShape 28"/>
          <p:cNvSpPr>
            <a:spLocks noChangeArrowheads="1"/>
          </p:cNvSpPr>
          <p:nvPr/>
        </p:nvSpPr>
        <p:spPr bwMode="auto">
          <a:xfrm>
            <a:off x="0" y="5561013"/>
            <a:ext cx="3097213" cy="1296987"/>
          </a:xfrm>
          <a:prstGeom prst="wedgeRoundRectCallout">
            <a:avLst>
              <a:gd name="adj1" fmla="val -44213"/>
              <a:gd name="adj2" fmla="val 50843"/>
              <a:gd name="adj3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u="sng"/>
              <a:t>Ответ:</a:t>
            </a:r>
          </a:p>
          <a:p>
            <a:pPr algn="ctr"/>
            <a:r>
              <a:rPr lang="ru-RU" sz="2400" b="1" u="sng"/>
              <a:t> 2 дм; 4 дм; 3 дм</a:t>
            </a:r>
            <a:r>
              <a:rPr lang="ru-RU"/>
              <a:t>.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643438" y="3644900"/>
            <a:ext cx="2089150" cy="2232025"/>
            <a:chOff x="2925" y="2296"/>
            <a:chExt cx="1316" cy="1406"/>
          </a:xfrm>
        </p:grpSpPr>
        <p:grpSp>
          <p:nvGrpSpPr>
            <p:cNvPr id="3" name="Group 23"/>
            <p:cNvGrpSpPr>
              <a:grpSpLocks/>
            </p:cNvGrpSpPr>
            <p:nvPr/>
          </p:nvGrpSpPr>
          <p:grpSpPr bwMode="auto">
            <a:xfrm>
              <a:off x="2925" y="2296"/>
              <a:ext cx="1043" cy="1225"/>
              <a:chOff x="3334" y="2568"/>
              <a:chExt cx="1043" cy="1225"/>
            </a:xfrm>
          </p:grpSpPr>
          <p:sp>
            <p:nvSpPr>
              <p:cNvPr id="4110" name="AutoShape 20"/>
              <p:cNvSpPr>
                <a:spLocks noChangeArrowheads="1"/>
              </p:cNvSpPr>
              <p:nvPr/>
            </p:nvSpPr>
            <p:spPr bwMode="auto">
              <a:xfrm>
                <a:off x="3334" y="2750"/>
                <a:ext cx="862" cy="1043"/>
              </a:xfrm>
              <a:prstGeom prst="cube">
                <a:avLst>
                  <a:gd name="adj" fmla="val 78657"/>
                </a:avLst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1" name="AutoShape 16"/>
              <p:cNvSpPr>
                <a:spLocks noChangeArrowheads="1"/>
              </p:cNvSpPr>
              <p:nvPr/>
            </p:nvSpPr>
            <p:spPr bwMode="auto">
              <a:xfrm>
                <a:off x="3515" y="2750"/>
                <a:ext cx="862" cy="1043"/>
              </a:xfrm>
              <a:prstGeom prst="cube">
                <a:avLst>
                  <a:gd name="adj" fmla="val 78657"/>
                </a:avLst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2" name="AutoShape 21"/>
              <p:cNvSpPr>
                <a:spLocks noChangeArrowheads="1"/>
              </p:cNvSpPr>
              <p:nvPr/>
            </p:nvSpPr>
            <p:spPr bwMode="auto">
              <a:xfrm rot="5400000" flipH="1">
                <a:off x="3425" y="2477"/>
                <a:ext cx="862" cy="1043"/>
              </a:xfrm>
              <a:prstGeom prst="cube">
                <a:avLst>
                  <a:gd name="adj" fmla="val 78653"/>
                </a:avLst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7" name="WordArt 29"/>
            <p:cNvSpPr>
              <a:spLocks noChangeArrowheads="1" noChangeShapeType="1" noTextEdit="1"/>
            </p:cNvSpPr>
            <p:nvPr/>
          </p:nvSpPr>
          <p:spPr bwMode="auto">
            <a:xfrm>
              <a:off x="3016" y="3566"/>
              <a:ext cx="136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4108" name="WordArt 30"/>
            <p:cNvSpPr>
              <a:spLocks noChangeArrowheads="1" noChangeShapeType="1" noTextEdit="1"/>
            </p:cNvSpPr>
            <p:nvPr/>
          </p:nvSpPr>
          <p:spPr bwMode="auto">
            <a:xfrm>
              <a:off x="3742" y="3113"/>
              <a:ext cx="136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4109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4105" y="2478"/>
              <a:ext cx="136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?</a:t>
              </a:r>
            </a:p>
          </p:txBody>
        </p:sp>
      </p:grpSp>
      <p:pic>
        <p:nvPicPr>
          <p:cNvPr id="17" name="Picture 6" descr="2212132340188824219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429132"/>
            <a:ext cx="1511300" cy="20177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6" grpId="0"/>
      <p:bldP spid="25622" grpId="0" animBg="1"/>
      <p:bldP spid="25624" grpId="0" animBg="1"/>
      <p:bldP spid="25625" grpId="0" animBg="1"/>
      <p:bldP spid="25626" grpId="0" animBg="1"/>
      <p:bldP spid="256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8229600" cy="1143000"/>
          </a:xfrm>
          <a:solidFill>
            <a:schemeClr val="bg1">
              <a:alpha val="47842"/>
            </a:schemeClr>
          </a:solidFill>
        </p:spPr>
        <p:txBody>
          <a:bodyPr/>
          <a:lstStyle/>
          <a:p>
            <a:pPr eaLnBrk="1" hangingPunct="1"/>
            <a:endParaRPr lang="ru-RU" b="1" dirty="0" smtClean="0">
              <a:latin typeface="Adobe Garamond Pro Bold" pitchFamily="18" charset="0"/>
            </a:endParaRP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642910" y="1214422"/>
            <a:ext cx="172720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Задание 1.</a:t>
            </a: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3635375" y="1268413"/>
            <a:ext cx="1439863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Задание 2.</a:t>
            </a: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6300788" y="1268413"/>
            <a:ext cx="18002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Задание 3.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142844" y="1714488"/>
            <a:ext cx="2447925" cy="1655762"/>
          </a:xfrm>
          <a:prstGeom prst="cube">
            <a:avLst>
              <a:gd name="adj" fmla="val 25000"/>
            </a:avLst>
          </a:prstGeom>
          <a:solidFill>
            <a:schemeClr val="bg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8" name="WordArt 16"/>
          <p:cNvSpPr>
            <a:spLocks noChangeArrowheads="1" noChangeShapeType="1" noTextEdit="1"/>
          </p:cNvSpPr>
          <p:nvPr/>
        </p:nvSpPr>
        <p:spPr bwMode="auto">
          <a:xfrm>
            <a:off x="1000100" y="3429000"/>
            <a:ext cx="782638" cy="292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10 см</a:t>
            </a:r>
          </a:p>
        </p:txBody>
      </p:sp>
      <p:sp>
        <p:nvSpPr>
          <p:cNvPr id="13329" name="WordArt 17"/>
          <p:cNvSpPr>
            <a:spLocks noChangeArrowheads="1" noChangeShapeType="1" noTextEdit="1"/>
          </p:cNvSpPr>
          <p:nvPr/>
        </p:nvSpPr>
        <p:spPr bwMode="auto">
          <a:xfrm>
            <a:off x="2571736" y="3071810"/>
            <a:ext cx="638175" cy="249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3 см</a:t>
            </a:r>
          </a:p>
        </p:txBody>
      </p:sp>
      <p:sp>
        <p:nvSpPr>
          <p:cNvPr id="13330" name="WordArt 18"/>
          <p:cNvSpPr>
            <a:spLocks noChangeArrowheads="1" noChangeShapeType="1" noTextEdit="1"/>
          </p:cNvSpPr>
          <p:nvPr/>
        </p:nvSpPr>
        <p:spPr bwMode="auto">
          <a:xfrm>
            <a:off x="2643174" y="2357430"/>
            <a:ext cx="6064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6 см</a:t>
            </a:r>
          </a:p>
        </p:txBody>
      </p:sp>
      <p:sp>
        <p:nvSpPr>
          <p:cNvPr id="13343" name="AutoShape 31"/>
          <p:cNvSpPr>
            <a:spLocks noChangeArrowheads="1"/>
          </p:cNvSpPr>
          <p:nvPr/>
        </p:nvSpPr>
        <p:spPr bwMode="auto">
          <a:xfrm>
            <a:off x="3500438" y="1714500"/>
            <a:ext cx="1649412" cy="2505075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2" name="WordArt 40"/>
          <p:cNvSpPr>
            <a:spLocks noChangeArrowheads="1" noChangeShapeType="1" noTextEdit="1"/>
          </p:cNvSpPr>
          <p:nvPr/>
        </p:nvSpPr>
        <p:spPr bwMode="auto">
          <a:xfrm>
            <a:off x="3851275" y="4292600"/>
            <a:ext cx="576263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3 м</a:t>
            </a:r>
          </a:p>
        </p:txBody>
      </p:sp>
      <p:sp>
        <p:nvSpPr>
          <p:cNvPr id="13353" name="WordArt 41"/>
          <p:cNvSpPr>
            <a:spLocks noChangeArrowheads="1" noChangeShapeType="1" noTextEdit="1"/>
          </p:cNvSpPr>
          <p:nvPr/>
        </p:nvSpPr>
        <p:spPr bwMode="auto">
          <a:xfrm>
            <a:off x="5024438" y="3984625"/>
            <a:ext cx="604837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2 м</a:t>
            </a:r>
          </a:p>
        </p:txBody>
      </p:sp>
      <p:sp>
        <p:nvSpPr>
          <p:cNvPr id="13354" name="WordArt 42"/>
          <p:cNvSpPr>
            <a:spLocks noChangeArrowheads="1" noChangeShapeType="1" noTextEdit="1"/>
          </p:cNvSpPr>
          <p:nvPr/>
        </p:nvSpPr>
        <p:spPr bwMode="auto">
          <a:xfrm>
            <a:off x="5286375" y="2786063"/>
            <a:ext cx="752475" cy="26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 = ?</a:t>
            </a:r>
          </a:p>
        </p:txBody>
      </p:sp>
      <p:sp>
        <p:nvSpPr>
          <p:cNvPr id="13358" name="AutoShape 46"/>
          <p:cNvSpPr>
            <a:spLocks noChangeArrowheads="1"/>
          </p:cNvSpPr>
          <p:nvPr/>
        </p:nvSpPr>
        <p:spPr bwMode="auto">
          <a:xfrm>
            <a:off x="6429375" y="1714500"/>
            <a:ext cx="2016125" cy="2016125"/>
          </a:xfrm>
          <a:prstGeom prst="cube">
            <a:avLst>
              <a:gd name="adj" fmla="val 25000"/>
            </a:avLst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363" name="WordArt 51"/>
          <p:cNvSpPr>
            <a:spLocks noChangeArrowheads="1" noChangeShapeType="1" noTextEdit="1"/>
          </p:cNvSpPr>
          <p:nvPr/>
        </p:nvSpPr>
        <p:spPr bwMode="auto">
          <a:xfrm>
            <a:off x="6786563" y="4000500"/>
            <a:ext cx="792162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 = ?</a:t>
            </a:r>
          </a:p>
        </p:txBody>
      </p:sp>
      <p:sp>
        <p:nvSpPr>
          <p:cNvPr id="13365" name="AutoShape 53"/>
          <p:cNvSpPr>
            <a:spLocks noChangeArrowheads="1"/>
          </p:cNvSpPr>
          <p:nvPr/>
        </p:nvSpPr>
        <p:spPr bwMode="auto">
          <a:xfrm>
            <a:off x="0" y="4572000"/>
            <a:ext cx="2952750" cy="1223963"/>
          </a:xfrm>
          <a:prstGeom prst="wedgeRoundRectCallout">
            <a:avLst>
              <a:gd name="adj1" fmla="val -49708"/>
              <a:gd name="adj2" fmla="val 21449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latin typeface="Adobe Garamond Pro Bold" pitchFamily="18" charset="0"/>
              </a:rPr>
              <a:t>Найдите объем параллелепипеда, если известны его измерения </a:t>
            </a:r>
            <a:r>
              <a:rPr lang="en-US" b="1">
                <a:latin typeface="Adobe Garamond Pro Bold" pitchFamily="18" charset="0"/>
              </a:rPr>
              <a:t>a</a:t>
            </a:r>
            <a:r>
              <a:rPr lang="ru-RU" b="1">
                <a:latin typeface="Adobe Garamond Pro Bold" pitchFamily="18" charset="0"/>
              </a:rPr>
              <a:t>,</a:t>
            </a:r>
            <a:r>
              <a:rPr lang="en-US" b="1">
                <a:latin typeface="Adobe Garamond Pro Bold" pitchFamily="18" charset="0"/>
              </a:rPr>
              <a:t>b</a:t>
            </a:r>
            <a:r>
              <a:rPr lang="ru-RU" b="1">
                <a:latin typeface="Adobe Garamond Pro Bold" pitchFamily="18" charset="0"/>
              </a:rPr>
              <a:t>,</a:t>
            </a:r>
            <a:r>
              <a:rPr lang="en-US" b="1">
                <a:latin typeface="Adobe Garamond Pro Bold" pitchFamily="18" charset="0"/>
              </a:rPr>
              <a:t>c</a:t>
            </a:r>
            <a:r>
              <a:rPr lang="ru-RU" b="1">
                <a:latin typeface="Adobe Garamond Pro Bold" pitchFamily="18" charset="0"/>
              </a:rPr>
              <a:t>.</a:t>
            </a:r>
          </a:p>
        </p:txBody>
      </p:sp>
      <p:sp>
        <p:nvSpPr>
          <p:cNvPr id="13366" name="AutoShape 54"/>
          <p:cNvSpPr>
            <a:spLocks noChangeArrowheads="1"/>
          </p:cNvSpPr>
          <p:nvPr/>
        </p:nvSpPr>
        <p:spPr bwMode="auto">
          <a:xfrm>
            <a:off x="3000375" y="4572000"/>
            <a:ext cx="2952750" cy="1214438"/>
          </a:xfrm>
          <a:prstGeom prst="wedgeRoundRectCallout">
            <a:avLst>
              <a:gd name="adj1" fmla="val 50162"/>
              <a:gd name="adj2" fmla="val 31597"/>
              <a:gd name="adj3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latin typeface="Adobe Garamond Pro Bold" pitchFamily="18" charset="0"/>
              </a:rPr>
              <a:t>Найдите высоту параллелепипеда, если его объем  </a:t>
            </a:r>
            <a:r>
              <a:rPr lang="en-US" b="1">
                <a:latin typeface="Adobe Garamond Pro Bold" pitchFamily="18" charset="0"/>
              </a:rPr>
              <a:t>V = 48 (</a:t>
            </a:r>
            <a:r>
              <a:rPr lang="ru-RU" b="1">
                <a:latin typeface="Adobe Garamond Pro Bold" pitchFamily="18" charset="0"/>
              </a:rPr>
              <a:t>м</a:t>
            </a:r>
            <a:r>
              <a:rPr lang="en-US" b="1">
                <a:latin typeface="Adobe Garamond Pro Bold" pitchFamily="18" charset="0"/>
              </a:rPr>
              <a:t>³)</a:t>
            </a:r>
          </a:p>
        </p:txBody>
      </p:sp>
      <p:sp>
        <p:nvSpPr>
          <p:cNvPr id="13367" name="AutoShape 55"/>
          <p:cNvSpPr>
            <a:spLocks noChangeArrowheads="1"/>
          </p:cNvSpPr>
          <p:nvPr/>
        </p:nvSpPr>
        <p:spPr bwMode="auto">
          <a:xfrm>
            <a:off x="6000750" y="4572000"/>
            <a:ext cx="3143250" cy="1214438"/>
          </a:xfrm>
          <a:prstGeom prst="wedgeRoundRectCallout">
            <a:avLst>
              <a:gd name="adj1" fmla="val 4282"/>
              <a:gd name="adj2" fmla="val 49843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>
                <a:latin typeface="Adobe Garamond Pro Bold" pitchFamily="18" charset="0"/>
              </a:rPr>
              <a:t>Объем куба </a:t>
            </a:r>
            <a:r>
              <a:rPr lang="en-US" b="1" dirty="0">
                <a:latin typeface="Adobe Garamond Pro Bold" pitchFamily="18" charset="0"/>
              </a:rPr>
              <a:t>V = </a:t>
            </a:r>
            <a:r>
              <a:rPr lang="ru-RU" b="1" dirty="0">
                <a:latin typeface="Adobe Garamond Pro Bold" pitchFamily="18" charset="0"/>
              </a:rPr>
              <a:t>64</a:t>
            </a:r>
            <a:r>
              <a:rPr lang="en-US" b="1" dirty="0">
                <a:latin typeface="Adobe Garamond Pro Bold" pitchFamily="18" charset="0"/>
              </a:rPr>
              <a:t> (</a:t>
            </a:r>
            <a:r>
              <a:rPr lang="ru-RU" b="1" dirty="0">
                <a:latin typeface="Adobe Garamond Pro Bold" pitchFamily="18" charset="0"/>
              </a:rPr>
              <a:t>см</a:t>
            </a:r>
            <a:r>
              <a:rPr lang="en-US" b="1" dirty="0">
                <a:latin typeface="Adobe Garamond Pro Bold" pitchFamily="18" charset="0"/>
              </a:rPr>
              <a:t>³)</a:t>
            </a:r>
            <a:r>
              <a:rPr lang="ru-RU" b="1" dirty="0">
                <a:latin typeface="Adobe Garamond Pro Bold" pitchFamily="18" charset="0"/>
              </a:rPr>
              <a:t>.</a:t>
            </a:r>
          </a:p>
          <a:p>
            <a:pPr algn="ctr"/>
            <a:r>
              <a:rPr lang="ru-RU" b="1" dirty="0">
                <a:latin typeface="Adobe Garamond Pro Bold" pitchFamily="18" charset="0"/>
              </a:rPr>
              <a:t>Найдите ребро куба.</a:t>
            </a:r>
            <a:endParaRPr lang="en-US" b="1" dirty="0">
              <a:latin typeface="Adobe Garamond Pro Bold" pitchFamily="18" charset="0"/>
            </a:endParaRPr>
          </a:p>
        </p:txBody>
      </p:sp>
      <p:grpSp>
        <p:nvGrpSpPr>
          <p:cNvPr id="2" name="Group 58"/>
          <p:cNvGrpSpPr>
            <a:grpSpLocks/>
          </p:cNvGrpSpPr>
          <p:nvPr/>
        </p:nvGrpSpPr>
        <p:grpSpPr bwMode="auto">
          <a:xfrm>
            <a:off x="285750" y="6000750"/>
            <a:ext cx="2501900" cy="666750"/>
            <a:chOff x="180" y="3780"/>
            <a:chExt cx="1576" cy="420"/>
          </a:xfrm>
        </p:grpSpPr>
        <p:sp>
          <p:nvSpPr>
            <p:cNvPr id="20502" name="WordArt 56"/>
            <p:cNvSpPr>
              <a:spLocks noChangeArrowheads="1" noChangeShapeType="1" noTextEdit="1"/>
            </p:cNvSpPr>
            <p:nvPr/>
          </p:nvSpPr>
          <p:spPr bwMode="auto">
            <a:xfrm>
              <a:off x="180" y="3870"/>
              <a:ext cx="142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V = 180 </a:t>
              </a:r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см</a:t>
              </a:r>
            </a:p>
          </p:txBody>
        </p:sp>
        <p:sp>
          <p:nvSpPr>
            <p:cNvPr id="20503" name="WordArt 57"/>
            <p:cNvSpPr>
              <a:spLocks noChangeArrowheads="1" noChangeShapeType="1" noTextEdit="1"/>
            </p:cNvSpPr>
            <p:nvPr/>
          </p:nvSpPr>
          <p:spPr bwMode="auto">
            <a:xfrm>
              <a:off x="1665" y="3780"/>
              <a:ext cx="91" cy="18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3</a:t>
              </a:r>
            </a:p>
          </p:txBody>
        </p:sp>
      </p:grpSp>
      <p:sp>
        <p:nvSpPr>
          <p:cNvPr id="13371" name="WordArt 59"/>
          <p:cNvSpPr>
            <a:spLocks noChangeArrowheads="1" noChangeShapeType="1" noTextEdit="1"/>
          </p:cNvSpPr>
          <p:nvPr/>
        </p:nvSpPr>
        <p:spPr bwMode="auto">
          <a:xfrm>
            <a:off x="3571875" y="6143625"/>
            <a:ext cx="18732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 = 8 м</a:t>
            </a:r>
          </a:p>
        </p:txBody>
      </p:sp>
      <p:sp>
        <p:nvSpPr>
          <p:cNvPr id="13372" name="WordArt 60"/>
          <p:cNvSpPr>
            <a:spLocks noChangeArrowheads="1" noChangeShapeType="1" noTextEdit="1"/>
          </p:cNvSpPr>
          <p:nvPr/>
        </p:nvSpPr>
        <p:spPr bwMode="auto">
          <a:xfrm>
            <a:off x="6786563" y="6143625"/>
            <a:ext cx="16954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 = 4 см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3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3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6" grpId="0" animBg="1"/>
      <p:bldP spid="13317" grpId="0" animBg="1"/>
      <p:bldP spid="13318" grpId="0" animBg="1"/>
      <p:bldP spid="13319" grpId="0" animBg="1"/>
      <p:bldP spid="13328" grpId="0" animBg="1"/>
      <p:bldP spid="13329" grpId="0" animBg="1"/>
      <p:bldP spid="13330" grpId="0" animBg="1"/>
      <p:bldP spid="13343" grpId="0" animBg="1"/>
      <p:bldP spid="13352" grpId="0" animBg="1"/>
      <p:bldP spid="13353" grpId="0" animBg="1"/>
      <p:bldP spid="13354" grpId="0" animBg="1"/>
      <p:bldP spid="13358" grpId="0" animBg="1"/>
      <p:bldP spid="13363" grpId="0" animBg="1"/>
      <p:bldP spid="13365" grpId="0" animBg="1"/>
      <p:bldP spid="13366" grpId="0" animBg="1"/>
      <p:bldP spid="13367" grpId="0" animBg="1"/>
      <p:bldP spid="13371" grpId="0" animBg="1"/>
      <p:bldP spid="133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500042"/>
            <a:ext cx="621510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530</Words>
  <Application>Microsoft Office PowerPoint</Application>
  <PresentationFormat>Экран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Найдите ошибки в рассказе</vt:lpstr>
      <vt:lpstr>Слайд 4</vt:lpstr>
      <vt:lpstr>Выберите из предложенного ряда единиц те, которые применяются для измерения объемов:</vt:lpstr>
      <vt:lpstr>Из кубиков с ребром 1см составлены фигуры. Найдите их объемы.</vt:lpstr>
      <vt:lpstr>Слайд 7</vt:lpstr>
      <vt:lpstr>Слайд 8</vt:lpstr>
      <vt:lpstr>Слайд 9</vt:lpstr>
      <vt:lpstr>   Справочный материал</vt:lpstr>
      <vt:lpstr>Найдите объем фигуры.</vt:lpstr>
      <vt:lpstr>Слайд 12</vt:lpstr>
      <vt:lpstr>Домашнее задание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Лицей</cp:lastModifiedBy>
  <cp:revision>46</cp:revision>
  <dcterms:modified xsi:type="dcterms:W3CDTF">2014-12-18T08:16:14Z</dcterms:modified>
</cp:coreProperties>
</file>