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57" r:id="rId20"/>
    <p:sldId id="258"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 id="273" r:id="rId36"/>
    <p:sldId id="292"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3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387378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67724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247064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431993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656875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13.01.2017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24469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13.01.2017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29827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13.01.2017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885996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57889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20149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187946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13.01.2017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8945562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yandex.ru/images" TargetMode="External"/><Relationship Id="rId2" Type="http://schemas.openxmlformats.org/officeDocument/2006/relationships/hyperlink" Target="http://www.5chet.r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80728"/>
            <a:ext cx="7772400" cy="3384375"/>
          </a:xfrm>
        </p:spPr>
        <p:txBody>
          <a:bodyPr>
            <a:noAutofit/>
          </a:bodyPr>
          <a:lstStyle/>
          <a:p>
            <a:r>
              <a:rPr lang="en-US" sz="7200" b="1" dirty="0" smtClean="0">
                <a:solidFill>
                  <a:srgbClr val="7030A0"/>
                </a:solidFill>
                <a:effectLst>
                  <a:outerShdw blurRad="38100" dist="38100" dir="2700000" algn="tl">
                    <a:srgbClr val="000000">
                      <a:alpha val="43137"/>
                    </a:srgbClr>
                  </a:outerShdw>
                </a:effectLst>
              </a:rPr>
              <a:t/>
            </a:r>
            <a:br>
              <a:rPr lang="en-US" sz="7200" b="1" dirty="0" smtClean="0">
                <a:solidFill>
                  <a:srgbClr val="7030A0"/>
                </a:solidFill>
                <a:effectLst>
                  <a:outerShdw blurRad="38100" dist="38100" dir="2700000" algn="tl">
                    <a:srgbClr val="000000">
                      <a:alpha val="43137"/>
                    </a:srgbClr>
                  </a:outerShdw>
                </a:effectLst>
              </a:rPr>
            </a:br>
            <a:r>
              <a:rPr lang="en-US" sz="7200" b="1" dirty="0" smtClean="0">
                <a:solidFill>
                  <a:srgbClr val="7030A0"/>
                </a:solidFill>
                <a:effectLst>
                  <a:outerShdw blurRad="38100" dist="38100" dir="2700000" algn="tl">
                    <a:srgbClr val="000000">
                      <a:alpha val="43137"/>
                    </a:srgbClr>
                  </a:outerShdw>
                </a:effectLst>
              </a:rPr>
              <a:t>Quiz</a:t>
            </a:r>
            <a:br>
              <a:rPr lang="en-US" sz="7200" b="1" dirty="0" smtClean="0">
                <a:solidFill>
                  <a:srgbClr val="7030A0"/>
                </a:solidFill>
                <a:effectLst>
                  <a:outerShdw blurRad="38100" dist="38100" dir="2700000" algn="tl">
                    <a:srgbClr val="000000">
                      <a:alpha val="43137"/>
                    </a:srgbClr>
                  </a:outerShdw>
                </a:effectLst>
              </a:rPr>
            </a:br>
            <a:r>
              <a:rPr lang="en-US" sz="7200" b="1" dirty="0" smtClean="0">
                <a:solidFill>
                  <a:srgbClr val="7030A0"/>
                </a:solidFill>
                <a:effectLst>
                  <a:outerShdw blurRad="38100" dist="38100" dir="2700000" algn="tl">
                    <a:srgbClr val="000000">
                      <a:alpha val="43137"/>
                    </a:srgbClr>
                  </a:outerShdw>
                </a:effectLst>
              </a:rPr>
              <a:t>“English-speaking countries”</a:t>
            </a:r>
            <a:br>
              <a:rPr lang="en-US" sz="7200" b="1" dirty="0" smtClean="0">
                <a:solidFill>
                  <a:srgbClr val="7030A0"/>
                </a:solidFill>
                <a:effectLst>
                  <a:outerShdw blurRad="38100" dist="38100" dir="2700000" algn="tl">
                    <a:srgbClr val="000000">
                      <a:alpha val="43137"/>
                    </a:srgbClr>
                  </a:outerShdw>
                </a:effectLst>
              </a:rPr>
            </a:br>
            <a:r>
              <a:rPr lang="ru-RU" sz="7200" b="1" dirty="0" smtClean="0">
                <a:solidFill>
                  <a:srgbClr val="7030A0"/>
                </a:solidFill>
                <a:effectLst>
                  <a:outerShdw blurRad="38100" dist="38100" dir="2700000" algn="tl">
                    <a:srgbClr val="000000">
                      <a:alpha val="43137"/>
                    </a:srgbClr>
                  </a:outerShdw>
                </a:effectLst>
              </a:rPr>
              <a:t/>
            </a:r>
            <a:br>
              <a:rPr lang="ru-RU" sz="7200" b="1" dirty="0" smtClean="0">
                <a:solidFill>
                  <a:srgbClr val="7030A0"/>
                </a:solidFill>
                <a:effectLst>
                  <a:outerShdw blurRad="38100" dist="38100" dir="2700000" algn="tl">
                    <a:srgbClr val="000000">
                      <a:alpha val="43137"/>
                    </a:srgbClr>
                  </a:outerShdw>
                </a:effectLst>
              </a:rPr>
            </a:br>
            <a:r>
              <a:rPr lang="en-US" sz="7200" b="1" dirty="0" smtClean="0">
                <a:solidFill>
                  <a:srgbClr val="7030A0"/>
                </a:solidFill>
                <a:effectLst>
                  <a:outerShdw blurRad="38100" dist="38100" dir="2700000" algn="tl">
                    <a:srgbClr val="000000">
                      <a:alpha val="43137"/>
                    </a:srgbClr>
                  </a:outerShdw>
                </a:effectLst>
              </a:rPr>
              <a:t>Level 2</a:t>
            </a:r>
            <a:endParaRPr lang="ru-RU" sz="7200" b="1" dirty="0">
              <a:solidFill>
                <a:srgbClr val="7030A0"/>
              </a:solidFill>
              <a:effectLst>
                <a:outerShdw blurRad="38100" dist="38100" dir="2700000" algn="tl">
                  <a:srgbClr val="000000">
                    <a:alpha val="43137"/>
                  </a:srgbClr>
                </a:outerShdw>
              </a:effectLst>
            </a:endParaRPr>
          </a:p>
        </p:txBody>
      </p:sp>
      <p:sp>
        <p:nvSpPr>
          <p:cNvPr id="4" name="Подзаголовок 3"/>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857235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dirty="0" smtClean="0"/>
              <a:t>9</a:t>
            </a:r>
            <a:endParaRPr lang="ru-RU" dirty="0"/>
          </a:p>
        </p:txBody>
      </p:sp>
      <p:sp>
        <p:nvSpPr>
          <p:cNvPr id="3" name="Объект 2"/>
          <p:cNvSpPr>
            <a:spLocks noGrp="1"/>
          </p:cNvSpPr>
          <p:nvPr>
            <p:ph idx="1"/>
          </p:nvPr>
        </p:nvSpPr>
        <p:spPr>
          <a:xfrm>
            <a:off x="457200" y="764704"/>
            <a:ext cx="8229600" cy="5361459"/>
          </a:xfrm>
        </p:spPr>
        <p:txBody>
          <a:bodyPr>
            <a:normAutofit lnSpcReduction="10000"/>
          </a:bodyPr>
          <a:lstStyle/>
          <a:p>
            <a:pPr marL="0" indent="0">
              <a:buNone/>
            </a:pPr>
            <a:r>
              <a:rPr lang="ru-RU" dirty="0">
                <a:latin typeface="Times New Roman" pitchFamily="18" charset="0"/>
                <a:cs typeface="Times New Roman" pitchFamily="18" charset="0"/>
              </a:rPr>
              <a:t>"Маленький шаг для человека, но гигантский скачок для человечества" – эту фразу 20 июля 1969 года произнес американский астронавт Нил Армстронг. Где он находился в тот момент?</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на космодроме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в больничной палате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на беговой дорожке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за столом переговоров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на луне</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906722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dirty="0" smtClean="0"/>
              <a:t>10</a:t>
            </a:r>
            <a:endParaRPr lang="ru-RU" dirty="0"/>
          </a:p>
        </p:txBody>
      </p:sp>
      <p:sp>
        <p:nvSpPr>
          <p:cNvPr id="3" name="Объект 2"/>
          <p:cNvSpPr>
            <a:spLocks noGrp="1"/>
          </p:cNvSpPr>
          <p:nvPr>
            <p:ph idx="1"/>
          </p:nvPr>
        </p:nvSpPr>
        <p:spPr>
          <a:xfrm>
            <a:off x="457200" y="764704"/>
            <a:ext cx="8229600" cy="5361459"/>
          </a:xfrm>
        </p:spPr>
        <p:txBody>
          <a:bodyPr/>
          <a:lstStyle/>
          <a:p>
            <a:pPr marL="0" indent="0">
              <a:buNone/>
            </a:pPr>
            <a:r>
              <a:rPr lang="ru-RU" dirty="0">
                <a:latin typeface="Times New Roman" pitchFamily="18" charset="0"/>
                <a:cs typeface="Times New Roman" pitchFamily="18" charset="0"/>
              </a:rPr>
              <a:t>Как на русский язык было переведено название романа Джейн Остин "Pride and Prejudice", написанного в 1796—1797 годах?</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Надменность и предвзятость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Спесь и предвзятое мнение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Разгар и ущерб</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Гордость и предубеждение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Гордыня и предрассудки</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862659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dirty="0" smtClean="0"/>
              <a:t>11</a:t>
            </a:r>
            <a:endParaRPr lang="ru-RU" dirty="0"/>
          </a:p>
        </p:txBody>
      </p:sp>
      <p:sp>
        <p:nvSpPr>
          <p:cNvPr id="3" name="Объект 2"/>
          <p:cNvSpPr>
            <a:spLocks noGrp="1"/>
          </p:cNvSpPr>
          <p:nvPr>
            <p:ph idx="1"/>
          </p:nvPr>
        </p:nvSpPr>
        <p:spPr>
          <a:xfrm>
            <a:off x="251520" y="764704"/>
            <a:ext cx="8640960" cy="5688632"/>
          </a:xfrm>
        </p:spPr>
        <p:txBody>
          <a:bodyPr>
            <a:normAutofit fontScale="85000" lnSpcReduction="20000"/>
          </a:bodyPr>
          <a:lstStyle/>
          <a:p>
            <a:pPr marL="0" indent="0">
              <a:buNone/>
            </a:pPr>
            <a:r>
              <a:rPr lang="ru-RU" dirty="0">
                <a:latin typeface="Times New Roman" pitchFamily="18" charset="0"/>
                <a:cs typeface="Times New Roman" pitchFamily="18" charset="0"/>
              </a:rPr>
              <a:t>Легендарной инновацией, которую основатель компании "</a:t>
            </a:r>
            <a:r>
              <a:rPr lang="ru-RU" dirty="0" err="1">
                <a:latin typeface="Times New Roman" pitchFamily="18" charset="0"/>
                <a:cs typeface="Times New Roman" pitchFamily="18" charset="0"/>
              </a:rPr>
              <a:t>Mars</a:t>
            </a:r>
            <a:r>
              <a:rPr lang="ru-RU" dirty="0">
                <a:latin typeface="Times New Roman" pitchFamily="18" charset="0"/>
                <a:cs typeface="Times New Roman" pitchFamily="18" charset="0"/>
              </a:rPr>
              <a:t>" предложил покупателям, являются отнюдь не шоколадные батончики. В начале 20-го века шоколад продавался только на вес, что вызывало некоторые неудобства у сладкоежек, пачкавших руки. Однажды во время прогулки жарким летним деньком сын Фрэнка Марса попросил отца купить ему шоколад. В тот момент Фрэнку и пришла в голову эта идея, которой было суждено перевернуть кондитерский мир. Что же  придумал основатель компании "</a:t>
            </a:r>
            <a:r>
              <a:rPr lang="ru-RU" dirty="0" err="1">
                <a:latin typeface="Times New Roman" pitchFamily="18" charset="0"/>
                <a:cs typeface="Times New Roman" pitchFamily="18" charset="0"/>
              </a:rPr>
              <a:t>Mars</a:t>
            </a:r>
            <a:r>
              <a:rPr lang="ru-RU" dirty="0">
                <a:latin typeface="Times New Roman" pitchFamily="18" charset="0"/>
                <a:cs typeface="Times New Roman" pitchFamily="18" charset="0"/>
              </a:rPr>
              <a:t>"?</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добавлять в шоколад орехи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заворачивать шоколад порционно в фольгу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добавлять начинку пралине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добавить эмульгатор и сделать шоколад тверже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сделать шоколад на палочке</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704265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dirty="0" smtClean="0"/>
              <a:t>12</a:t>
            </a:r>
            <a:endParaRPr lang="ru-RU" dirty="0"/>
          </a:p>
        </p:txBody>
      </p:sp>
      <p:sp>
        <p:nvSpPr>
          <p:cNvPr id="3" name="Объект 2"/>
          <p:cNvSpPr>
            <a:spLocks noGrp="1"/>
          </p:cNvSpPr>
          <p:nvPr>
            <p:ph idx="1"/>
          </p:nvPr>
        </p:nvSpPr>
        <p:spPr>
          <a:xfrm>
            <a:off x="457200" y="764704"/>
            <a:ext cx="8229600" cy="5361459"/>
          </a:xfrm>
        </p:spPr>
        <p:txBody>
          <a:bodyPr/>
          <a:lstStyle/>
          <a:p>
            <a:pPr marL="0" indent="0">
              <a:buNone/>
            </a:pPr>
            <a:r>
              <a:rPr lang="ru-RU" dirty="0">
                <a:latin typeface="Times New Roman" pitchFamily="18" charset="0"/>
                <a:cs typeface="Times New Roman" pitchFamily="18" charset="0"/>
              </a:rPr>
              <a:t>Название какого американского штата переводится с испанского языка как "покрытая цветами"?</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Южная Каролина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Флорида</a:t>
            </a:r>
            <a:r>
              <a:rPr lang="ru-RU" b="1" i="1" dirty="0">
                <a:effectLst>
                  <a:outerShdw blurRad="38100" dist="38100" dir="2700000" algn="tl">
                    <a:srgbClr val="000000">
                      <a:alpha val="43137"/>
                    </a:srgbClr>
                  </a:outerShdw>
                </a:effectLst>
                <a:latin typeface="Times New Roman" pitchFamily="18" charset="0"/>
                <a:cs typeface="Times New Roman" pitchFamily="18" charset="0"/>
              </a:rPr>
              <a:t>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Вирджиния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Техас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Нью-Гемпшир</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4220782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dirty="0" smtClean="0"/>
              <a:t>13</a:t>
            </a:r>
            <a:endParaRPr lang="ru-RU" dirty="0"/>
          </a:p>
        </p:txBody>
      </p:sp>
      <p:sp>
        <p:nvSpPr>
          <p:cNvPr id="3" name="Объект 2"/>
          <p:cNvSpPr>
            <a:spLocks noGrp="1"/>
          </p:cNvSpPr>
          <p:nvPr>
            <p:ph idx="1"/>
          </p:nvPr>
        </p:nvSpPr>
        <p:spPr>
          <a:xfrm>
            <a:off x="179512" y="908720"/>
            <a:ext cx="8784976" cy="5544616"/>
          </a:xfrm>
        </p:spPr>
        <p:txBody>
          <a:bodyPr>
            <a:normAutofit fontScale="92500" lnSpcReduction="20000"/>
          </a:bodyPr>
          <a:lstStyle/>
          <a:p>
            <a:pPr marL="0" indent="0">
              <a:buNone/>
            </a:pPr>
            <a:r>
              <a:rPr lang="ru-RU" dirty="0">
                <a:latin typeface="Times New Roman" pitchFamily="18" charset="0"/>
                <a:cs typeface="Times New Roman" pitchFamily="18" charset="0"/>
              </a:rPr>
              <a:t>Можно предположить, что слово "</a:t>
            </a:r>
            <a:r>
              <a:rPr lang="ru-RU" dirty="0" err="1">
                <a:latin typeface="Times New Roman" pitchFamily="18" charset="0"/>
                <a:cs typeface="Times New Roman" pitchFamily="18" charset="0"/>
              </a:rPr>
              <a:t>Moonwalker</a:t>
            </a:r>
            <a:r>
              <a:rPr lang="ru-RU" dirty="0">
                <a:latin typeface="Times New Roman" pitchFamily="18" charset="0"/>
                <a:cs typeface="Times New Roman" pitchFamily="18" charset="0"/>
              </a:rPr>
              <a:t>" на русский язык переводится, как "лунатик", но это не так. </a:t>
            </a:r>
            <a:r>
              <a:rPr lang="ru-RU" dirty="0" err="1">
                <a:latin typeface="Times New Roman" pitchFamily="18" charset="0"/>
                <a:cs typeface="Times New Roman" pitchFamily="18" charset="0"/>
              </a:rPr>
              <a:t>Moonwalker</a:t>
            </a:r>
            <a:r>
              <a:rPr lang="ru-RU" dirty="0">
                <a:latin typeface="Times New Roman" pitchFamily="18" charset="0"/>
                <a:cs typeface="Times New Roman" pitchFamily="18" charset="0"/>
              </a:rPr>
              <a:t> – это человек, танцующий "лунной походкой", а возникло это понятие благодаря певцу, походку которого впервые назвали лунной. Эта манера передвигаться по сцене вошла в моду и по сей день является легендарным элементом танца. Походку какого артиста прозвали "лунной"? </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Фредди Меркьюри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Элтон Джон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Элвис Пресли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Майкл Джексон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a:t>
            </a:r>
            <a:r>
              <a:rPr lang="en-US" i="1" dirty="0">
                <a:effectLst>
                  <a:outerShdw blurRad="38100" dist="38100" dir="2700000" algn="tl">
                    <a:srgbClr val="000000">
                      <a:alpha val="43137"/>
                    </a:srgbClr>
                  </a:outerShdw>
                </a:effectLst>
                <a:latin typeface="Times New Roman" pitchFamily="18" charset="0"/>
                <a:cs typeface="Times New Roman" pitchFamily="18" charset="0"/>
              </a:rPr>
              <a:t>MC Hamme</a:t>
            </a:r>
            <a:r>
              <a:rPr lang="en-US" i="1" dirty="0">
                <a:effectLst>
                  <a:outerShdw blurRad="38100" dist="38100" dir="2700000" algn="tl">
                    <a:srgbClr val="000000">
                      <a:alpha val="43137"/>
                    </a:srgbClr>
                  </a:outerShdw>
                </a:effectLst>
              </a:rPr>
              <a:t>r</a:t>
            </a:r>
            <a:endParaRPr lang="ru-RU" dirty="0">
              <a:effectLst>
                <a:outerShdw blurRad="38100" dist="38100" dir="2700000" algn="tl">
                  <a:srgbClr val="000000">
                    <a:alpha val="43137"/>
                  </a:srgbClr>
                </a:outerShdw>
              </a:effectLst>
            </a:endParaRPr>
          </a:p>
          <a:p>
            <a:endParaRPr lang="ru-RU" dirty="0"/>
          </a:p>
        </p:txBody>
      </p:sp>
    </p:spTree>
    <p:extLst>
      <p:ext uri="{BB962C8B-B14F-4D97-AF65-F5344CB8AC3E}">
        <p14:creationId xmlns:p14="http://schemas.microsoft.com/office/powerpoint/2010/main" val="3549991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en-US" dirty="0" smtClean="0"/>
              <a:t>14</a:t>
            </a:r>
            <a:endParaRPr lang="ru-RU" dirty="0"/>
          </a:p>
        </p:txBody>
      </p:sp>
      <p:sp>
        <p:nvSpPr>
          <p:cNvPr id="3" name="Объект 2"/>
          <p:cNvSpPr>
            <a:spLocks noGrp="1"/>
          </p:cNvSpPr>
          <p:nvPr>
            <p:ph idx="1"/>
          </p:nvPr>
        </p:nvSpPr>
        <p:spPr>
          <a:xfrm>
            <a:off x="457200" y="836712"/>
            <a:ext cx="8229600" cy="5289451"/>
          </a:xfrm>
        </p:spPr>
        <p:txBody>
          <a:bodyPr/>
          <a:lstStyle/>
          <a:p>
            <a:pPr marL="0" indent="0">
              <a:buNone/>
            </a:pPr>
            <a:r>
              <a:rPr lang="ru-RU" dirty="0"/>
              <a:t>Какой палец в английском языке называют "</a:t>
            </a:r>
            <a:r>
              <a:rPr lang="ru-RU" dirty="0" err="1"/>
              <a:t>ring</a:t>
            </a:r>
            <a:r>
              <a:rPr lang="ru-RU" dirty="0"/>
              <a:t> </a:t>
            </a:r>
            <a:r>
              <a:rPr lang="ru-RU" dirty="0" err="1"/>
              <a:t>finger</a:t>
            </a:r>
            <a:r>
              <a:rPr lang="ru-RU" dirty="0"/>
              <a:t>"?</a:t>
            </a:r>
          </a:p>
          <a:p>
            <a:pPr marL="0" indent="0">
              <a:buNone/>
            </a:pPr>
            <a:r>
              <a:rPr lang="ru-RU" i="1" dirty="0">
                <a:effectLst>
                  <a:outerShdw blurRad="38100" dist="38100" dir="2700000" algn="tl">
                    <a:srgbClr val="000000">
                      <a:alpha val="43137"/>
                    </a:srgbClr>
                  </a:outerShdw>
                </a:effectLst>
              </a:rPr>
              <a:t>А) мизинец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Б) большой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В) безымянный</a:t>
            </a:r>
            <a:r>
              <a:rPr lang="ru-RU" b="1" i="1" dirty="0">
                <a:effectLst>
                  <a:outerShdw blurRad="38100" dist="38100" dir="2700000" algn="tl">
                    <a:srgbClr val="000000">
                      <a:alpha val="43137"/>
                    </a:srgbClr>
                  </a:outerShdw>
                </a:effectLst>
              </a:rPr>
              <a:t>	</a:t>
            </a:r>
            <a:r>
              <a:rPr lang="ru-RU" i="1" dirty="0">
                <a:effectLst>
                  <a:outerShdw blurRad="38100" dist="38100" dir="2700000" algn="tl">
                    <a:srgbClr val="000000">
                      <a:alpha val="43137"/>
                    </a:srgbClr>
                  </a:outerShdw>
                </a:effectLst>
              </a:rPr>
              <a:t>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Г) средний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Д) указательный</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261579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en-US" dirty="0" smtClean="0"/>
              <a:t>15</a:t>
            </a:r>
            <a:endParaRPr lang="ru-RU" dirty="0"/>
          </a:p>
        </p:txBody>
      </p:sp>
      <p:sp>
        <p:nvSpPr>
          <p:cNvPr id="3" name="Объект 2"/>
          <p:cNvSpPr>
            <a:spLocks noGrp="1"/>
          </p:cNvSpPr>
          <p:nvPr>
            <p:ph idx="1"/>
          </p:nvPr>
        </p:nvSpPr>
        <p:spPr>
          <a:xfrm>
            <a:off x="457200" y="908720"/>
            <a:ext cx="8229600" cy="5217443"/>
          </a:xfrm>
        </p:spPr>
        <p:txBody>
          <a:bodyPr/>
          <a:lstStyle/>
          <a:p>
            <a:pPr marL="0" indent="0">
              <a:buNone/>
            </a:pPr>
            <a:r>
              <a:rPr lang="ru-RU" sz="3600" dirty="0">
                <a:latin typeface="Times New Roman" pitchFamily="18" charset="0"/>
                <a:cs typeface="Times New Roman" pitchFamily="18" charset="0"/>
              </a:rPr>
              <a:t>Что в США начинается в так называемую "Черную пятницу" – "</a:t>
            </a:r>
            <a:r>
              <a:rPr lang="de-DE" sz="3600" dirty="0">
                <a:latin typeface="Times New Roman" pitchFamily="18" charset="0"/>
                <a:cs typeface="Times New Roman" pitchFamily="18" charset="0"/>
              </a:rPr>
              <a:t>Black </a:t>
            </a:r>
            <a:r>
              <a:rPr lang="de-DE" sz="3600" dirty="0" err="1">
                <a:latin typeface="Times New Roman" pitchFamily="18" charset="0"/>
                <a:cs typeface="Times New Roman" pitchFamily="18" charset="0"/>
              </a:rPr>
              <a:t>Friday</a:t>
            </a:r>
            <a:r>
              <a:rPr lang="ru-RU" sz="3600" dirty="0">
                <a:latin typeface="Times New Roman" pitchFamily="18" charset="0"/>
                <a:cs typeface="Times New Roman" pitchFamily="18" charset="0"/>
              </a:rPr>
              <a:t>"?</a:t>
            </a: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А) рождественские распродажи</a:t>
            </a:r>
            <a:r>
              <a:rPr lang="ru-RU" sz="3600" b="1" i="1" dirty="0">
                <a:effectLst>
                  <a:outerShdw blurRad="38100" dist="38100" dir="2700000" algn="tl">
                    <a:srgbClr val="000000">
                      <a:alpha val="43137"/>
                    </a:srgbClr>
                  </a:outerShdw>
                </a:effectLst>
                <a:latin typeface="Times New Roman" pitchFamily="18" charset="0"/>
                <a:cs typeface="Times New Roman" pitchFamily="18" charset="0"/>
              </a:rPr>
              <a:t>	</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Б) выборы президента США   </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В) падение курса доллара</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Г) повышение цен на нефть		</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Д) отключение электричества</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56069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dirty="0" smtClean="0"/>
              <a:t>16</a:t>
            </a:r>
            <a:endParaRPr lang="ru-RU" dirty="0"/>
          </a:p>
        </p:txBody>
      </p:sp>
      <p:sp>
        <p:nvSpPr>
          <p:cNvPr id="3" name="Объект 2"/>
          <p:cNvSpPr>
            <a:spLocks noGrp="1"/>
          </p:cNvSpPr>
          <p:nvPr>
            <p:ph idx="1"/>
          </p:nvPr>
        </p:nvSpPr>
        <p:spPr>
          <a:xfrm>
            <a:off x="179512" y="836712"/>
            <a:ext cx="8784976" cy="5688632"/>
          </a:xfrm>
        </p:spPr>
        <p:txBody>
          <a:bodyPr>
            <a:normAutofit fontScale="70000" lnSpcReduction="20000"/>
          </a:bodyPr>
          <a:lstStyle/>
          <a:p>
            <a:pPr marL="0" indent="0">
              <a:buNone/>
            </a:pPr>
            <a:r>
              <a:rPr lang="ru-RU" dirty="0">
                <a:latin typeface="Times New Roman" pitchFamily="18" charset="0"/>
                <a:cs typeface="Times New Roman" pitchFamily="18" charset="0"/>
              </a:rPr>
              <a:t>В XV и XVI веках при английском дворе вместе с наследным принцем воспитывался мальчик, как правило, благородного происхождения. Когда принц плохо себя вёл или не успевал в школе, наказывали не самого принца, а этого мальчика. Считалось, что короли назначаются Богом, и никто кроме них не достоин наказывать наследников престола. Но поскольку король редко оказывался рядом, чтобы наказать своего сына, когда это было необходимо, то воспитатели молодого принца отыгрывались на мальчике. Эффективность такого метода была не хуже непосредственной порки виновника, так как наследник престола не имел возможности играть с другими детьми, и мальчик был для него единственным другом, наказания которого принц принимал близко к сердцу. Прозвище этого мальчика стало крылатой фразой, сейчас так называют того, кому приходится расплачиваться за чужую вину. Как же называли этого мальчика?</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без вины виноватый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козел отпущения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мальчик для битья</a:t>
            </a:r>
            <a:r>
              <a:rPr lang="ru-RU" b="1" i="1" dirty="0">
                <a:effectLst>
                  <a:outerShdw blurRad="38100" dist="38100" dir="2700000" algn="tl">
                    <a:srgbClr val="000000">
                      <a:alpha val="43137"/>
                    </a:srgbClr>
                  </a:outerShdw>
                </a:effectLst>
                <a:latin typeface="Times New Roman" pitchFamily="18" charset="0"/>
                <a:cs typeface="Times New Roman" pitchFamily="18" charset="0"/>
              </a:rPr>
              <a:t>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сам себе злобный Буратино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благородный рыцарь при дворе короля Арту</a:t>
            </a:r>
            <a:r>
              <a:rPr lang="ru-RU" i="1" dirty="0">
                <a:effectLst>
                  <a:outerShdw blurRad="38100" dist="38100" dir="2700000" algn="tl">
                    <a:srgbClr val="000000">
                      <a:alpha val="43137"/>
                    </a:srgbClr>
                  </a:outerShdw>
                </a:effectLst>
              </a:rPr>
              <a:t>ра</a:t>
            </a:r>
            <a:endParaRPr lang="ru-RU" dirty="0">
              <a:effectLst>
                <a:outerShdw blurRad="38100" dist="38100" dir="2700000" algn="tl">
                  <a:srgbClr val="000000">
                    <a:alpha val="43137"/>
                  </a:srgbClr>
                </a:outerShdw>
              </a:effectLst>
            </a:endParaRPr>
          </a:p>
          <a:p>
            <a:endParaRPr lang="ru-RU" dirty="0"/>
          </a:p>
        </p:txBody>
      </p:sp>
    </p:spTree>
    <p:extLst>
      <p:ext uri="{BB962C8B-B14F-4D97-AF65-F5344CB8AC3E}">
        <p14:creationId xmlns:p14="http://schemas.microsoft.com/office/powerpoint/2010/main" val="2954170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r>
              <a:rPr lang="en-US" dirty="0" smtClean="0"/>
              <a:t>17</a:t>
            </a:r>
            <a:endParaRPr lang="ru-RU" dirty="0"/>
          </a:p>
        </p:txBody>
      </p:sp>
      <p:sp>
        <p:nvSpPr>
          <p:cNvPr id="3" name="Объект 2"/>
          <p:cNvSpPr>
            <a:spLocks noGrp="1"/>
          </p:cNvSpPr>
          <p:nvPr>
            <p:ph idx="1"/>
          </p:nvPr>
        </p:nvSpPr>
        <p:spPr>
          <a:xfrm>
            <a:off x="251520" y="764704"/>
            <a:ext cx="8640960" cy="5760640"/>
          </a:xfrm>
        </p:spPr>
        <p:txBody>
          <a:bodyPr>
            <a:normAutofit/>
          </a:bodyPr>
          <a:lstStyle/>
          <a:p>
            <a:pPr marL="0" indent="0">
              <a:buNone/>
            </a:pPr>
            <a:r>
              <a:rPr lang="ru-RU" dirty="0">
                <a:latin typeface="Times New Roman" pitchFamily="18" charset="0"/>
                <a:cs typeface="Times New Roman" pitchFamily="18" charset="0"/>
              </a:rPr>
              <a:t>Благодаря какой деятельности прославился и получил </a:t>
            </a:r>
            <a:r>
              <a:rPr lang="ru-RU" u="sng" dirty="0">
                <a:latin typeface="Times New Roman" pitchFamily="18" charset="0"/>
                <a:cs typeface="Times New Roman" pitchFamily="18" charset="0"/>
              </a:rPr>
              <a:t>Нобелевскую премию мира </a:t>
            </a:r>
            <a:r>
              <a:rPr lang="ru-RU" dirty="0">
                <a:latin typeface="Times New Roman" pitchFamily="18" charset="0"/>
                <a:cs typeface="Times New Roman" pitchFamily="18" charset="0"/>
              </a:rPr>
              <a:t>в 1964 г. американец </a:t>
            </a:r>
            <a:r>
              <a:rPr lang="ru-RU" b="1" u="sng" dirty="0">
                <a:solidFill>
                  <a:srgbClr val="7030A0"/>
                </a:solidFill>
                <a:latin typeface="Times New Roman" pitchFamily="18" charset="0"/>
                <a:cs typeface="Times New Roman" pitchFamily="18" charset="0"/>
              </a:rPr>
              <a:t>Мартин Лютер Кинг</a:t>
            </a:r>
            <a:r>
              <a:rPr lang="ru-RU" dirty="0">
                <a:latin typeface="Times New Roman" pitchFamily="18" charset="0"/>
                <a:cs typeface="Times New Roman" pitchFamily="18" charset="0"/>
              </a:rPr>
              <a:t>?</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первый чернокожий сенатор США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известный писатель-фантаст</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борец за гражданские права чернокожих граждан, талантливый пастор</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джазовый музыкант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глава совета директоров крупной компании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313431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Answers</a:t>
            </a:r>
            <a:br>
              <a:rPr lang="en-US"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ru-RU" dirty="0" smtClean="0">
                <a:latin typeface="Times New Roman" pitchFamily="18" charset="0"/>
                <a:cs typeface="Times New Roman" pitchFamily="18" charset="0"/>
              </a:rPr>
              <a:t>1</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lnSpcReduction="10000"/>
          </a:bodyPr>
          <a:lstStyle/>
          <a:p>
            <a:pPr marL="0" indent="0">
              <a:buNone/>
            </a:pP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состав США входят 50 штатов и один федеральный округ …</a:t>
            </a:r>
          </a:p>
          <a:p>
            <a:pPr marL="0" indent="0">
              <a:buNone/>
            </a:pPr>
            <a:r>
              <a:rPr lang="ru-RU" i="1" dirty="0">
                <a:latin typeface="Times New Roman" pitchFamily="18" charset="0"/>
                <a:cs typeface="Times New Roman" pitchFamily="18" charset="0"/>
              </a:rPr>
              <a:t>А) Калифорния</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Б) Колумбия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Канзас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Колорадо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Кентукки</a:t>
            </a:r>
            <a:endParaRPr lang="ru-RU" dirty="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5828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en-US" dirty="0" smtClean="0"/>
              <a:t>1</a:t>
            </a:r>
            <a:endParaRPr lang="ru-RU" dirty="0"/>
          </a:p>
        </p:txBody>
      </p:sp>
      <p:sp>
        <p:nvSpPr>
          <p:cNvPr id="3" name="Объект 2"/>
          <p:cNvSpPr>
            <a:spLocks noGrp="1"/>
          </p:cNvSpPr>
          <p:nvPr>
            <p:ph idx="1"/>
          </p:nvPr>
        </p:nvSpPr>
        <p:spPr>
          <a:xfrm>
            <a:off x="457200" y="836712"/>
            <a:ext cx="8229600" cy="5289451"/>
          </a:xfrm>
        </p:spPr>
        <p:txBody>
          <a:bodyPr/>
          <a:lstStyle/>
          <a:p>
            <a:pPr marL="0" indent="0">
              <a:buNone/>
            </a:pPr>
            <a:r>
              <a:rPr lang="ru-RU" sz="4000" dirty="0">
                <a:latin typeface="Times New Roman" pitchFamily="18" charset="0"/>
                <a:cs typeface="Times New Roman" pitchFamily="18" charset="0"/>
              </a:rPr>
              <a:t>В состав США входят 50 штатов и один федеральный округ …</a:t>
            </a: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А) Калифорния</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Б) Колумбия</a:t>
            </a:r>
            <a:r>
              <a:rPr lang="ru-RU" sz="4000" b="1" i="1" dirty="0">
                <a:effectLst>
                  <a:outerShdw blurRad="38100" dist="38100" dir="2700000" algn="tl">
                    <a:srgbClr val="000000">
                      <a:alpha val="43137"/>
                    </a:srgbClr>
                  </a:outerShdw>
                </a:effectLst>
                <a:latin typeface="Times New Roman" pitchFamily="18" charset="0"/>
                <a:cs typeface="Times New Roman" pitchFamily="18" charset="0"/>
              </a:rPr>
              <a:t>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В) Канзас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Г) Колорадо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Д) Кентукки</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254050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dirty="0" smtClean="0"/>
              <a:t>2</a:t>
            </a:r>
            <a:endParaRPr lang="ru-RU" dirty="0"/>
          </a:p>
        </p:txBody>
      </p:sp>
      <p:sp>
        <p:nvSpPr>
          <p:cNvPr id="3" name="Объект 2"/>
          <p:cNvSpPr>
            <a:spLocks noGrp="1"/>
          </p:cNvSpPr>
          <p:nvPr>
            <p:ph idx="1"/>
          </p:nvPr>
        </p:nvSpPr>
        <p:spPr>
          <a:xfrm>
            <a:off x="251520" y="980728"/>
            <a:ext cx="8435280" cy="5544616"/>
          </a:xfrm>
        </p:spPr>
        <p:txBody>
          <a:bodyPr>
            <a:normAutofit fontScale="85000" lnSpcReduction="10000"/>
          </a:bodyPr>
          <a:lstStyle/>
          <a:p>
            <a:pPr marL="0" indent="0">
              <a:buNone/>
            </a:pPr>
            <a:r>
              <a:rPr lang="ru-RU" sz="3300" dirty="0" smtClean="0">
                <a:latin typeface="Times New Roman" pitchFamily="18" charset="0"/>
                <a:cs typeface="Times New Roman" pitchFamily="18" charset="0"/>
              </a:rPr>
              <a:t>Гайд-парк </a:t>
            </a:r>
            <a:r>
              <a:rPr lang="ru-RU" sz="3300" dirty="0">
                <a:latin typeface="Times New Roman" pitchFamily="18" charset="0"/>
                <a:cs typeface="Times New Roman" pitchFamily="18" charset="0"/>
              </a:rPr>
              <a:t>– всемирно известное </a:t>
            </a:r>
            <a:endParaRPr lang="en-US" sz="3300" dirty="0" smtClean="0">
              <a:latin typeface="Times New Roman" pitchFamily="18" charset="0"/>
              <a:cs typeface="Times New Roman" pitchFamily="18" charset="0"/>
            </a:endParaRPr>
          </a:p>
          <a:p>
            <a:pPr marL="0" indent="0">
              <a:buNone/>
            </a:pPr>
            <a:r>
              <a:rPr lang="ru-RU" sz="3300" dirty="0" smtClean="0">
                <a:latin typeface="Times New Roman" pitchFamily="18" charset="0"/>
                <a:cs typeface="Times New Roman" pitchFamily="18" charset="0"/>
              </a:rPr>
              <a:t>место </a:t>
            </a:r>
            <a:r>
              <a:rPr lang="ru-RU" sz="3300" dirty="0">
                <a:latin typeface="Times New Roman" pitchFamily="18" charset="0"/>
                <a:cs typeface="Times New Roman" pitchFamily="18" charset="0"/>
              </a:rPr>
              <a:t>в центре Лондона. </a:t>
            </a:r>
            <a:endParaRPr lang="en-US" sz="3300" dirty="0" smtClean="0">
              <a:latin typeface="Times New Roman" pitchFamily="18" charset="0"/>
              <a:cs typeface="Times New Roman" pitchFamily="18" charset="0"/>
            </a:endParaRPr>
          </a:p>
          <a:p>
            <a:pPr marL="0" indent="0">
              <a:buNone/>
            </a:pPr>
            <a:r>
              <a:rPr lang="ru-RU" sz="3300" dirty="0" smtClean="0">
                <a:latin typeface="Times New Roman" pitchFamily="18" charset="0"/>
                <a:cs typeface="Times New Roman" pitchFamily="18" charset="0"/>
              </a:rPr>
              <a:t>Чем </a:t>
            </a:r>
            <a:r>
              <a:rPr lang="ru-RU" sz="3300" dirty="0">
                <a:latin typeface="Times New Roman" pitchFamily="18" charset="0"/>
                <a:cs typeface="Times New Roman" pitchFamily="18" charset="0"/>
              </a:rPr>
              <a:t>известен этот парк?</a:t>
            </a:r>
          </a:p>
          <a:p>
            <a:pPr marL="0" indent="0">
              <a:buNone/>
            </a:pPr>
            <a:r>
              <a:rPr lang="ru-RU" i="1" dirty="0" smtClean="0">
                <a:latin typeface="Times New Roman" pitchFamily="18" charset="0"/>
                <a:cs typeface="Times New Roman" pitchFamily="18" charset="0"/>
              </a:rPr>
              <a:t>А</a:t>
            </a:r>
            <a:r>
              <a:rPr lang="ru-RU" i="1" dirty="0">
                <a:latin typeface="Times New Roman" pitchFamily="18" charset="0"/>
                <a:cs typeface="Times New Roman" pitchFamily="18" charset="0"/>
              </a:rPr>
              <a:t>) в парке собрана уникальная коллекция растений</a:t>
            </a:r>
            <a:endParaRPr lang="ru-RU" dirty="0">
              <a:latin typeface="Times New Roman" pitchFamily="18" charset="0"/>
              <a:cs typeface="Times New Roman" pitchFamily="18" charset="0"/>
            </a:endParaRPr>
          </a:p>
          <a:p>
            <a:pPr marL="0" indent="0">
              <a:buNone/>
            </a:pPr>
            <a:r>
              <a:rPr lang="ru-RU" i="1" dirty="0" smtClean="0">
                <a:latin typeface="Times New Roman" pitchFamily="18" charset="0"/>
                <a:cs typeface="Times New Roman" pitchFamily="18" charset="0"/>
              </a:rPr>
              <a:t>Б</a:t>
            </a:r>
            <a:r>
              <a:rPr lang="ru-RU" i="1" dirty="0">
                <a:latin typeface="Times New Roman" pitchFamily="18" charset="0"/>
                <a:cs typeface="Times New Roman" pitchFamily="18" charset="0"/>
              </a:rPr>
              <a:t>) в парке установлено одно из крупнейших колес обозрения в мире "Лондонский глаз"</a:t>
            </a:r>
            <a:endParaRPr lang="ru-RU" dirty="0">
              <a:latin typeface="Times New Roman" pitchFamily="18" charset="0"/>
              <a:cs typeface="Times New Roman" pitchFamily="18" charset="0"/>
            </a:endParaRPr>
          </a:p>
          <a:p>
            <a:pPr marL="0" indent="0">
              <a:buNone/>
            </a:pPr>
            <a:r>
              <a:rPr lang="ru-RU" i="1" dirty="0" smtClean="0">
                <a:latin typeface="Times New Roman" pitchFamily="18" charset="0"/>
                <a:cs typeface="Times New Roman" pitchFamily="18" charset="0"/>
              </a:rPr>
              <a:t>В</a:t>
            </a:r>
            <a:r>
              <a:rPr lang="ru-RU" i="1" dirty="0">
                <a:latin typeface="Times New Roman" pitchFamily="18" charset="0"/>
                <a:cs typeface="Times New Roman" pitchFamily="18" charset="0"/>
              </a:rPr>
              <a:t>) это единственное место в Лондоне, где можно выгуливать собак без поводка и намордника</a:t>
            </a:r>
            <a:endParaRPr lang="ru-RU" dirty="0">
              <a:latin typeface="Times New Roman" pitchFamily="18" charset="0"/>
              <a:cs typeface="Times New Roman" pitchFamily="18" charset="0"/>
            </a:endParaRPr>
          </a:p>
          <a:p>
            <a:pPr marL="0" indent="0">
              <a:buNone/>
            </a:pPr>
            <a:r>
              <a:rPr lang="ru-RU" i="1" dirty="0" smtClean="0">
                <a:latin typeface="Times New Roman" pitchFamily="18" charset="0"/>
                <a:cs typeface="Times New Roman" pitchFamily="18" charset="0"/>
              </a:rPr>
              <a:t>Г</a:t>
            </a:r>
            <a:r>
              <a:rPr lang="ru-RU" i="1" dirty="0">
                <a:latin typeface="Times New Roman" pitchFamily="18" charset="0"/>
                <a:cs typeface="Times New Roman" pitchFamily="18" charset="0"/>
              </a:rPr>
              <a:t>) в парке проходят традиционные встречи гидов Лондона, во время которых они обмениваются опытом</a:t>
            </a:r>
            <a:endParaRPr lang="ru-RU" dirty="0">
              <a:latin typeface="Times New Roman" pitchFamily="18" charset="0"/>
              <a:cs typeface="Times New Roman" pitchFamily="18" charset="0"/>
            </a:endParaRPr>
          </a:p>
          <a:p>
            <a:pPr marL="0" indent="0">
              <a:buNone/>
            </a:pPr>
            <a:r>
              <a:rPr lang="ru-RU" b="1" i="1" dirty="0">
                <a:effectLst>
                  <a:outerShdw blurRad="38100" dist="38100" dir="2700000" algn="tl">
                    <a:srgbClr val="000000">
                      <a:alpha val="43137"/>
                    </a:srgbClr>
                  </a:outerShdw>
                </a:effectLst>
                <a:latin typeface="Times New Roman" pitchFamily="18" charset="0"/>
                <a:cs typeface="Times New Roman" pitchFamily="18" charset="0"/>
              </a:rPr>
              <a:t>Д) парк является традиционным местом политических митингов, празднеств и гуляний</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53655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1000"/>
                                        <p:tgtEl>
                                          <p:spTgt spid="3">
                                            <p:txEl>
                                              <p:pRg st="7" end="7"/>
                                            </p:txEl>
                                          </p:spTgt>
                                        </p:tgtEl>
                                      </p:cBhvr>
                                    </p:animEffect>
                                    <p:anim calcmode="lin" valueType="num">
                                      <p:cBhvr>
                                        <p:cTn id="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3</a:t>
            </a:r>
            <a:endParaRPr lang="ru-RU" dirty="0"/>
          </a:p>
        </p:txBody>
      </p:sp>
      <p:sp>
        <p:nvSpPr>
          <p:cNvPr id="3" name="Объект 2"/>
          <p:cNvSpPr>
            <a:spLocks noGrp="1"/>
          </p:cNvSpPr>
          <p:nvPr>
            <p:ph idx="1"/>
          </p:nvPr>
        </p:nvSpPr>
        <p:spPr>
          <a:xfrm>
            <a:off x="457200" y="908720"/>
            <a:ext cx="8229600" cy="5616624"/>
          </a:xfrm>
        </p:spPr>
        <p:txBody>
          <a:bodyPr/>
          <a:lstStyle/>
          <a:p>
            <a:pPr marL="0" indent="0">
              <a:buNone/>
            </a:pPr>
            <a:r>
              <a:rPr lang="ru-RU" sz="4000" dirty="0" smtClean="0">
                <a:latin typeface="Times New Roman" pitchFamily="18" charset="0"/>
                <a:cs typeface="Times New Roman" pitchFamily="18" charset="0"/>
              </a:rPr>
              <a:t>В </a:t>
            </a:r>
            <a:r>
              <a:rPr lang="ru-RU" sz="4000" dirty="0">
                <a:latin typeface="Times New Roman" pitchFamily="18" charset="0"/>
                <a:cs typeface="Times New Roman" pitchFamily="18" charset="0"/>
              </a:rPr>
              <a:t>названии какой спортивной игры упоминается часть тела человека?</a:t>
            </a:r>
          </a:p>
          <a:p>
            <a:pPr marL="0" indent="0">
              <a:buNone/>
            </a:pPr>
            <a:r>
              <a:rPr lang="ru-RU" sz="4000" i="1" dirty="0">
                <a:latin typeface="Times New Roman" pitchFamily="18" charset="0"/>
                <a:cs typeface="Times New Roman" pitchFamily="18" charset="0"/>
              </a:rPr>
              <a:t>А) баскетбол	</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Б) волейбол	 </a:t>
            </a:r>
            <a:endParaRPr lang="ru-RU" sz="4000" dirty="0">
              <a:latin typeface="Times New Roman" pitchFamily="18" charset="0"/>
              <a:cs typeface="Times New Roman" pitchFamily="18" charset="0"/>
            </a:endParaRPr>
          </a:p>
          <a:p>
            <a:pPr marL="0" indent="0">
              <a:buNone/>
            </a:pPr>
            <a:r>
              <a:rPr lang="ru-RU" sz="4000" b="1" i="1" dirty="0">
                <a:latin typeface="Times New Roman" pitchFamily="18" charset="0"/>
                <a:cs typeface="Times New Roman" pitchFamily="18" charset="0"/>
              </a:rPr>
              <a:t>В) гандбол	</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Г) бейсбол</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Д) хоккей</a:t>
            </a:r>
            <a:endParaRPr lang="ru-RU" sz="40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65632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dirty="0" smtClean="0"/>
              <a:t>4</a:t>
            </a:r>
            <a:endParaRPr lang="ru-RU" dirty="0"/>
          </a:p>
        </p:txBody>
      </p:sp>
      <p:sp>
        <p:nvSpPr>
          <p:cNvPr id="3" name="Объект 2"/>
          <p:cNvSpPr>
            <a:spLocks noGrp="1"/>
          </p:cNvSpPr>
          <p:nvPr>
            <p:ph idx="1"/>
          </p:nvPr>
        </p:nvSpPr>
        <p:spPr>
          <a:xfrm>
            <a:off x="457200" y="908720"/>
            <a:ext cx="8229600" cy="5688632"/>
          </a:xfrm>
        </p:spPr>
        <p:txBody>
          <a:bodyPr>
            <a:normAutofit/>
          </a:bodyPr>
          <a:lstStyle/>
          <a:p>
            <a:pPr marL="0" indent="0">
              <a:buNone/>
            </a:pPr>
            <a:r>
              <a:rPr lang="ru-RU" sz="3600" dirty="0" smtClean="0">
                <a:latin typeface="Times New Roman" pitchFamily="18" charset="0"/>
                <a:cs typeface="Times New Roman" pitchFamily="18" charset="0"/>
              </a:rPr>
              <a:t>Наряду </a:t>
            </a:r>
            <a:r>
              <a:rPr lang="ru-RU" sz="3600" dirty="0">
                <a:latin typeface="Times New Roman" pitchFamily="18" charset="0"/>
                <a:cs typeface="Times New Roman" pitchFamily="18" charset="0"/>
              </a:rPr>
              <a:t>с английским языком и языком маори, этот язык признан государственным в Новой Зеландии. Что это за язык?</a:t>
            </a:r>
            <a:r>
              <a:rPr lang="ru-RU" sz="3600" i="1" dirty="0">
                <a:latin typeface="Times New Roman" pitchFamily="18" charset="0"/>
                <a:cs typeface="Times New Roman" pitchFamily="18" charset="0"/>
              </a:rPr>
              <a:t>		</a:t>
            </a:r>
            <a:endParaRPr lang="ru-RU" sz="3600" dirty="0">
              <a:latin typeface="Times New Roman" pitchFamily="18" charset="0"/>
              <a:cs typeface="Times New Roman" pitchFamily="18" charset="0"/>
            </a:endParaRPr>
          </a:p>
          <a:p>
            <a:pPr marL="0" indent="0">
              <a:buNone/>
            </a:pPr>
            <a:r>
              <a:rPr lang="ru-RU" sz="3600" b="1" i="1" dirty="0">
                <a:latin typeface="Times New Roman" pitchFamily="18" charset="0"/>
                <a:cs typeface="Times New Roman" pitchFamily="18" charset="0"/>
              </a:rPr>
              <a:t>А) язык жестов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Б) азбука Морзе</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В) язык программирования </a:t>
            </a:r>
            <a:r>
              <a:rPr lang="ru-RU" sz="3600" i="1" dirty="0" err="1">
                <a:latin typeface="Times New Roman" pitchFamily="18" charset="0"/>
                <a:cs typeface="Times New Roman" pitchFamily="18" charset="0"/>
              </a:rPr>
              <a:t>Python</a:t>
            </a:r>
            <a:r>
              <a:rPr lang="ru-RU" sz="3600" i="1" dirty="0">
                <a:latin typeface="Times New Roman" pitchFamily="18" charset="0"/>
                <a:cs typeface="Times New Roman" pitchFamily="18" charset="0"/>
              </a:rPr>
              <a:t>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Г) эсперанто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Д) латинский язык</a:t>
            </a:r>
            <a:endParaRPr lang="ru-RU" sz="3600" dirty="0">
              <a:latin typeface="Times New Roman" pitchFamily="18" charset="0"/>
              <a:cs typeface="Times New Roman" pitchFamily="18" charset="0"/>
            </a:endParaRPr>
          </a:p>
          <a:p>
            <a:endParaRPr lang="ru-RU" sz="3600" dirty="0"/>
          </a:p>
        </p:txBody>
      </p:sp>
    </p:spTree>
    <p:extLst>
      <p:ext uri="{BB962C8B-B14F-4D97-AF65-F5344CB8AC3E}">
        <p14:creationId xmlns:p14="http://schemas.microsoft.com/office/powerpoint/2010/main" val="110691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5</a:t>
            </a:r>
            <a:endParaRPr lang="ru-RU" dirty="0"/>
          </a:p>
        </p:txBody>
      </p:sp>
      <p:sp>
        <p:nvSpPr>
          <p:cNvPr id="3" name="Объект 2"/>
          <p:cNvSpPr>
            <a:spLocks noGrp="1"/>
          </p:cNvSpPr>
          <p:nvPr>
            <p:ph idx="1"/>
          </p:nvPr>
        </p:nvSpPr>
        <p:spPr>
          <a:xfrm>
            <a:off x="457200" y="908720"/>
            <a:ext cx="8229600" cy="5616624"/>
          </a:xfrm>
        </p:spPr>
        <p:txBody>
          <a:bodyPr>
            <a:normAutofit/>
          </a:bodyPr>
          <a:lstStyle/>
          <a:p>
            <a:pPr marL="0" indent="0">
              <a:buNone/>
            </a:pPr>
            <a:r>
              <a:rPr lang="ru-RU" sz="4000" dirty="0">
                <a:latin typeface="Times New Roman" pitchFamily="18" charset="0"/>
                <a:cs typeface="Times New Roman" pitchFamily="18" charset="0"/>
              </a:rPr>
              <a:t>Какое из этих блюд получило название в честь английского лорда Джона Монтегю?</a:t>
            </a:r>
          </a:p>
          <a:p>
            <a:pPr marL="0" indent="0">
              <a:buNone/>
            </a:pPr>
            <a:r>
              <a:rPr lang="ru-RU" sz="4000" i="1" dirty="0">
                <a:latin typeface="Times New Roman" pitchFamily="18" charset="0"/>
                <a:cs typeface="Times New Roman" pitchFamily="18" charset="0"/>
              </a:rPr>
              <a:t>А) канапе		</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Б) гамбургер		</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В) </a:t>
            </a:r>
            <a:r>
              <a:rPr lang="ru-RU" sz="4000" i="1" dirty="0" err="1">
                <a:latin typeface="Times New Roman" pitchFamily="18" charset="0"/>
                <a:cs typeface="Times New Roman" pitchFamily="18" charset="0"/>
              </a:rPr>
              <a:t>буррито</a:t>
            </a:r>
            <a:r>
              <a:rPr lang="ru-RU" sz="4000" i="1" dirty="0">
                <a:latin typeface="Times New Roman" pitchFamily="18" charset="0"/>
                <a:cs typeface="Times New Roman" pitchFamily="18" charset="0"/>
              </a:rPr>
              <a:t>		</a:t>
            </a:r>
            <a:endParaRPr lang="ru-RU" sz="4000" dirty="0">
              <a:latin typeface="Times New Roman" pitchFamily="18" charset="0"/>
              <a:cs typeface="Times New Roman" pitchFamily="18" charset="0"/>
            </a:endParaRPr>
          </a:p>
          <a:p>
            <a:pPr marL="0" indent="0">
              <a:buNone/>
            </a:pPr>
            <a:r>
              <a:rPr lang="ru-RU" sz="4000" b="1" i="1" dirty="0">
                <a:latin typeface="Times New Roman" pitchFamily="18" charset="0"/>
                <a:cs typeface="Times New Roman" pitchFamily="18" charset="0"/>
              </a:rPr>
              <a:t>Г) сэндвич		</a:t>
            </a:r>
            <a:endParaRPr lang="ru-RU" sz="4000" dirty="0">
              <a:latin typeface="Times New Roman" pitchFamily="18" charset="0"/>
              <a:cs typeface="Times New Roman" pitchFamily="18" charset="0"/>
            </a:endParaRPr>
          </a:p>
          <a:p>
            <a:pPr marL="0" indent="0">
              <a:buNone/>
            </a:pPr>
            <a:r>
              <a:rPr lang="ru-RU" sz="4000" i="1" dirty="0">
                <a:latin typeface="Times New Roman" pitchFamily="18" charset="0"/>
                <a:cs typeface="Times New Roman" pitchFamily="18" charset="0"/>
              </a:rPr>
              <a:t>Д) картошка фри</a:t>
            </a:r>
            <a:endParaRPr lang="ru-RU" sz="4000" dirty="0">
              <a:latin typeface="Times New Roman" pitchFamily="18" charset="0"/>
              <a:cs typeface="Times New Roman" pitchFamily="18" charset="0"/>
            </a:endParaRPr>
          </a:p>
          <a:p>
            <a:endParaRPr lang="ru-RU" sz="40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564904"/>
            <a:ext cx="1908175"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3342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dirty="0" smtClean="0"/>
              <a:t>6</a:t>
            </a:r>
            <a:endParaRPr lang="ru-RU" dirty="0"/>
          </a:p>
        </p:txBody>
      </p:sp>
      <p:sp>
        <p:nvSpPr>
          <p:cNvPr id="3" name="Объект 2"/>
          <p:cNvSpPr>
            <a:spLocks noGrp="1"/>
          </p:cNvSpPr>
          <p:nvPr>
            <p:ph idx="1"/>
          </p:nvPr>
        </p:nvSpPr>
        <p:spPr>
          <a:xfrm>
            <a:off x="251520" y="764704"/>
            <a:ext cx="8784976" cy="5832648"/>
          </a:xfrm>
        </p:spPr>
        <p:txBody>
          <a:bodyPr>
            <a:normAutofit fontScale="85000" lnSpcReduction="20000"/>
          </a:bodyPr>
          <a:lstStyle/>
          <a:p>
            <a:pPr marL="0" indent="0">
              <a:buNone/>
            </a:pPr>
            <a:r>
              <a:rPr lang="ru-RU" dirty="0" smtClean="0">
                <a:latin typeface="Times New Roman" pitchFamily="18" charset="0"/>
                <a:cs typeface="Times New Roman" pitchFamily="18" charset="0"/>
              </a:rPr>
              <a:t>Высота </a:t>
            </a:r>
            <a:r>
              <a:rPr lang="ru-RU" dirty="0">
                <a:latin typeface="Times New Roman" pitchFamily="18" charset="0"/>
                <a:cs typeface="Times New Roman" pitchFamily="18" charset="0"/>
              </a:rPr>
              <a:t>этого здания, построенного в США на мысе Канаверал, 160 </a:t>
            </a:r>
            <a:r>
              <a:rPr lang="ru-RU" dirty="0" smtClean="0">
                <a:latin typeface="Times New Roman" pitchFamily="18" charset="0"/>
                <a:cs typeface="Times New Roman" pitchFamily="18" charset="0"/>
              </a:rPr>
              <a:t>метров.</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Внутри </a:t>
            </a:r>
            <a:r>
              <a:rPr lang="ru-RU" dirty="0">
                <a:latin typeface="Times New Roman" pitchFamily="18" charset="0"/>
                <a:cs typeface="Times New Roman" pitchFamily="18" charset="0"/>
              </a:rPr>
              <a:t>него под крышей часто образуются облака, что приводит к выпадению </a:t>
            </a:r>
            <a:r>
              <a:rPr lang="ru-RU" dirty="0" smtClean="0">
                <a:latin typeface="Times New Roman" pitchFamily="18" charset="0"/>
                <a:cs typeface="Times New Roman" pitchFamily="18" charset="0"/>
              </a:rPr>
              <a:t>осадков.</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Синий </a:t>
            </a:r>
            <a:r>
              <a:rPr lang="ru-RU" dirty="0">
                <a:latin typeface="Times New Roman" pitchFamily="18" charset="0"/>
                <a:cs typeface="Times New Roman" pitchFamily="18" charset="0"/>
              </a:rPr>
              <a:t>прямоугольник со звёздами на флаге США соизмерим с размерами </a:t>
            </a:r>
            <a:r>
              <a:rPr lang="ru-RU" dirty="0" smtClean="0">
                <a:latin typeface="Times New Roman" pitchFamily="18" charset="0"/>
                <a:cs typeface="Times New Roman" pitchFamily="18" charset="0"/>
              </a:rPr>
              <a:t>бейсбольного </a:t>
            </a:r>
            <a:r>
              <a:rPr lang="ru-RU" dirty="0">
                <a:latin typeface="Times New Roman" pitchFamily="18" charset="0"/>
                <a:cs typeface="Times New Roman" pitchFamily="18" charset="0"/>
              </a:rPr>
              <a:t>поля, ширина полос – равна ширине автобуса.</a:t>
            </a:r>
          </a:p>
          <a:p>
            <a:pPr marL="0" indent="0">
              <a:buNone/>
            </a:pPr>
            <a:r>
              <a:rPr lang="ru-RU" dirty="0">
                <a:latin typeface="Times New Roman" pitchFamily="18" charset="0"/>
                <a:cs typeface="Times New Roman" pitchFamily="18" charset="0"/>
              </a:rPr>
              <a:t>Вход в здание разрешён только специалистам НАСА и членам правительства.</a:t>
            </a:r>
          </a:p>
          <a:p>
            <a:pPr marL="0" indent="0">
              <a:buNone/>
            </a:pPr>
            <a:r>
              <a:rPr lang="ru-RU" u="sng" dirty="0">
                <a:latin typeface="Times New Roman" pitchFamily="18" charset="0"/>
                <a:cs typeface="Times New Roman" pitchFamily="18" charset="0"/>
              </a:rPr>
              <a:t>Для чего предназначено это здание?</a:t>
            </a:r>
            <a:r>
              <a:rPr lang="ru-RU" i="1"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А) для сборки космических кораблей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для учебных прыжков с парашютом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для сборки гигантских карьерных грузовиков компании "Форд" (аналог </a:t>
            </a:r>
            <a:r>
              <a:rPr lang="ru-RU" i="1" dirty="0" err="1">
                <a:latin typeface="Times New Roman" pitchFamily="18" charset="0"/>
                <a:cs typeface="Times New Roman" pitchFamily="18" charset="0"/>
              </a:rPr>
              <a:t>БеЛАЗа</a:t>
            </a:r>
            <a:r>
              <a:rPr lang="ru-RU" i="1"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для испытания скоростных лифтов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для сборки опор ЛЭП</a:t>
            </a:r>
            <a:endParaRPr lang="ru-RU" dirty="0">
              <a:latin typeface="Times New Roman" pitchFamily="18" charset="0"/>
              <a:cs typeface="Times New Roman" pitchFamily="18" charset="0"/>
            </a:endParaRPr>
          </a:p>
          <a:p>
            <a:endParaRPr lang="ru-RU" dirty="0"/>
          </a:p>
        </p:txBody>
      </p:sp>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6444208" y="3140968"/>
            <a:ext cx="2170430" cy="1664335"/>
          </a:xfrm>
          <a:prstGeom prst="rect">
            <a:avLst/>
          </a:prstGeom>
          <a:noFill/>
        </p:spPr>
      </p:pic>
    </p:spTree>
    <p:extLst>
      <p:ext uri="{BB962C8B-B14F-4D97-AF65-F5344CB8AC3E}">
        <p14:creationId xmlns:p14="http://schemas.microsoft.com/office/powerpoint/2010/main" val="404858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360040"/>
          </a:xfrm>
        </p:spPr>
        <p:txBody>
          <a:bodyPr>
            <a:normAutofit fontScale="90000"/>
          </a:bodyPr>
          <a:lstStyle/>
          <a:p>
            <a:r>
              <a:rPr lang="ru-RU" dirty="0" smtClean="0"/>
              <a:t>7</a:t>
            </a:r>
            <a:endParaRPr lang="ru-RU" dirty="0"/>
          </a:p>
        </p:txBody>
      </p:sp>
      <p:sp>
        <p:nvSpPr>
          <p:cNvPr id="3" name="Объект 2"/>
          <p:cNvSpPr>
            <a:spLocks noGrp="1"/>
          </p:cNvSpPr>
          <p:nvPr>
            <p:ph idx="1"/>
          </p:nvPr>
        </p:nvSpPr>
        <p:spPr>
          <a:xfrm>
            <a:off x="179512" y="836712"/>
            <a:ext cx="8720236" cy="5888310"/>
          </a:xfrm>
        </p:spPr>
        <p:txBody>
          <a:bodyPr>
            <a:normAutofit fontScale="70000" lnSpcReduction="20000"/>
          </a:bodyPr>
          <a:lstStyle/>
          <a:p>
            <a:pPr marL="0" indent="0">
              <a:buNone/>
            </a:pPr>
            <a:r>
              <a:rPr lang="ru-RU" dirty="0" smtClean="0">
                <a:latin typeface="Times New Roman" pitchFamily="18" charset="0"/>
                <a:cs typeface="Times New Roman" pitchFamily="18" charset="0"/>
              </a:rPr>
              <a:t>Буккроссинг</a:t>
            </a:r>
            <a:r>
              <a:rPr lang="ru-RU" dirty="0">
                <a:latin typeface="Times New Roman" pitchFamily="18" charset="0"/>
                <a:cs typeface="Times New Roman" pitchFamily="18" charset="0"/>
              </a:rPr>
              <a:t>, букрэй, букринг – в России эти слова мало кому известны, а на Западе у этого способа общения есть множество поклонников. Его смысл заключается в обмене книгами между людьми незнакомыми друг с другом. Букрей подразумевает, например, пересылку книг по почте. Букринг – пересылка книг по кругу так, чтобы они вернулись владельцу. Как обмениваются книгами посредством буккроссинга?		</a:t>
            </a:r>
          </a:p>
          <a:p>
            <a:pPr marL="0" indent="0">
              <a:buNone/>
            </a:pPr>
            <a:r>
              <a:rPr lang="ru-RU" i="1" dirty="0">
                <a:latin typeface="Times New Roman" pitchFamily="18" charset="0"/>
                <a:cs typeface="Times New Roman" pitchFamily="18" charset="0"/>
              </a:rPr>
              <a:t>А) незаметно оставляют книгу, приходя в гости</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Б) оставляют их в общественных местах, сообщая о местонахождении книги</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книги передают в церковь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назначают встречу в кафе и </a:t>
            </a:r>
            <a:r>
              <a:rPr lang="ru-RU" i="1" dirty="0" smtClean="0">
                <a:latin typeface="Times New Roman" pitchFamily="18" charset="0"/>
                <a:cs typeface="Times New Roman" pitchFamily="18" charset="0"/>
              </a:rPr>
              <a:t>обмениваются </a:t>
            </a:r>
            <a:r>
              <a:rPr lang="ru-RU" i="1" dirty="0">
                <a:latin typeface="Times New Roman" pitchFamily="18" charset="0"/>
                <a:cs typeface="Times New Roman" pitchFamily="18" charset="0"/>
              </a:rPr>
              <a:t>книгами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желающие обменяться вместе </a:t>
            </a:r>
            <a:r>
              <a:rPr lang="ru-RU" i="1" dirty="0" smtClean="0">
                <a:latin typeface="Times New Roman" pitchFamily="18" charset="0"/>
                <a:cs typeface="Times New Roman" pitchFamily="18" charset="0"/>
              </a:rPr>
              <a:t>строят</a:t>
            </a:r>
            <a:r>
              <a:rPr lang="en-US" i="1" dirty="0" smtClean="0">
                <a:latin typeface="Times New Roman" pitchFamily="18" charset="0"/>
                <a:cs typeface="Times New Roman" pitchFamily="18" charset="0"/>
              </a:rPr>
              <a:t> </a:t>
            </a:r>
          </a:p>
          <a:p>
            <a:pPr marL="0" indent="0">
              <a:buNone/>
            </a:pPr>
            <a:r>
              <a:rPr lang="ru-RU" i="1" dirty="0" smtClean="0">
                <a:latin typeface="Times New Roman" pitchFamily="18" charset="0"/>
                <a:cs typeface="Times New Roman" pitchFamily="18" charset="0"/>
              </a:rPr>
              <a:t>огромную </a:t>
            </a:r>
            <a:r>
              <a:rPr lang="ru-RU" i="1" dirty="0">
                <a:latin typeface="Times New Roman" pitchFamily="18" charset="0"/>
                <a:cs typeface="Times New Roman" pitchFamily="18" charset="0"/>
              </a:rPr>
              <a:t>пирамиду из своих книг, а, разбирая ее</a:t>
            </a:r>
            <a:r>
              <a:rPr lang="ru-RU" i="1" dirty="0" smtClean="0">
                <a:latin typeface="Times New Roman" pitchFamily="18" charset="0"/>
                <a:cs typeface="Times New Roman" pitchFamily="18" charset="0"/>
              </a:rPr>
              <a:t>,</a:t>
            </a:r>
            <a:endParaRPr lang="en-US" i="1" dirty="0" smtClean="0">
              <a:latin typeface="Times New Roman" pitchFamily="18" charset="0"/>
              <a:cs typeface="Times New Roman" pitchFamily="18" charset="0"/>
            </a:endParaRPr>
          </a:p>
          <a:p>
            <a:pPr marL="0" indent="0">
              <a:buNone/>
            </a:pPr>
            <a:r>
              <a:rPr lang="ru-RU" i="1" dirty="0" smtClean="0">
                <a:latin typeface="Times New Roman" pitchFamily="18" charset="0"/>
                <a:cs typeface="Times New Roman" pitchFamily="18" charset="0"/>
              </a:rPr>
              <a:t> </a:t>
            </a:r>
            <a:r>
              <a:rPr lang="ru-RU" i="1" dirty="0">
                <a:latin typeface="Times New Roman" pitchFamily="18" charset="0"/>
                <a:cs typeface="Times New Roman" pitchFamily="18" charset="0"/>
              </a:rPr>
              <a:t>каждый забирает себе книги, которые ему нравятся.</a:t>
            </a:r>
            <a:endParaRPr lang="ru-RU" dirty="0">
              <a:latin typeface="Times New Roman" pitchFamily="18" charset="0"/>
              <a:cs typeface="Times New Roman" pitchFamily="18" charset="0"/>
            </a:endParaRPr>
          </a:p>
          <a:p>
            <a:pPr marL="0" indent="0">
              <a:buNone/>
            </a:pPr>
            <a:r>
              <a:rPr lang="ru-RU" i="1" dirty="0"/>
              <a:t> </a:t>
            </a:r>
            <a:endParaRPr lang="ru-RU" dirty="0"/>
          </a:p>
          <a:p>
            <a:endParaRPr lang="ru-RU" dirty="0"/>
          </a:p>
        </p:txBody>
      </p:sp>
      <p:pic>
        <p:nvPicPr>
          <p:cNvPr id="4" name="Рисунок 3" descr="http://upload.wikimedia.org/wikipedia/commons/thumb/2/20/BookCrossingBefore.JPG/220px-BookCrossingBefore.JPG"/>
          <p:cNvPicPr/>
          <p:nvPr/>
        </p:nvPicPr>
        <p:blipFill>
          <a:blip r:embed="rId2">
            <a:extLst>
              <a:ext uri="{28A0092B-C50C-407E-A947-70E740481C1C}">
                <a14:useLocalDpi xmlns:a14="http://schemas.microsoft.com/office/drawing/2010/main" val="0"/>
              </a:ext>
            </a:extLst>
          </a:blip>
          <a:srcRect/>
          <a:stretch>
            <a:fillRect/>
          </a:stretch>
        </p:blipFill>
        <p:spPr bwMode="auto">
          <a:xfrm>
            <a:off x="7118024" y="3573016"/>
            <a:ext cx="2095500" cy="2647950"/>
          </a:xfrm>
          <a:prstGeom prst="rect">
            <a:avLst/>
          </a:prstGeom>
          <a:noFill/>
          <a:ln>
            <a:noFill/>
          </a:ln>
        </p:spPr>
      </p:pic>
    </p:spTree>
    <p:extLst>
      <p:ext uri="{BB962C8B-B14F-4D97-AF65-F5344CB8AC3E}">
        <p14:creationId xmlns:p14="http://schemas.microsoft.com/office/powerpoint/2010/main" val="258153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dirty="0" smtClean="0"/>
              <a:t>8</a:t>
            </a:r>
            <a:endParaRPr lang="ru-RU" dirty="0"/>
          </a:p>
        </p:txBody>
      </p:sp>
      <p:sp>
        <p:nvSpPr>
          <p:cNvPr id="3" name="Объект 2"/>
          <p:cNvSpPr>
            <a:spLocks noGrp="1"/>
          </p:cNvSpPr>
          <p:nvPr>
            <p:ph idx="1"/>
          </p:nvPr>
        </p:nvSpPr>
        <p:spPr>
          <a:xfrm>
            <a:off x="122244" y="692696"/>
            <a:ext cx="8856984" cy="5782766"/>
          </a:xfrm>
        </p:spPr>
        <p:txBody>
          <a:bodyPr>
            <a:normAutofit fontScale="62500" lnSpcReduction="20000"/>
          </a:bodyPr>
          <a:lstStyle/>
          <a:p>
            <a:pPr marL="0" indent="0">
              <a:buNone/>
            </a:pPr>
            <a:r>
              <a:rPr lang="ru-RU" dirty="0">
                <a:latin typeface="Times New Roman" pitchFamily="18" charset="0"/>
                <a:cs typeface="Times New Roman" pitchFamily="18" charset="0"/>
              </a:rPr>
              <a:t>Этот праздник не является государственным, но его в Великобритании отмечают каждый год в ночь с 4-го на 5-е ноября. В эту ночь, пятую после Хэллоуина, в 1605 году был провален Пороховой заговор, когда группа католиков-заговорщиков попыталась взорвать Парламент Великобритании в Лондоне, во время тронной речи протестантского короля Якова I. В тот момент, кроме него, в здании Палаты лордов должны были присутствовать члены обеих палат парламента и верховные представители судебной власти страны. В подвале Вестминстерского дворца были спрятаны бочки с порохом. Один из соучастников заговора предупредил королевского лорда о намечавшемся взрыве и сказал, чтобы тот не приходил на следующий день в здание дворца. Лорд решил спасти не только свою жизнь, но и королевские жизни. Он предупредил короля о готовящемся покушении. Взрыв так и не состоялся. Под каким названием вошла в историю Великобритании эта ночь?</a:t>
            </a:r>
          </a:p>
          <a:p>
            <a:pPr marL="0" indent="0">
              <a:buNone/>
            </a:pPr>
            <a:r>
              <a:rPr lang="ru-RU" i="1" dirty="0">
                <a:latin typeface="Times New Roman" pitchFamily="18" charset="0"/>
                <a:cs typeface="Times New Roman" pitchFamily="18" charset="0"/>
              </a:rPr>
              <a:t>А) Ночь костров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Ночь фейерверков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Ночь Гая Фокса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 Г) Все ответы А, Б, В верны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Все ответы А, Б, В не верны</a:t>
            </a: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52729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dirty="0" smtClean="0"/>
              <a:t>9</a:t>
            </a:r>
            <a:endParaRPr lang="ru-RU" dirty="0"/>
          </a:p>
        </p:txBody>
      </p:sp>
      <p:sp>
        <p:nvSpPr>
          <p:cNvPr id="3" name="Объект 2"/>
          <p:cNvSpPr>
            <a:spLocks noGrp="1"/>
          </p:cNvSpPr>
          <p:nvPr>
            <p:ph idx="1"/>
          </p:nvPr>
        </p:nvSpPr>
        <p:spPr>
          <a:xfrm>
            <a:off x="251520" y="764703"/>
            <a:ext cx="8435280" cy="5867375"/>
          </a:xfrm>
        </p:spPr>
        <p:txBody>
          <a:bodyPr>
            <a:normAutofit/>
          </a:bodyPr>
          <a:lstStyle/>
          <a:p>
            <a:pPr marL="0" indent="0">
              <a:buNone/>
            </a:pPr>
            <a:r>
              <a:rPr lang="ru-RU" dirty="0">
                <a:latin typeface="Times New Roman" pitchFamily="18" charset="0"/>
                <a:cs typeface="Times New Roman" pitchFamily="18" charset="0"/>
              </a:rPr>
              <a:t>"Маленький шаг для человека, но гигантский скачок для человечества" – эту фразу 20 июля 1969 года произнес американский астронавт Нил Армстронг. Где он находился в тот момент?</a:t>
            </a:r>
          </a:p>
          <a:p>
            <a:pPr marL="0" indent="0">
              <a:buNone/>
            </a:pPr>
            <a:r>
              <a:rPr lang="ru-RU" i="1" dirty="0">
                <a:latin typeface="Times New Roman" pitchFamily="18" charset="0"/>
                <a:cs typeface="Times New Roman" pitchFamily="18" charset="0"/>
              </a:rPr>
              <a:t>А) на космодроме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в больничной палате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на беговой дорожке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за столом переговоров    </a:t>
            </a:r>
            <a:endParaRPr lang="ru-RU" dirty="0">
              <a:latin typeface="Times New Roman" pitchFamily="18" charset="0"/>
              <a:cs typeface="Times New Roman" pitchFamily="18" charset="0"/>
            </a:endParaRPr>
          </a:p>
          <a:p>
            <a:pPr marL="0" indent="0">
              <a:buNone/>
            </a:pPr>
            <a:r>
              <a:rPr lang="ru-RU" b="1" i="1" dirty="0" smtClean="0">
                <a:latin typeface="Times New Roman" pitchFamily="18" charset="0"/>
                <a:cs typeface="Times New Roman" pitchFamily="18" charset="0"/>
              </a:rPr>
              <a:t>Д</a:t>
            </a:r>
            <a:r>
              <a:rPr lang="ru-RU" b="1" i="1" dirty="0">
                <a:latin typeface="Times New Roman" pitchFamily="18" charset="0"/>
                <a:cs typeface="Times New Roman" pitchFamily="18" charset="0"/>
              </a:rPr>
              <a:t>) на луне</a:t>
            </a: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24018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10</a:t>
            </a:r>
            <a:endParaRPr lang="ru-RU" dirty="0"/>
          </a:p>
        </p:txBody>
      </p:sp>
      <p:sp>
        <p:nvSpPr>
          <p:cNvPr id="3" name="Объект 2"/>
          <p:cNvSpPr>
            <a:spLocks noGrp="1"/>
          </p:cNvSpPr>
          <p:nvPr>
            <p:ph idx="1"/>
          </p:nvPr>
        </p:nvSpPr>
        <p:spPr>
          <a:xfrm>
            <a:off x="179512" y="836712"/>
            <a:ext cx="8784976" cy="5760640"/>
          </a:xfrm>
        </p:spPr>
        <p:txBody>
          <a:bodyPr>
            <a:normAutofit/>
          </a:bodyPr>
          <a:lstStyle/>
          <a:p>
            <a:pPr marL="0" indent="0">
              <a:buNone/>
            </a:pPr>
            <a:r>
              <a:rPr lang="ru-RU" sz="3600" dirty="0" smtClean="0">
                <a:latin typeface="Times New Roman" pitchFamily="18" charset="0"/>
                <a:cs typeface="Times New Roman" pitchFamily="18" charset="0"/>
              </a:rPr>
              <a:t>Как </a:t>
            </a:r>
            <a:r>
              <a:rPr lang="ru-RU" sz="3600" dirty="0">
                <a:latin typeface="Times New Roman" pitchFamily="18" charset="0"/>
                <a:cs typeface="Times New Roman" pitchFamily="18" charset="0"/>
              </a:rPr>
              <a:t>на русский язык было переведено название романа Джейн Остин "Pride and Prejudice", написанного в 1796—1797 годах?</a:t>
            </a:r>
          </a:p>
          <a:p>
            <a:pPr marL="0" indent="0">
              <a:buNone/>
            </a:pPr>
            <a:r>
              <a:rPr lang="ru-RU" sz="3600" i="1" dirty="0">
                <a:latin typeface="Times New Roman" pitchFamily="18" charset="0"/>
                <a:cs typeface="Times New Roman" pitchFamily="18" charset="0"/>
              </a:rPr>
              <a:t>А) Надменность и предвзятость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Б) Спесь и предвзятое мнение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В) Разгар и ущерб</a:t>
            </a:r>
            <a:endParaRPr lang="ru-RU" sz="3600" dirty="0">
              <a:latin typeface="Times New Roman" pitchFamily="18" charset="0"/>
              <a:cs typeface="Times New Roman" pitchFamily="18" charset="0"/>
            </a:endParaRPr>
          </a:p>
          <a:p>
            <a:pPr marL="0" indent="0">
              <a:buNone/>
            </a:pPr>
            <a:r>
              <a:rPr lang="ru-RU" sz="3600" i="1" dirty="0">
                <a:effectLst>
                  <a:outerShdw blurRad="38100" dist="38100" dir="2700000" algn="tl">
                    <a:srgbClr val="000000">
                      <a:alpha val="43137"/>
                    </a:srgbClr>
                  </a:outerShdw>
                </a:effectLst>
                <a:latin typeface="Times New Roman" pitchFamily="18" charset="0"/>
                <a:cs typeface="Times New Roman" pitchFamily="18" charset="0"/>
              </a:rPr>
              <a:t>Г) Гордость и предубеждение</a:t>
            </a:r>
            <a:r>
              <a:rPr lang="ru-RU" sz="3600" i="1" dirty="0">
                <a:latin typeface="Times New Roman" pitchFamily="18" charset="0"/>
                <a:cs typeface="Times New Roman" pitchFamily="18" charset="0"/>
              </a:rPr>
              <a:t>			</a:t>
            </a:r>
            <a:endParaRPr lang="ru-RU" sz="3600" dirty="0">
              <a:latin typeface="Times New Roman" pitchFamily="18" charset="0"/>
              <a:cs typeface="Times New Roman" pitchFamily="18" charset="0"/>
            </a:endParaRPr>
          </a:p>
          <a:p>
            <a:pPr marL="0" indent="0">
              <a:buNone/>
            </a:pPr>
            <a:r>
              <a:rPr lang="ru-RU" sz="3600" i="1" dirty="0">
                <a:latin typeface="Times New Roman" pitchFamily="18" charset="0"/>
                <a:cs typeface="Times New Roman" pitchFamily="18" charset="0"/>
              </a:rPr>
              <a:t>Д) Гордыня и предрассудки</a:t>
            </a:r>
            <a:endParaRPr lang="ru-RU" sz="36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9208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11</a:t>
            </a:r>
            <a:endParaRPr lang="ru-RU" dirty="0"/>
          </a:p>
        </p:txBody>
      </p:sp>
      <p:sp>
        <p:nvSpPr>
          <p:cNvPr id="3" name="Объект 2"/>
          <p:cNvSpPr>
            <a:spLocks noGrp="1"/>
          </p:cNvSpPr>
          <p:nvPr>
            <p:ph idx="1"/>
          </p:nvPr>
        </p:nvSpPr>
        <p:spPr>
          <a:xfrm>
            <a:off x="467544" y="836712"/>
            <a:ext cx="8507288" cy="5760640"/>
          </a:xfrm>
        </p:spPr>
        <p:txBody>
          <a:bodyPr>
            <a:normAutofit fontScale="85000" lnSpcReduction="20000"/>
          </a:bodyPr>
          <a:lstStyle/>
          <a:p>
            <a:pPr marL="0" indent="0">
              <a:buNone/>
            </a:pPr>
            <a:r>
              <a:rPr lang="ru-RU" dirty="0" smtClean="0">
                <a:latin typeface="Times New Roman" pitchFamily="18" charset="0"/>
                <a:cs typeface="Times New Roman" pitchFamily="18" charset="0"/>
              </a:rPr>
              <a:t>Легендарной </a:t>
            </a:r>
            <a:r>
              <a:rPr lang="ru-RU" dirty="0">
                <a:latin typeface="Times New Roman" pitchFamily="18" charset="0"/>
                <a:cs typeface="Times New Roman" pitchFamily="18" charset="0"/>
              </a:rPr>
              <a:t>инновацией, которую основатель компании "</a:t>
            </a:r>
            <a:r>
              <a:rPr lang="ru-RU" dirty="0" err="1">
                <a:latin typeface="Times New Roman" pitchFamily="18" charset="0"/>
                <a:cs typeface="Times New Roman" pitchFamily="18" charset="0"/>
              </a:rPr>
              <a:t>Mars</a:t>
            </a:r>
            <a:r>
              <a:rPr lang="ru-RU" dirty="0">
                <a:latin typeface="Times New Roman" pitchFamily="18" charset="0"/>
                <a:cs typeface="Times New Roman" pitchFamily="18" charset="0"/>
              </a:rPr>
              <a:t>" предложил покупателям, являются отнюдь не шоколадные батончики. В начале 20-го века шоколад продавался только на вес, что вызывало некоторые неудобства у сладкоежек, пачкавших руки. Однажды во время прогулки жарким летним деньком сын Фрэнка Марса попросил отца купить ему шоколад. В тот момент Фрэнку и пришла в голову эта идея, которой было суждено перевернуть кондитерский мир. Что же  придумал основатель компании "</a:t>
            </a:r>
            <a:r>
              <a:rPr lang="ru-RU" dirty="0" err="1">
                <a:latin typeface="Times New Roman" pitchFamily="18" charset="0"/>
                <a:cs typeface="Times New Roman" pitchFamily="18" charset="0"/>
              </a:rPr>
              <a:t>Mars</a:t>
            </a:r>
            <a:r>
              <a:rPr lang="ru-RU" dirty="0">
                <a:latin typeface="Times New Roman" pitchFamily="18" charset="0"/>
                <a:cs typeface="Times New Roman" pitchFamily="18" charset="0"/>
              </a:rPr>
              <a:t>"?</a:t>
            </a:r>
          </a:p>
          <a:p>
            <a:pPr marL="0" indent="0">
              <a:buNone/>
            </a:pPr>
            <a:r>
              <a:rPr lang="ru-RU" i="1" dirty="0">
                <a:latin typeface="Times New Roman" pitchFamily="18" charset="0"/>
                <a:cs typeface="Times New Roman" pitchFamily="18" charset="0"/>
              </a:rPr>
              <a:t>А) добавлять в шоколад орехи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заворачивать шоколад порционно в фольгу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добавлять начинку пралине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добавить эмульгатор и сделать шоколад тверже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Д) сделать шоколад на палочке</a:t>
            </a: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52952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dirty="0" smtClean="0"/>
              <a:t>2</a:t>
            </a:r>
            <a:endParaRPr lang="ru-RU" dirty="0"/>
          </a:p>
        </p:txBody>
      </p:sp>
      <p:sp>
        <p:nvSpPr>
          <p:cNvPr id="3" name="Объект 2"/>
          <p:cNvSpPr>
            <a:spLocks noGrp="1"/>
          </p:cNvSpPr>
          <p:nvPr>
            <p:ph idx="1"/>
          </p:nvPr>
        </p:nvSpPr>
        <p:spPr>
          <a:xfrm>
            <a:off x="107504" y="980728"/>
            <a:ext cx="8856984" cy="5616624"/>
          </a:xfrm>
        </p:spPr>
        <p:txBody>
          <a:bodyPr>
            <a:normAutofit fontScale="92500" lnSpcReduction="20000"/>
          </a:bodyPr>
          <a:lstStyle/>
          <a:p>
            <a:pPr marL="0" indent="0">
              <a:buNone/>
            </a:pPr>
            <a:r>
              <a:rPr lang="ru-RU" sz="3300" dirty="0">
                <a:latin typeface="Times New Roman" pitchFamily="18" charset="0"/>
                <a:cs typeface="Times New Roman" pitchFamily="18" charset="0"/>
              </a:rPr>
              <a:t>Гайд-парк – всемирно известное </a:t>
            </a:r>
            <a:endParaRPr lang="en-US" sz="3300" dirty="0">
              <a:latin typeface="Times New Roman" pitchFamily="18" charset="0"/>
              <a:cs typeface="Times New Roman" pitchFamily="18" charset="0"/>
            </a:endParaRPr>
          </a:p>
          <a:p>
            <a:pPr marL="0" indent="0">
              <a:buNone/>
            </a:pPr>
            <a:r>
              <a:rPr lang="ru-RU" sz="3300" dirty="0">
                <a:latin typeface="Times New Roman" pitchFamily="18" charset="0"/>
                <a:cs typeface="Times New Roman" pitchFamily="18" charset="0"/>
              </a:rPr>
              <a:t>место в центре Лондона. </a:t>
            </a:r>
            <a:endParaRPr lang="en-US" sz="3300" dirty="0">
              <a:latin typeface="Times New Roman" pitchFamily="18" charset="0"/>
              <a:cs typeface="Times New Roman" pitchFamily="18" charset="0"/>
            </a:endParaRPr>
          </a:p>
          <a:p>
            <a:pPr marL="0" indent="0">
              <a:buNone/>
            </a:pPr>
            <a:r>
              <a:rPr lang="ru-RU" sz="3300" dirty="0">
                <a:latin typeface="Times New Roman" pitchFamily="18" charset="0"/>
                <a:cs typeface="Times New Roman" pitchFamily="18" charset="0"/>
              </a:rPr>
              <a:t>Чем известен этот парк?</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в парке собрана уникальная коллекция растений</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в парке установлено одно из крупнейших колес обозрения в мире "Лондонский глаз"</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это единственное место в Лондоне, где можно выгуливать собак без поводка и намордника</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в парке проходят традиционные встречи гидов Лондона, во время которых они обмениваются опытом</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парк является традиционным местом политических митингов, празднеств и гуляний</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1670" y="54429"/>
            <a:ext cx="2972329" cy="1934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9397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432048"/>
          </a:xfrm>
        </p:spPr>
        <p:txBody>
          <a:bodyPr>
            <a:normAutofit fontScale="90000"/>
          </a:bodyPr>
          <a:lstStyle/>
          <a:p>
            <a:r>
              <a:rPr lang="ru-RU" dirty="0" smtClean="0"/>
              <a:t>12</a:t>
            </a:r>
            <a:endParaRPr lang="ru-RU" dirty="0"/>
          </a:p>
        </p:txBody>
      </p:sp>
      <p:sp>
        <p:nvSpPr>
          <p:cNvPr id="3" name="Объект 2"/>
          <p:cNvSpPr>
            <a:spLocks noGrp="1"/>
          </p:cNvSpPr>
          <p:nvPr>
            <p:ph idx="1"/>
          </p:nvPr>
        </p:nvSpPr>
        <p:spPr>
          <a:xfrm>
            <a:off x="179512" y="764704"/>
            <a:ext cx="8794948" cy="5889079"/>
          </a:xfrm>
        </p:spPr>
        <p:txBody>
          <a:bodyPr>
            <a:normAutofit/>
          </a:bodyPr>
          <a:lstStyle/>
          <a:p>
            <a:pPr marL="0" indent="0">
              <a:buNone/>
            </a:pPr>
            <a:r>
              <a:rPr lang="ru-RU" dirty="0" smtClean="0">
                <a:latin typeface="Times New Roman" pitchFamily="18" charset="0"/>
                <a:cs typeface="Times New Roman" pitchFamily="18" charset="0"/>
              </a:rPr>
              <a:t>Название </a:t>
            </a:r>
            <a:r>
              <a:rPr lang="ru-RU" dirty="0">
                <a:latin typeface="Times New Roman" pitchFamily="18" charset="0"/>
                <a:cs typeface="Times New Roman" pitchFamily="18" charset="0"/>
              </a:rPr>
              <a:t>какого американского штата переводится с испанского языка как "покрытая цветами"?</a:t>
            </a:r>
          </a:p>
          <a:p>
            <a:pPr marL="0" indent="0">
              <a:buNone/>
            </a:pPr>
            <a:r>
              <a:rPr lang="ru-RU" i="1" dirty="0">
                <a:latin typeface="Times New Roman" pitchFamily="18" charset="0"/>
                <a:cs typeface="Times New Roman" pitchFamily="18" charset="0"/>
              </a:rPr>
              <a:t>А) Южная Каролина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Б) Флорида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Вирджиния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Техас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Нью-Гемпшир</a:t>
            </a:r>
            <a:endParaRPr lang="ru-RU" dirty="0">
              <a:latin typeface="Times New Roman" pitchFamily="18" charset="0"/>
              <a:cs typeface="Times New Roman" pitchFamily="18" charset="0"/>
            </a:endParaRPr>
          </a:p>
        </p:txBody>
      </p:sp>
      <p:pic>
        <p:nvPicPr>
          <p:cNvPr id="4" name="Рисунок 3" descr="http://img-fotki.yandex.ru/get/5309/106814903.2/0_68075_35e74a00_L"/>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276872"/>
            <a:ext cx="3024336" cy="3096344"/>
          </a:xfrm>
          <a:prstGeom prst="rect">
            <a:avLst/>
          </a:prstGeom>
          <a:noFill/>
          <a:ln>
            <a:noFill/>
          </a:ln>
        </p:spPr>
      </p:pic>
    </p:spTree>
    <p:extLst>
      <p:ext uri="{BB962C8B-B14F-4D97-AF65-F5344CB8AC3E}">
        <p14:creationId xmlns:p14="http://schemas.microsoft.com/office/powerpoint/2010/main" val="358944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13</a:t>
            </a:r>
            <a:endParaRPr lang="ru-RU" dirty="0"/>
          </a:p>
        </p:txBody>
      </p:sp>
      <p:sp>
        <p:nvSpPr>
          <p:cNvPr id="3" name="Объект 2"/>
          <p:cNvSpPr>
            <a:spLocks noGrp="1"/>
          </p:cNvSpPr>
          <p:nvPr>
            <p:ph idx="1"/>
          </p:nvPr>
        </p:nvSpPr>
        <p:spPr>
          <a:xfrm>
            <a:off x="179512" y="908720"/>
            <a:ext cx="8712968" cy="5755972"/>
          </a:xfrm>
        </p:spPr>
        <p:txBody>
          <a:bodyPr>
            <a:normAutofit fontScale="92500" lnSpcReduction="20000"/>
          </a:bodyPr>
          <a:lstStyle/>
          <a:p>
            <a:pPr marL="0" indent="0">
              <a:buNone/>
            </a:pPr>
            <a:r>
              <a:rPr lang="ru-RU" dirty="0" smtClean="0">
                <a:latin typeface="Times New Roman" pitchFamily="18" charset="0"/>
                <a:cs typeface="Times New Roman" pitchFamily="18" charset="0"/>
              </a:rPr>
              <a:t>Можно </a:t>
            </a:r>
            <a:r>
              <a:rPr lang="ru-RU" dirty="0">
                <a:latin typeface="Times New Roman" pitchFamily="18" charset="0"/>
                <a:cs typeface="Times New Roman" pitchFamily="18" charset="0"/>
              </a:rPr>
              <a:t>предположить, что слово "</a:t>
            </a:r>
            <a:r>
              <a:rPr lang="ru-RU" dirty="0" err="1">
                <a:latin typeface="Times New Roman" pitchFamily="18" charset="0"/>
                <a:cs typeface="Times New Roman" pitchFamily="18" charset="0"/>
              </a:rPr>
              <a:t>Moonwalker</a:t>
            </a:r>
            <a:r>
              <a:rPr lang="ru-RU" dirty="0">
                <a:latin typeface="Times New Roman" pitchFamily="18" charset="0"/>
                <a:cs typeface="Times New Roman" pitchFamily="18" charset="0"/>
              </a:rPr>
              <a:t>" на русский язык переводится, как "лунатик", но это не так. </a:t>
            </a:r>
            <a:r>
              <a:rPr lang="ru-RU" dirty="0" err="1">
                <a:latin typeface="Times New Roman" pitchFamily="18" charset="0"/>
                <a:cs typeface="Times New Roman" pitchFamily="18" charset="0"/>
              </a:rPr>
              <a:t>Moonwalker</a:t>
            </a:r>
            <a:r>
              <a:rPr lang="ru-RU" dirty="0">
                <a:latin typeface="Times New Roman" pitchFamily="18" charset="0"/>
                <a:cs typeface="Times New Roman" pitchFamily="18" charset="0"/>
              </a:rPr>
              <a:t> – это человек, танцующий "лунной походкой", а возникло это понятие благодаря певцу, походку которого впервые назвали лунной. Эта манера передвигаться по сцене вошла в моду и по сей день является легендарным элементом танца. Походку какого артиста прозвали "лунной"? </a:t>
            </a:r>
          </a:p>
          <a:p>
            <a:pPr marL="0" indent="0">
              <a:buNone/>
            </a:pPr>
            <a:r>
              <a:rPr lang="ru-RU" i="1" dirty="0">
                <a:latin typeface="Times New Roman" pitchFamily="18" charset="0"/>
                <a:cs typeface="Times New Roman" pitchFamily="18" charset="0"/>
              </a:rPr>
              <a:t>А) Фредди Меркьюри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Элтон Джон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В) Элвис Пресли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Г) Майкл Джексон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a:t>
            </a:r>
            <a:r>
              <a:rPr lang="en-US" i="1" dirty="0">
                <a:latin typeface="Times New Roman" pitchFamily="18" charset="0"/>
                <a:cs typeface="Times New Roman" pitchFamily="18" charset="0"/>
              </a:rPr>
              <a:t>MC Hamme</a:t>
            </a:r>
            <a:r>
              <a:rPr lang="en-US" i="1" dirty="0"/>
              <a:t>r</a:t>
            </a:r>
            <a:endParaRPr lang="ru-RU" dirty="0"/>
          </a:p>
          <a:p>
            <a:endParaRPr lang="ru-RU" dirty="0"/>
          </a:p>
        </p:txBody>
      </p:sp>
      <p:pic>
        <p:nvPicPr>
          <p:cNvPr id="4" name="Рисунок 3" descr="http://www.stihi.ru/pics/2011/08/06/3790.jpg"/>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907025"/>
            <a:ext cx="3456384" cy="2924944"/>
          </a:xfrm>
          <a:prstGeom prst="rect">
            <a:avLst/>
          </a:prstGeom>
          <a:noFill/>
          <a:ln>
            <a:noFill/>
          </a:ln>
        </p:spPr>
      </p:pic>
    </p:spTree>
    <p:extLst>
      <p:ext uri="{BB962C8B-B14F-4D97-AF65-F5344CB8AC3E}">
        <p14:creationId xmlns:p14="http://schemas.microsoft.com/office/powerpoint/2010/main" val="285300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dirty="0" smtClean="0"/>
              <a:t>14</a:t>
            </a:r>
            <a:endParaRPr lang="ru-RU" dirty="0"/>
          </a:p>
        </p:txBody>
      </p:sp>
      <p:sp>
        <p:nvSpPr>
          <p:cNvPr id="3" name="Объект 2"/>
          <p:cNvSpPr>
            <a:spLocks noGrp="1"/>
          </p:cNvSpPr>
          <p:nvPr>
            <p:ph idx="1"/>
          </p:nvPr>
        </p:nvSpPr>
        <p:spPr>
          <a:xfrm>
            <a:off x="251520" y="908720"/>
            <a:ext cx="8640960" cy="5616624"/>
          </a:xfrm>
        </p:spPr>
        <p:txBody>
          <a:bodyPr/>
          <a:lstStyle/>
          <a:p>
            <a:pPr marL="0" indent="0">
              <a:buNone/>
            </a:pPr>
            <a:r>
              <a:rPr lang="ru-RU" dirty="0" smtClean="0"/>
              <a:t>Какой </a:t>
            </a:r>
            <a:r>
              <a:rPr lang="ru-RU" dirty="0"/>
              <a:t>палец в английском языке называют "</a:t>
            </a:r>
            <a:r>
              <a:rPr lang="ru-RU" dirty="0" err="1"/>
              <a:t>ring</a:t>
            </a:r>
            <a:r>
              <a:rPr lang="ru-RU" dirty="0"/>
              <a:t> </a:t>
            </a:r>
            <a:r>
              <a:rPr lang="ru-RU" dirty="0" err="1"/>
              <a:t>finger</a:t>
            </a:r>
            <a:r>
              <a:rPr lang="ru-RU" dirty="0"/>
              <a:t>"?</a:t>
            </a:r>
          </a:p>
          <a:p>
            <a:pPr marL="0" indent="0">
              <a:buNone/>
            </a:pPr>
            <a:r>
              <a:rPr lang="ru-RU" i="1" dirty="0">
                <a:effectLst>
                  <a:outerShdw blurRad="38100" dist="38100" dir="2700000" algn="tl">
                    <a:srgbClr val="000000">
                      <a:alpha val="43137"/>
                    </a:srgbClr>
                  </a:outerShdw>
                </a:effectLst>
              </a:rPr>
              <a:t>А) мизинец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Б) большой	</a:t>
            </a:r>
            <a:endParaRPr lang="ru-RU" dirty="0">
              <a:effectLst>
                <a:outerShdw blurRad="38100" dist="38100" dir="2700000" algn="tl">
                  <a:srgbClr val="000000">
                    <a:alpha val="43137"/>
                  </a:srgbClr>
                </a:outerShdw>
              </a:effectLst>
            </a:endParaRPr>
          </a:p>
          <a:p>
            <a:pPr marL="0" indent="0">
              <a:buNone/>
            </a:pPr>
            <a:r>
              <a:rPr lang="ru-RU" b="1" i="1" dirty="0">
                <a:effectLst>
                  <a:outerShdw blurRad="38100" dist="38100" dir="2700000" algn="tl">
                    <a:srgbClr val="000000">
                      <a:alpha val="43137"/>
                    </a:srgbClr>
                  </a:outerShdw>
                </a:effectLst>
              </a:rPr>
              <a:t>В) безымянный	</a:t>
            </a:r>
            <a:r>
              <a:rPr lang="ru-RU" i="1" dirty="0">
                <a:effectLst>
                  <a:outerShdw blurRad="38100" dist="38100" dir="2700000" algn="tl">
                    <a:srgbClr val="000000">
                      <a:alpha val="43137"/>
                    </a:srgbClr>
                  </a:outerShdw>
                </a:effectLst>
              </a:rPr>
              <a:t>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Г) средний 	</a:t>
            </a:r>
            <a:endParaRPr lang="ru-RU" dirty="0">
              <a:effectLst>
                <a:outerShdw blurRad="38100" dist="38100" dir="2700000" algn="tl">
                  <a:srgbClr val="000000">
                    <a:alpha val="43137"/>
                  </a:srgbClr>
                </a:outerShdw>
              </a:effectLst>
            </a:endParaRPr>
          </a:p>
          <a:p>
            <a:pPr marL="0" indent="0">
              <a:buNone/>
            </a:pPr>
            <a:r>
              <a:rPr lang="ru-RU" i="1" dirty="0">
                <a:effectLst>
                  <a:outerShdw blurRad="38100" dist="38100" dir="2700000" algn="tl">
                    <a:srgbClr val="000000">
                      <a:alpha val="43137"/>
                    </a:srgbClr>
                  </a:outerShdw>
                </a:effectLst>
              </a:rPr>
              <a:t>Д) указательный</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5290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15</a:t>
            </a:r>
            <a:endParaRPr lang="ru-RU" dirty="0"/>
          </a:p>
        </p:txBody>
      </p:sp>
      <p:sp>
        <p:nvSpPr>
          <p:cNvPr id="3" name="Объект 2"/>
          <p:cNvSpPr>
            <a:spLocks noGrp="1"/>
          </p:cNvSpPr>
          <p:nvPr>
            <p:ph idx="1"/>
          </p:nvPr>
        </p:nvSpPr>
        <p:spPr>
          <a:xfrm>
            <a:off x="179512" y="908720"/>
            <a:ext cx="8856984" cy="5760640"/>
          </a:xfrm>
        </p:spPr>
        <p:txBody>
          <a:bodyPr/>
          <a:lstStyle/>
          <a:p>
            <a:pPr marL="0" indent="0">
              <a:buNone/>
            </a:pPr>
            <a:r>
              <a:rPr lang="ru-RU" sz="2400" dirty="0" smtClean="0">
                <a:latin typeface="Times New Roman" pitchFamily="18" charset="0"/>
                <a:cs typeface="Times New Roman" pitchFamily="18" charset="0"/>
              </a:rPr>
              <a:t>Что </a:t>
            </a:r>
            <a:r>
              <a:rPr lang="ru-RU" sz="2400" dirty="0">
                <a:latin typeface="Times New Roman" pitchFamily="18" charset="0"/>
                <a:cs typeface="Times New Roman" pitchFamily="18" charset="0"/>
              </a:rPr>
              <a:t>в США начинается в так называемую "Черную пятницу" – "</a:t>
            </a:r>
            <a:r>
              <a:rPr lang="de-DE" sz="2400" dirty="0">
                <a:latin typeface="Times New Roman" pitchFamily="18" charset="0"/>
                <a:cs typeface="Times New Roman" pitchFamily="18" charset="0"/>
              </a:rPr>
              <a:t>Black </a:t>
            </a:r>
            <a:r>
              <a:rPr lang="de-DE" sz="2400" dirty="0" err="1">
                <a:latin typeface="Times New Roman" pitchFamily="18" charset="0"/>
                <a:cs typeface="Times New Roman" pitchFamily="18" charset="0"/>
              </a:rPr>
              <a:t>Friday</a:t>
            </a:r>
            <a:r>
              <a:rPr lang="ru-RU" sz="2400" dirty="0">
                <a:latin typeface="Times New Roman" pitchFamily="18" charset="0"/>
                <a:cs typeface="Times New Roman" pitchFamily="18" charset="0"/>
              </a:rPr>
              <a:t>"?</a:t>
            </a:r>
          </a:p>
          <a:p>
            <a:pPr marL="0" indent="0">
              <a:buNone/>
            </a:pPr>
            <a:r>
              <a:rPr lang="ru-RU" sz="2400" b="1" i="1" dirty="0">
                <a:latin typeface="Times New Roman" pitchFamily="18" charset="0"/>
                <a:cs typeface="Times New Roman" pitchFamily="18" charset="0"/>
              </a:rPr>
              <a:t>А) рождественские распродажи	</a:t>
            </a:r>
            <a:endParaRPr lang="ru-RU" sz="2400" dirty="0">
              <a:latin typeface="Times New Roman" pitchFamily="18" charset="0"/>
              <a:cs typeface="Times New Roman" pitchFamily="18" charset="0"/>
            </a:endParaRPr>
          </a:p>
          <a:p>
            <a:pPr marL="0" indent="0">
              <a:buNone/>
            </a:pPr>
            <a:r>
              <a:rPr lang="ru-RU" sz="2400" i="1" dirty="0">
                <a:latin typeface="Times New Roman" pitchFamily="18" charset="0"/>
                <a:cs typeface="Times New Roman" pitchFamily="18" charset="0"/>
              </a:rPr>
              <a:t>Б) выборы президента США   </a:t>
            </a:r>
            <a:endParaRPr lang="ru-RU" sz="2400" dirty="0">
              <a:latin typeface="Times New Roman" pitchFamily="18" charset="0"/>
              <a:cs typeface="Times New Roman" pitchFamily="18" charset="0"/>
            </a:endParaRPr>
          </a:p>
          <a:p>
            <a:pPr marL="0" indent="0">
              <a:buNone/>
            </a:pPr>
            <a:r>
              <a:rPr lang="ru-RU" sz="2400" i="1" dirty="0">
                <a:latin typeface="Times New Roman" pitchFamily="18" charset="0"/>
                <a:cs typeface="Times New Roman" pitchFamily="18" charset="0"/>
              </a:rPr>
              <a:t>В) падение курса доллара</a:t>
            </a:r>
            <a:endParaRPr lang="ru-RU" sz="2400" dirty="0">
              <a:latin typeface="Times New Roman" pitchFamily="18" charset="0"/>
              <a:cs typeface="Times New Roman" pitchFamily="18" charset="0"/>
            </a:endParaRPr>
          </a:p>
          <a:p>
            <a:pPr marL="0" indent="0">
              <a:buNone/>
            </a:pPr>
            <a:r>
              <a:rPr lang="ru-RU" sz="2400" i="1" dirty="0">
                <a:latin typeface="Times New Roman" pitchFamily="18" charset="0"/>
                <a:cs typeface="Times New Roman" pitchFamily="18" charset="0"/>
              </a:rPr>
              <a:t>Г) повышение цен на нефть		</a:t>
            </a:r>
            <a:endParaRPr lang="ru-RU" sz="2400" dirty="0">
              <a:latin typeface="Times New Roman" pitchFamily="18" charset="0"/>
              <a:cs typeface="Times New Roman" pitchFamily="18" charset="0"/>
            </a:endParaRPr>
          </a:p>
          <a:p>
            <a:pPr marL="0" indent="0">
              <a:buNone/>
            </a:pPr>
            <a:r>
              <a:rPr lang="ru-RU" sz="2400" i="1" dirty="0">
                <a:latin typeface="Times New Roman" pitchFamily="18" charset="0"/>
                <a:cs typeface="Times New Roman" pitchFamily="18" charset="0"/>
              </a:rPr>
              <a:t>Д) отключение электричества</a:t>
            </a:r>
            <a:endParaRPr lang="ru-RU" sz="2400" dirty="0">
              <a:latin typeface="Times New Roman" pitchFamily="18" charset="0"/>
              <a:cs typeface="Times New Roman" pitchFamily="18" charset="0"/>
            </a:endParaRPr>
          </a:p>
          <a:p>
            <a:endParaRPr lang="ru-RU" dirty="0"/>
          </a:p>
        </p:txBody>
      </p:sp>
      <p:pic>
        <p:nvPicPr>
          <p:cNvPr id="4" name="Рисунок 3" descr="http://vsyako-razno.ru/uploads/posts/2009-11/1259584517_hiop.ru_ssblackfri_fri_09.jpg"/>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204864"/>
            <a:ext cx="2736304" cy="2808312"/>
          </a:xfrm>
          <a:prstGeom prst="rect">
            <a:avLst/>
          </a:prstGeom>
          <a:noFill/>
          <a:ln>
            <a:noFill/>
          </a:ln>
        </p:spPr>
      </p:pic>
    </p:spTree>
    <p:extLst>
      <p:ext uri="{BB962C8B-B14F-4D97-AF65-F5344CB8AC3E}">
        <p14:creationId xmlns:p14="http://schemas.microsoft.com/office/powerpoint/2010/main" val="425222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16</a:t>
            </a:r>
            <a:endParaRPr lang="ru-RU" dirty="0"/>
          </a:p>
        </p:txBody>
      </p:sp>
      <p:sp>
        <p:nvSpPr>
          <p:cNvPr id="3" name="Объект 2"/>
          <p:cNvSpPr>
            <a:spLocks noGrp="1"/>
          </p:cNvSpPr>
          <p:nvPr>
            <p:ph idx="1"/>
          </p:nvPr>
        </p:nvSpPr>
        <p:spPr>
          <a:xfrm>
            <a:off x="107504" y="908720"/>
            <a:ext cx="8856984" cy="5616624"/>
          </a:xfrm>
        </p:spPr>
        <p:txBody>
          <a:bodyPr>
            <a:normAutofit fontScale="70000" lnSpcReduction="20000"/>
          </a:bodyPr>
          <a:lstStyle/>
          <a:p>
            <a:pPr marL="0" indent="0">
              <a:buNone/>
            </a:pP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XV и XVI веках при английском дворе вместе с наследным принцем воспитывался мальчик, как правило, благородного происхождения. Когда принц плохо себя вёл или не успевал в школе, наказывали не самого принца, а этого мальчика. Считалось, что короли назначаются Богом, и никто кроме них не достоин наказывать наследников престола. Но поскольку король редко оказывался рядом, чтобы наказать своего сына, когда это было необходимо, то воспитатели молодого принца отыгрывались на мальчике. Эффективность такого метода была не хуже непосредственной порки виновника, так как наследник престола не имел возможности играть с другими детьми, и мальчик был для него единственным другом, наказания которого принц принимал близко к сердцу. Прозвище этого мальчика стало крылатой фразой, сейчас так называют того, кому приходится расплачиваться за чужую вину. Как же называли этого мальчика?</a:t>
            </a:r>
          </a:p>
          <a:p>
            <a:pPr marL="0" indent="0">
              <a:buNone/>
            </a:pPr>
            <a:r>
              <a:rPr lang="ru-RU" i="1" dirty="0">
                <a:latin typeface="Times New Roman" pitchFamily="18" charset="0"/>
                <a:cs typeface="Times New Roman" pitchFamily="18" charset="0"/>
              </a:rPr>
              <a:t>А) без вины виноватый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козел отпущения		</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В) мальчик для битья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сам себе злобный Буратино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благородный рыцарь при дворе короля Арту</a:t>
            </a:r>
            <a:r>
              <a:rPr lang="ru-RU" i="1" dirty="0"/>
              <a:t>ра</a:t>
            </a:r>
            <a:endParaRPr lang="ru-RU" dirty="0"/>
          </a:p>
          <a:p>
            <a:endParaRPr lang="ru-RU" dirty="0"/>
          </a:p>
        </p:txBody>
      </p:sp>
    </p:spTree>
    <p:extLst>
      <p:ext uri="{BB962C8B-B14F-4D97-AF65-F5344CB8AC3E}">
        <p14:creationId xmlns:p14="http://schemas.microsoft.com/office/powerpoint/2010/main" val="120518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pPr algn="l"/>
            <a:r>
              <a:rPr lang="ru-RU" dirty="0" smtClean="0"/>
              <a:t>17</a:t>
            </a:r>
            <a:endParaRPr lang="ru-RU" dirty="0"/>
          </a:p>
        </p:txBody>
      </p:sp>
      <p:sp>
        <p:nvSpPr>
          <p:cNvPr id="3" name="Объект 2"/>
          <p:cNvSpPr>
            <a:spLocks noGrp="1"/>
          </p:cNvSpPr>
          <p:nvPr>
            <p:ph idx="1"/>
          </p:nvPr>
        </p:nvSpPr>
        <p:spPr>
          <a:xfrm>
            <a:off x="179512" y="2974132"/>
            <a:ext cx="8813626" cy="3623220"/>
          </a:xfrm>
        </p:spPr>
        <p:txBody>
          <a:bodyPr>
            <a:normAutofit fontScale="85000" lnSpcReduction="20000"/>
          </a:bodyPr>
          <a:lstStyle/>
          <a:p>
            <a:pPr marL="0" indent="0">
              <a:buNone/>
            </a:pPr>
            <a:r>
              <a:rPr lang="ru-RU" dirty="0" smtClean="0">
                <a:latin typeface="Times New Roman" pitchFamily="18" charset="0"/>
                <a:cs typeface="Times New Roman" pitchFamily="18" charset="0"/>
              </a:rPr>
              <a:t>Благодаря </a:t>
            </a:r>
            <a:r>
              <a:rPr lang="ru-RU" dirty="0">
                <a:latin typeface="Times New Roman" pitchFamily="18" charset="0"/>
                <a:cs typeface="Times New Roman" pitchFamily="18" charset="0"/>
              </a:rPr>
              <a:t>какой деятельности прославился и получил Нобелевскую премию мира в 1964 г. американец Мартин Лютер Кинг?</a:t>
            </a:r>
          </a:p>
          <a:p>
            <a:pPr marL="0" indent="0">
              <a:buNone/>
            </a:pPr>
            <a:r>
              <a:rPr lang="ru-RU" i="1" dirty="0">
                <a:latin typeface="Times New Roman" pitchFamily="18" charset="0"/>
                <a:cs typeface="Times New Roman" pitchFamily="18" charset="0"/>
              </a:rPr>
              <a:t>А) первый чернокожий сенатор США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Б) известный писатель-фантаст</a:t>
            </a:r>
            <a:endParaRPr lang="ru-RU" dirty="0">
              <a:latin typeface="Times New Roman" pitchFamily="18" charset="0"/>
              <a:cs typeface="Times New Roman" pitchFamily="18" charset="0"/>
            </a:endParaRPr>
          </a:p>
          <a:p>
            <a:pPr marL="0" indent="0">
              <a:buNone/>
            </a:pPr>
            <a:r>
              <a:rPr lang="ru-RU" b="1" i="1" dirty="0">
                <a:latin typeface="Times New Roman" pitchFamily="18" charset="0"/>
                <a:cs typeface="Times New Roman" pitchFamily="18" charset="0"/>
              </a:rPr>
              <a:t>В) борец за гражданские права чернокожих граждан, талантливый пастор</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Г) джазовый музыкант				</a:t>
            </a:r>
            <a:endParaRPr lang="ru-RU" dirty="0">
              <a:latin typeface="Times New Roman" pitchFamily="18" charset="0"/>
              <a:cs typeface="Times New Roman" pitchFamily="18" charset="0"/>
            </a:endParaRPr>
          </a:p>
          <a:p>
            <a:pPr marL="0" indent="0">
              <a:buNone/>
            </a:pPr>
            <a:r>
              <a:rPr lang="ru-RU" i="1" dirty="0">
                <a:latin typeface="Times New Roman" pitchFamily="18" charset="0"/>
                <a:cs typeface="Times New Roman" pitchFamily="18" charset="0"/>
              </a:rPr>
              <a:t>Д) глава совета директоров крупной компании </a:t>
            </a:r>
            <a:endParaRPr lang="ru-RU" dirty="0">
              <a:latin typeface="Times New Roman" pitchFamily="18" charset="0"/>
              <a:cs typeface="Times New Roman" pitchFamily="18" charset="0"/>
            </a:endParaRPr>
          </a:p>
        </p:txBody>
      </p:sp>
      <p:pic>
        <p:nvPicPr>
          <p:cNvPr id="4" name="Рисунок 3" descr="http://www.amerikaliturk.com/media/images/1/martinlutherking.jpg"/>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32656"/>
            <a:ext cx="3124994" cy="2520280"/>
          </a:xfrm>
          <a:prstGeom prst="rect">
            <a:avLst/>
          </a:prstGeom>
          <a:noFill/>
          <a:ln>
            <a:noFill/>
          </a:ln>
        </p:spPr>
      </p:pic>
    </p:spTree>
    <p:extLst>
      <p:ext uri="{BB962C8B-B14F-4D97-AF65-F5344CB8AC3E}">
        <p14:creationId xmlns:p14="http://schemas.microsoft.com/office/powerpoint/2010/main" val="313875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latin typeface="Times New Roman" pitchFamily="18" charset="0"/>
                <a:cs typeface="Times New Roman" pitchFamily="18" charset="0"/>
              </a:rPr>
              <a:t>Использованные ресурсы:</a:t>
            </a:r>
            <a:endParaRPr lang="ru-RU" b="1" dirty="0">
              <a:solidFill>
                <a:srgbClr val="FF0000"/>
              </a:solidFill>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Задания составлены по материалам международной олимпиады по страноведению «5 четверть» </a:t>
            </a:r>
            <a:r>
              <a:rPr lang="en-US" dirty="0">
                <a:latin typeface="Times New Roman" pitchFamily="18" charset="0"/>
                <a:cs typeface="Times New Roman" pitchFamily="18" charset="0"/>
              </a:rPr>
              <a:t>GO WEST. </a:t>
            </a:r>
            <a:r>
              <a:rPr lang="en-US" dirty="0">
                <a:latin typeface="Times New Roman" pitchFamily="18" charset="0"/>
                <a:cs typeface="Times New Roman" pitchFamily="18" charset="0"/>
                <a:hlinkClick r:id="rId2"/>
              </a:rPr>
              <a:t>http://www.5chet.ru/</a:t>
            </a:r>
            <a:endParaRPr lang="en-US" dirty="0">
              <a:latin typeface="Times New Roman" pitchFamily="18" charset="0"/>
              <a:cs typeface="Times New Roman" pitchFamily="18" charset="0"/>
            </a:endParaRPr>
          </a:p>
          <a:p>
            <a:r>
              <a:rPr lang="ru-RU" dirty="0" smtClean="0">
                <a:latin typeface="Times New Roman" pitchFamily="18" charset="0"/>
                <a:cs typeface="Times New Roman" pitchFamily="18" charset="0"/>
              </a:rPr>
              <a:t>Фотографии и картинки - </a:t>
            </a:r>
            <a:r>
              <a:rPr lang="en-US" u="sng" dirty="0">
                <a:solidFill>
                  <a:srgbClr val="0070C0"/>
                </a:solidFill>
                <a:latin typeface="Times New Roman" pitchFamily="18" charset="0"/>
                <a:cs typeface="Times New Roman" pitchFamily="18" charset="0"/>
                <a:hlinkClick r:id="rId3"/>
              </a:rPr>
              <a:t>https://yandex.ru/images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655977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dirty="0" smtClean="0"/>
              <a:t>3</a:t>
            </a:r>
            <a:endParaRPr lang="ru-RU" dirty="0"/>
          </a:p>
        </p:txBody>
      </p:sp>
      <p:sp>
        <p:nvSpPr>
          <p:cNvPr id="3" name="Объект 2"/>
          <p:cNvSpPr>
            <a:spLocks noGrp="1"/>
          </p:cNvSpPr>
          <p:nvPr>
            <p:ph idx="1"/>
          </p:nvPr>
        </p:nvSpPr>
        <p:spPr>
          <a:xfrm>
            <a:off x="457200" y="836712"/>
            <a:ext cx="8229600" cy="5289451"/>
          </a:xfrm>
        </p:spPr>
        <p:txBody>
          <a:bodyPr>
            <a:normAutofit lnSpcReduction="10000"/>
          </a:bodyPr>
          <a:lstStyle/>
          <a:p>
            <a:pPr marL="0" indent="0">
              <a:buNone/>
            </a:pPr>
            <a:r>
              <a:rPr lang="ru-RU" sz="4000" b="1" dirty="0">
                <a:solidFill>
                  <a:srgbClr val="002060"/>
                </a:solidFill>
                <a:latin typeface="Times New Roman" pitchFamily="18" charset="0"/>
                <a:cs typeface="Times New Roman" pitchFamily="18" charset="0"/>
              </a:rPr>
              <a:t>В названии какой спортивной игры упоминается </a:t>
            </a:r>
            <a:r>
              <a:rPr lang="ru-RU" sz="4000" b="1" u="sng" dirty="0">
                <a:solidFill>
                  <a:srgbClr val="002060"/>
                </a:solidFill>
                <a:latin typeface="Times New Roman" pitchFamily="18" charset="0"/>
                <a:cs typeface="Times New Roman" pitchFamily="18" charset="0"/>
              </a:rPr>
              <a:t>часть тела человека</a:t>
            </a:r>
            <a:r>
              <a:rPr lang="ru-RU" sz="4000" b="1" dirty="0">
                <a:solidFill>
                  <a:srgbClr val="002060"/>
                </a:solidFill>
                <a:latin typeface="Times New Roman" pitchFamily="18" charset="0"/>
                <a:cs typeface="Times New Roman" pitchFamily="18" charset="0"/>
              </a:rPr>
              <a:t>?</a:t>
            </a: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А) баскетбол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Б) волейбол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В) гандбол</a:t>
            </a:r>
            <a:r>
              <a:rPr lang="ru-RU" sz="4000" b="1" i="1" dirty="0">
                <a:effectLst>
                  <a:outerShdw blurRad="38100" dist="38100" dir="2700000" algn="tl">
                    <a:srgbClr val="000000">
                      <a:alpha val="43137"/>
                    </a:srgbClr>
                  </a:outerShdw>
                </a:effectLst>
                <a:latin typeface="Times New Roman" pitchFamily="18" charset="0"/>
                <a:cs typeface="Times New Roman" pitchFamily="18" charset="0"/>
              </a:rPr>
              <a:t>	</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Г) бейсбол</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sz="4000" i="1" dirty="0">
                <a:effectLst>
                  <a:outerShdw blurRad="38100" dist="38100" dir="2700000" algn="tl">
                    <a:srgbClr val="000000">
                      <a:alpha val="43137"/>
                    </a:srgbClr>
                  </a:outerShdw>
                </a:effectLst>
                <a:latin typeface="Times New Roman" pitchFamily="18" charset="0"/>
                <a:cs typeface="Times New Roman" pitchFamily="18" charset="0"/>
              </a:rPr>
              <a:t>Д) хоккей</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884778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dirty="0" smtClean="0"/>
              <a:t>4</a:t>
            </a:r>
            <a:endParaRPr lang="ru-RU" dirty="0"/>
          </a:p>
        </p:txBody>
      </p:sp>
      <p:sp>
        <p:nvSpPr>
          <p:cNvPr id="3" name="Объект 2"/>
          <p:cNvSpPr>
            <a:spLocks noGrp="1"/>
          </p:cNvSpPr>
          <p:nvPr>
            <p:ph idx="1"/>
          </p:nvPr>
        </p:nvSpPr>
        <p:spPr>
          <a:xfrm>
            <a:off x="251520" y="908720"/>
            <a:ext cx="8640960" cy="5544616"/>
          </a:xfrm>
        </p:spPr>
        <p:txBody>
          <a:bodyPr/>
          <a:lstStyle/>
          <a:p>
            <a:pPr marL="0" indent="0">
              <a:buNone/>
            </a:pPr>
            <a:r>
              <a:rPr lang="ru-RU" b="1" dirty="0">
                <a:solidFill>
                  <a:srgbClr val="002060"/>
                </a:solidFill>
                <a:latin typeface="Times New Roman" pitchFamily="18" charset="0"/>
                <a:cs typeface="Times New Roman" pitchFamily="18" charset="0"/>
              </a:rPr>
              <a:t>Наряду с английским языком и языком маори, этот язык признан государственным в Новой Зеландии. Что это за язык?</a:t>
            </a:r>
            <a:r>
              <a:rPr lang="ru-RU" b="1" i="1" dirty="0">
                <a:solidFill>
                  <a:srgbClr val="002060"/>
                </a:solidFill>
                <a:latin typeface="Times New Roman" pitchFamily="18" charset="0"/>
                <a:cs typeface="Times New Roman" pitchFamily="18" charset="0"/>
              </a:rPr>
              <a:t>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А) язык жестов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Б) азбука Морзе</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В) язык программирования </a:t>
            </a:r>
            <a:r>
              <a:rPr lang="ru-RU" b="1" i="1" dirty="0" err="1">
                <a:solidFill>
                  <a:srgbClr val="002060"/>
                </a:solidFill>
                <a:latin typeface="Times New Roman" pitchFamily="18" charset="0"/>
                <a:cs typeface="Times New Roman" pitchFamily="18" charset="0"/>
              </a:rPr>
              <a:t>Python</a:t>
            </a:r>
            <a:r>
              <a:rPr lang="ru-RU" b="1" i="1" dirty="0">
                <a:solidFill>
                  <a:srgbClr val="002060"/>
                </a:solidFill>
                <a:latin typeface="Times New Roman" pitchFamily="18" charset="0"/>
                <a:cs typeface="Times New Roman" pitchFamily="18" charset="0"/>
              </a:rPr>
              <a:t>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Г) эсперанто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Д) латинский язык</a:t>
            </a:r>
            <a:endParaRPr lang="ru-RU" b="1"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631163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en-US" dirty="0" smtClean="0"/>
              <a:t>5</a:t>
            </a:r>
            <a:endParaRPr lang="ru-RU" dirty="0"/>
          </a:p>
        </p:txBody>
      </p:sp>
      <p:sp>
        <p:nvSpPr>
          <p:cNvPr id="3" name="Объект 2"/>
          <p:cNvSpPr>
            <a:spLocks noGrp="1"/>
          </p:cNvSpPr>
          <p:nvPr>
            <p:ph idx="1"/>
          </p:nvPr>
        </p:nvSpPr>
        <p:spPr>
          <a:xfrm>
            <a:off x="457200" y="836712"/>
            <a:ext cx="8229600" cy="5289451"/>
          </a:xfrm>
        </p:spPr>
        <p:txBody>
          <a:bodyPr/>
          <a:lstStyle/>
          <a:p>
            <a:pPr marL="0" indent="0">
              <a:buNone/>
            </a:pPr>
            <a:r>
              <a:rPr lang="ru-RU" b="1" dirty="0">
                <a:solidFill>
                  <a:srgbClr val="002060"/>
                </a:solidFill>
                <a:latin typeface="Times New Roman" pitchFamily="18" charset="0"/>
                <a:cs typeface="Times New Roman" pitchFamily="18" charset="0"/>
              </a:rPr>
              <a:t>Какое из этих блюд получило название в честь английского лорда Джона Монтегю?</a:t>
            </a:r>
          </a:p>
          <a:p>
            <a:pPr marL="0" indent="0">
              <a:buNone/>
            </a:pPr>
            <a:r>
              <a:rPr lang="ru-RU" b="1" i="1" dirty="0">
                <a:solidFill>
                  <a:srgbClr val="002060"/>
                </a:solidFill>
                <a:latin typeface="Times New Roman" pitchFamily="18" charset="0"/>
                <a:cs typeface="Times New Roman" pitchFamily="18" charset="0"/>
              </a:rPr>
              <a:t>А) канапе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Б) гамбургер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В) </a:t>
            </a:r>
            <a:r>
              <a:rPr lang="ru-RU" b="1" i="1" dirty="0" err="1">
                <a:solidFill>
                  <a:srgbClr val="002060"/>
                </a:solidFill>
                <a:latin typeface="Times New Roman" pitchFamily="18" charset="0"/>
                <a:cs typeface="Times New Roman" pitchFamily="18" charset="0"/>
              </a:rPr>
              <a:t>буррито</a:t>
            </a:r>
            <a:r>
              <a:rPr lang="ru-RU" b="1" i="1" dirty="0">
                <a:solidFill>
                  <a:srgbClr val="002060"/>
                </a:solidFill>
                <a:latin typeface="Times New Roman" pitchFamily="18" charset="0"/>
                <a:cs typeface="Times New Roman" pitchFamily="18" charset="0"/>
              </a:rPr>
              <a:t>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Г) сэндвич		</a:t>
            </a:r>
            <a:endParaRPr lang="ru-RU" b="1" dirty="0">
              <a:solidFill>
                <a:srgbClr val="002060"/>
              </a:solidFill>
              <a:latin typeface="Times New Roman" pitchFamily="18" charset="0"/>
              <a:cs typeface="Times New Roman" pitchFamily="18" charset="0"/>
            </a:endParaRPr>
          </a:p>
          <a:p>
            <a:pPr marL="0" indent="0">
              <a:buNone/>
            </a:pPr>
            <a:r>
              <a:rPr lang="ru-RU" b="1" i="1" dirty="0">
                <a:solidFill>
                  <a:srgbClr val="002060"/>
                </a:solidFill>
                <a:latin typeface="Times New Roman" pitchFamily="18" charset="0"/>
                <a:cs typeface="Times New Roman" pitchFamily="18" charset="0"/>
              </a:rPr>
              <a:t>Д) картошка фри</a:t>
            </a:r>
            <a:endParaRPr lang="ru-RU" b="1" dirty="0">
              <a:solidFill>
                <a:srgbClr val="002060"/>
              </a:solidFill>
              <a:latin typeface="Times New Roman" pitchFamily="18" charset="0"/>
              <a:cs typeface="Times New Roman" pitchFamily="18" charset="0"/>
            </a:endParaRPr>
          </a:p>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3469" y="2132857"/>
            <a:ext cx="1932842"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178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en-US" dirty="0" smtClean="0"/>
              <a:t>6</a:t>
            </a:r>
            <a:endParaRPr lang="ru-RU" dirty="0"/>
          </a:p>
        </p:txBody>
      </p:sp>
      <p:sp>
        <p:nvSpPr>
          <p:cNvPr id="3" name="Объект 2"/>
          <p:cNvSpPr>
            <a:spLocks noGrp="1"/>
          </p:cNvSpPr>
          <p:nvPr>
            <p:ph idx="1"/>
          </p:nvPr>
        </p:nvSpPr>
        <p:spPr>
          <a:xfrm>
            <a:off x="251520" y="836712"/>
            <a:ext cx="8712968" cy="5760640"/>
          </a:xfrm>
        </p:spPr>
        <p:txBody>
          <a:bodyPr>
            <a:normAutofit fontScale="85000" lnSpcReduction="20000"/>
          </a:bodyPr>
          <a:lstStyle/>
          <a:p>
            <a:pPr marL="0" indent="0">
              <a:buNone/>
            </a:pPr>
            <a:r>
              <a:rPr lang="ru-RU" dirty="0">
                <a:solidFill>
                  <a:schemeClr val="accent4">
                    <a:lumMod val="50000"/>
                  </a:schemeClr>
                </a:solidFill>
                <a:latin typeface="Times New Roman" pitchFamily="18" charset="0"/>
                <a:cs typeface="Times New Roman" pitchFamily="18" charset="0"/>
              </a:rPr>
              <a:t>Высота этого здания, построенного в США на мысе Канаверал, 160 метров.</a:t>
            </a:r>
            <a:r>
              <a:rPr lang="en-US" dirty="0">
                <a:solidFill>
                  <a:schemeClr val="accent4">
                    <a:lumMod val="50000"/>
                  </a:schemeClr>
                </a:solidFill>
                <a:latin typeface="Times New Roman" pitchFamily="18" charset="0"/>
                <a:cs typeface="Times New Roman" pitchFamily="18" charset="0"/>
              </a:rPr>
              <a:t> </a:t>
            </a:r>
            <a:r>
              <a:rPr lang="ru-RU" dirty="0">
                <a:solidFill>
                  <a:schemeClr val="accent4">
                    <a:lumMod val="50000"/>
                  </a:schemeClr>
                </a:solidFill>
                <a:latin typeface="Times New Roman" pitchFamily="18" charset="0"/>
                <a:cs typeface="Times New Roman" pitchFamily="18" charset="0"/>
              </a:rPr>
              <a:t>Внутри него под крышей часто образуются облака, что приводит к выпадению осадков.</a:t>
            </a:r>
            <a:r>
              <a:rPr lang="en-US" dirty="0">
                <a:solidFill>
                  <a:schemeClr val="accent4">
                    <a:lumMod val="50000"/>
                  </a:schemeClr>
                </a:solidFill>
                <a:latin typeface="Times New Roman" pitchFamily="18" charset="0"/>
                <a:cs typeface="Times New Roman" pitchFamily="18" charset="0"/>
              </a:rPr>
              <a:t> </a:t>
            </a:r>
            <a:r>
              <a:rPr lang="ru-RU" dirty="0">
                <a:solidFill>
                  <a:schemeClr val="accent4">
                    <a:lumMod val="50000"/>
                  </a:schemeClr>
                </a:solidFill>
                <a:latin typeface="Times New Roman" pitchFamily="18" charset="0"/>
                <a:cs typeface="Times New Roman" pitchFamily="18" charset="0"/>
              </a:rPr>
              <a:t>Синий прямоугольник со звёздами на флаге США соизмерим с размерами бейсбольного поля, ширина полос – равна ширине автобуса.</a:t>
            </a:r>
          </a:p>
          <a:p>
            <a:pPr marL="0" indent="0">
              <a:buNone/>
            </a:pPr>
            <a:r>
              <a:rPr lang="ru-RU" dirty="0">
                <a:solidFill>
                  <a:schemeClr val="accent4">
                    <a:lumMod val="50000"/>
                  </a:schemeClr>
                </a:solidFill>
                <a:latin typeface="Times New Roman" pitchFamily="18" charset="0"/>
                <a:cs typeface="Times New Roman" pitchFamily="18" charset="0"/>
              </a:rPr>
              <a:t>Вход в здание разрешён только специалистам НАСА и членам правительства.</a:t>
            </a:r>
          </a:p>
          <a:p>
            <a:pPr marL="0" indent="0">
              <a:buNone/>
            </a:pPr>
            <a:r>
              <a:rPr lang="ru-RU" u="sng" dirty="0">
                <a:solidFill>
                  <a:schemeClr val="accent4">
                    <a:lumMod val="50000"/>
                  </a:schemeClr>
                </a:solidFill>
                <a:latin typeface="Times New Roman" pitchFamily="18" charset="0"/>
                <a:cs typeface="Times New Roman" pitchFamily="18" charset="0"/>
              </a:rPr>
              <a:t>Для чего предназначено это здание?</a:t>
            </a:r>
            <a:r>
              <a:rPr lang="ru-RU" i="1" dirty="0">
                <a:solidFill>
                  <a:schemeClr val="accent4">
                    <a:lumMod val="50000"/>
                  </a:schemeClr>
                </a:solidFill>
                <a:latin typeface="Times New Roman" pitchFamily="18" charset="0"/>
                <a:cs typeface="Times New Roman" pitchFamily="18" charset="0"/>
              </a:rPr>
              <a:t>			</a:t>
            </a:r>
            <a:endParaRPr lang="ru-RU" dirty="0">
              <a:solidFill>
                <a:schemeClr val="accent4">
                  <a:lumMod val="50000"/>
                </a:schemeClr>
              </a:solidFill>
              <a:latin typeface="Times New Roman" pitchFamily="18" charset="0"/>
              <a:cs typeface="Times New Roman" pitchFamily="18" charset="0"/>
            </a:endParaRPr>
          </a:p>
          <a:p>
            <a:pPr marL="0" indent="0">
              <a:buNone/>
            </a:pP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А) для сборки космических кораблей</a:t>
            </a:r>
            <a:r>
              <a:rPr lang="ru-RU" b="1"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Б) для учебных прыжков с парашютом	</a:t>
            </a:r>
            <a:endParaRPr lang="ru-RU"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 для сборки гигантских карьерных грузовиков компании "Форд" (аналог </a:t>
            </a:r>
            <a:r>
              <a:rPr lang="ru-RU" i="1" dirty="0" err="1">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БеЛАЗа</a:t>
            </a: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Г) для испытания скоростных лифтов 	</a:t>
            </a:r>
            <a:endParaRPr lang="ru-RU"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Д) для сборки опор ЛЭП</a:t>
            </a:r>
            <a:endParaRPr lang="ru-RU" dirty="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284984"/>
            <a:ext cx="2170113"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317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r>
              <a:rPr lang="en-US" dirty="0" smtClean="0"/>
              <a:t>7</a:t>
            </a:r>
            <a:endParaRPr lang="ru-RU" dirty="0"/>
          </a:p>
        </p:txBody>
      </p:sp>
      <p:sp>
        <p:nvSpPr>
          <p:cNvPr id="3" name="Объект 2"/>
          <p:cNvSpPr>
            <a:spLocks noGrp="1"/>
          </p:cNvSpPr>
          <p:nvPr>
            <p:ph idx="1"/>
          </p:nvPr>
        </p:nvSpPr>
        <p:spPr>
          <a:xfrm>
            <a:off x="179512" y="692696"/>
            <a:ext cx="8784976" cy="5904656"/>
          </a:xfrm>
        </p:spPr>
        <p:txBody>
          <a:bodyPr>
            <a:normAutofit fontScale="77500" lnSpcReduction="20000"/>
          </a:bodyPr>
          <a:lstStyle/>
          <a:p>
            <a:pPr marL="0" indent="0">
              <a:buNone/>
            </a:pPr>
            <a:r>
              <a:rPr lang="ru-RU" u="sng" dirty="0">
                <a:latin typeface="Times New Roman" pitchFamily="18" charset="0"/>
                <a:cs typeface="Times New Roman" pitchFamily="18" charset="0"/>
              </a:rPr>
              <a:t>Буккроссинг, букрэй, букринг </a:t>
            </a:r>
            <a:r>
              <a:rPr lang="ru-RU" dirty="0">
                <a:latin typeface="Times New Roman" pitchFamily="18" charset="0"/>
                <a:cs typeface="Times New Roman" pitchFamily="18" charset="0"/>
              </a:rPr>
              <a:t>– в России эти слова мало кому известны, а на Западе у этого способа общения есть множество поклонников. Его смысл заключается в обмене книгами между людьми незнакомыми друг с другом. Букрей подразумевает, например, пересылку книг по почте. Букринг – пересылка книг по кругу так, чтобы они вернулись владельцу. Как обмениваются книгами посредством буккроссинга?		</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незаметно оставляют книгу, приходя в гости</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оставляют их в общественных местах, сообщая о местонахождении книги</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книги передают в церковь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Г) назначают встречу в кафе и обмениваются книгами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желающие обменяться вместе строят</a:t>
            </a:r>
            <a:r>
              <a:rPr lang="en-US" i="1" dirty="0">
                <a:effectLst>
                  <a:outerShdw blurRad="38100" dist="38100" dir="2700000" algn="tl">
                    <a:srgbClr val="000000">
                      <a:alpha val="43137"/>
                    </a:srgbClr>
                  </a:outerShdw>
                </a:effectLst>
                <a:latin typeface="Times New Roman" pitchFamily="18" charset="0"/>
                <a:cs typeface="Times New Roman" pitchFamily="18" charset="0"/>
              </a:rPr>
              <a:t> </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огромную пирамиду из своих книг, а, разбирая ее,</a:t>
            </a:r>
            <a:endParaRPr lang="en-US" i="1"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 каждый забирает себе книги, которые ему нравятся</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28150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r>
              <a:rPr lang="en-US" dirty="0" smtClean="0"/>
              <a:t>8</a:t>
            </a:r>
            <a:endParaRPr lang="ru-RU" dirty="0"/>
          </a:p>
        </p:txBody>
      </p:sp>
      <p:sp>
        <p:nvSpPr>
          <p:cNvPr id="3" name="Объект 2"/>
          <p:cNvSpPr>
            <a:spLocks noGrp="1"/>
          </p:cNvSpPr>
          <p:nvPr>
            <p:ph idx="1"/>
          </p:nvPr>
        </p:nvSpPr>
        <p:spPr>
          <a:xfrm>
            <a:off x="251520" y="620688"/>
            <a:ext cx="8435280" cy="6048672"/>
          </a:xfrm>
        </p:spPr>
        <p:txBody>
          <a:bodyPr>
            <a:normAutofit fontScale="70000" lnSpcReduction="20000"/>
          </a:bodyPr>
          <a:lstStyle/>
          <a:p>
            <a:pPr marL="0" indent="0">
              <a:buNone/>
            </a:pPr>
            <a:r>
              <a:rPr lang="ru-RU" dirty="0">
                <a:latin typeface="Times New Roman" pitchFamily="18" charset="0"/>
                <a:cs typeface="Times New Roman" pitchFamily="18" charset="0"/>
              </a:rPr>
              <a:t>Этот праздник не является государственным, но его в Великобритании отмечают каждый год в ночь с </a:t>
            </a:r>
            <a:r>
              <a:rPr lang="ru-RU" u="sng" dirty="0">
                <a:latin typeface="Times New Roman" pitchFamily="18" charset="0"/>
                <a:cs typeface="Times New Roman" pitchFamily="18" charset="0"/>
              </a:rPr>
              <a:t>4-го на 5-е ноября</a:t>
            </a:r>
            <a:r>
              <a:rPr lang="ru-RU" dirty="0">
                <a:latin typeface="Times New Roman" pitchFamily="18" charset="0"/>
                <a:cs typeface="Times New Roman" pitchFamily="18" charset="0"/>
              </a:rPr>
              <a:t>. В эту ночь, пятую после Хэллоуина, в 1605 году был провален Пороховой заговор, когда группа католиков-заговорщиков попыталась взорвать Парламент Великобритании в Лондоне, во время тронной речи протестантского короля Якова I. В тот момент, кроме него, в здании Палаты лордов должны были присутствовать члены обеих палат парламента и верховные представители судебной власти страны. В подвале Вестминстерского дворца были спрятаны бочки с порохом. Один из соучастников заговора предупредил королевского лорда о намечавшемся взрыве и сказал, чтобы тот не приходил на следующий день в здание дворца. Лорд решил спасти не только свою жизнь, но и королевские жизни. Он предупредил короля о готовящемся покушении. Взрыв так и не состоялся. Под каким названием вошла в историю Великобритании эта ночь?</a:t>
            </a: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А) Ночь костров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Б) Ночь фейерверков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В) Ночь Гая Фокса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b="1" i="1" dirty="0">
                <a:effectLst>
                  <a:outerShdw blurRad="38100" dist="38100" dir="2700000" algn="tl">
                    <a:srgbClr val="000000">
                      <a:alpha val="43137"/>
                    </a:srgbClr>
                  </a:outerShdw>
                </a:effectLst>
                <a:latin typeface="Times New Roman" pitchFamily="18" charset="0"/>
                <a:cs typeface="Times New Roman" pitchFamily="18" charset="0"/>
              </a:rPr>
              <a:t> </a:t>
            </a:r>
            <a:r>
              <a:rPr lang="ru-RU" i="1" dirty="0">
                <a:effectLst>
                  <a:outerShdw blurRad="38100" dist="38100" dir="2700000" algn="tl">
                    <a:srgbClr val="000000">
                      <a:alpha val="43137"/>
                    </a:srgbClr>
                  </a:outerShdw>
                </a:effectLst>
                <a:latin typeface="Times New Roman" pitchFamily="18" charset="0"/>
                <a:cs typeface="Times New Roman" pitchFamily="18" charset="0"/>
              </a:rPr>
              <a:t>Г) Все ответы А, Б, В верны    </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buNone/>
            </a:pPr>
            <a:r>
              <a:rPr lang="ru-RU" i="1" dirty="0">
                <a:effectLst>
                  <a:outerShdw blurRad="38100" dist="38100" dir="2700000" algn="tl">
                    <a:srgbClr val="000000">
                      <a:alpha val="43137"/>
                    </a:srgbClr>
                  </a:outerShdw>
                </a:effectLst>
                <a:latin typeface="Times New Roman" pitchFamily="18" charset="0"/>
                <a:cs typeface="Times New Roman" pitchFamily="18" charset="0"/>
              </a:rPr>
              <a:t>Д) Все ответы А, Б, В не верны</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4695180"/>
            <a:ext cx="1800200" cy="180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996417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TotalTime>
  <Words>1417</Words>
  <Application>Microsoft Office PowerPoint</Application>
  <PresentationFormat>Экран (4:3)</PresentationFormat>
  <Paragraphs>256</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 Quiz “English-speaking countries”  Level 2</vt:lpstr>
      <vt:lpstr>1</vt:lpstr>
      <vt:lpstr>2</vt:lpstr>
      <vt:lpstr>3</vt:lpstr>
      <vt:lpstr>4</vt:lpstr>
      <vt:lpstr>5</vt:lpstr>
      <vt:lpstr>6</vt:lpstr>
      <vt:lpstr>7</vt:lpstr>
      <vt:lpstr>8</vt:lpstr>
      <vt:lpstr>9</vt:lpstr>
      <vt:lpstr>10</vt:lpstr>
      <vt:lpstr>11</vt:lpstr>
      <vt:lpstr>12</vt:lpstr>
      <vt:lpstr>13</vt:lpstr>
      <vt:lpstr>14</vt:lpstr>
      <vt:lpstr>15</vt:lpstr>
      <vt:lpstr>16</vt:lpstr>
      <vt:lpstr>17</vt:lpstr>
      <vt:lpstr>Answers 1</vt:lpstr>
      <vt:lpstr>2</vt:lpstr>
      <vt:lpstr>3</vt:lpstr>
      <vt:lpstr>4</vt:lpstr>
      <vt:lpstr>5</vt:lpstr>
      <vt:lpstr>6</vt:lpstr>
      <vt:lpstr>7</vt:lpstr>
      <vt:lpstr>8</vt:lpstr>
      <vt:lpstr>9</vt:lpstr>
      <vt:lpstr>10</vt:lpstr>
      <vt:lpstr>11</vt:lpstr>
      <vt:lpstr>12</vt:lpstr>
      <vt:lpstr>13</vt:lpstr>
      <vt:lpstr>14</vt:lpstr>
      <vt:lpstr>15</vt:lpstr>
      <vt:lpstr>16</vt:lpstr>
      <vt:lpstr>17</vt:lpstr>
      <vt:lpstr>Использованные ресурсы: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 2</dc:title>
  <cp:lastModifiedBy>Сергей</cp:lastModifiedBy>
  <cp:revision>12</cp:revision>
  <dcterms:modified xsi:type="dcterms:W3CDTF">2017-01-13T12:46:11Z</dcterms:modified>
</cp:coreProperties>
</file>