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7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C898-FE4C-4EBF-9AAA-C0212AF60BF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875BA-966D-4390-9441-03ACE66B3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A1579-DC33-4541-BEC2-16E9393E75C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28E4-D95A-4F46-8F51-769C61760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109B-2C20-4981-BBE6-DFDC8939E223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C0D97-5D86-404A-993A-1D33E4F15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72412-8503-4343-8FCA-9276D821AACE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7AB19-7537-487C-B242-027A258BA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00C7A-016F-47E2-8A8F-E1EABE75643B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06A51-0482-472F-97B6-32FB0F43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BF2D-13E0-4A0A-9CFB-1EA524FC18E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5BFF8-C7F2-43DD-9B69-B242B1C03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0112-59D7-4D35-AC49-B70D20A92A9B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061EC-DB6D-4B94-BD2C-6F07A562D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B6577-5F54-4126-A0F3-6C5205419EDB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EDA27-77A6-4369-92BB-569C8ACE5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846A8-9B84-4550-A9B2-07A590F13D2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B46C6-AB22-44A1-A976-57A0042CF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AAC24-59B1-4CD9-809E-87A806E653ED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2619A-7516-4680-AC05-C2BD70E7F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8D61-0CCB-4825-8C27-B61C007AA05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540EA-0175-40FF-8C76-CD801F5BF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7EE84E-4EA9-4785-87FC-F9FE2BAB7F3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AAE2C6-D9B7-4B92-AFD7-71A39BCA7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lang="ru-RU" sz="4000" smtClean="0">
                <a:solidFill>
                  <a:schemeClr val="hlink"/>
                </a:solidFill>
                <a:latin typeface="Arial" charset="0"/>
              </a:rPr>
              <a:t>Интерактивный урок по английскому языку в 3 классе «Своя Игра»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4140200" y="3500438"/>
            <a:ext cx="46799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Подготовила учитель английского языка </a:t>
            </a:r>
          </a:p>
          <a:p>
            <a:pPr>
              <a:spcBef>
                <a:spcPct val="50000"/>
              </a:spcBef>
            </a:pPr>
            <a:r>
              <a:rPr lang="ru-RU"/>
              <a:t>ГБОУ СОШ № 349</a:t>
            </a:r>
          </a:p>
          <a:p>
            <a:pPr>
              <a:spcBef>
                <a:spcPct val="50000"/>
              </a:spcBef>
            </a:pPr>
            <a:r>
              <a:rPr lang="ru-RU"/>
              <a:t>Тэтянко И.К.</a:t>
            </a:r>
          </a:p>
        </p:txBody>
      </p:sp>
      <p:pic>
        <p:nvPicPr>
          <p:cNvPr id="45063" name="Picture 7" descr="&amp;Kcy;&amp;acy;&amp;rcy;&amp;tcy;&amp;icy;&amp;ncy;&amp;kcy;&amp;icy; &amp;pcy;&amp;ocy; &amp;zcy;&amp;acy;&amp;pcy;&amp;rcy;&amp;ocy;&amp;scy;&amp;ucy; &amp;scy;&amp;vcy;&amp;ocy;&amp;yacy; &amp;icy;&amp;gcy;&amp;r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213100"/>
            <a:ext cx="3744912" cy="2195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1692275" y="2636838"/>
            <a:ext cx="66484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Calibri" pitchFamily="34" charset="0"/>
              </a:rPr>
              <a:t>Do Mike eat sweets?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1692275" y="3860800"/>
            <a:ext cx="595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Calibri" pitchFamily="34" charset="0"/>
              </a:rPr>
              <a:t> Name 15 animals.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3586" y="692696"/>
            <a:ext cx="59167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Вопрос-сюрприз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1116013" y="2492375"/>
            <a:ext cx="69707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>
                <a:latin typeface="Calibri" pitchFamily="34" charset="0"/>
              </a:rPr>
              <a:t>I like go to the park.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684213" y="4292600"/>
            <a:ext cx="81581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Calibri" pitchFamily="34" charset="0"/>
              </a:rPr>
              <a:t> Recite any poem  in English.</a:t>
            </a:r>
            <a:endParaRPr lang="ru-RU" sz="5400">
              <a:latin typeface="Calibri" pitchFamily="34" charset="0"/>
            </a:endParaRPr>
          </a:p>
        </p:txBody>
      </p:sp>
      <p:pic>
        <p:nvPicPr>
          <p:cNvPr id="24578" name="Picture 2" descr="http://www.fromladtodad.com/wp-content/uploads/2014/04/surpris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33375"/>
            <a:ext cx="32575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827088" y="2492375"/>
            <a:ext cx="77057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Calibri" pitchFamily="34" charset="0"/>
              </a:rPr>
              <a:t>В каком слове есть звук [ i ] : pilot, hi, friend, he, his</a:t>
            </a:r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684213" y="2636838"/>
            <a:ext cx="74882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Calibri" pitchFamily="34" charset="0"/>
              </a:rPr>
              <a:t>Скажите, что это не так</a:t>
            </a:r>
            <a:r>
              <a:rPr lang="ru-RU" sz="5400" i="1">
                <a:latin typeface="Calibri" pitchFamily="34" charset="0"/>
              </a:rPr>
              <a:t>: </a:t>
            </a:r>
          </a:p>
          <a:p>
            <a:r>
              <a:rPr lang="ru-RU" sz="5400">
                <a:latin typeface="Calibri" pitchFamily="34" charset="0"/>
              </a:rPr>
              <a:t>I want to be a pilot</a:t>
            </a: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2195513" y="476250"/>
            <a:ext cx="46799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solidFill>
                  <a:srgbClr val="FF0000"/>
                </a:solidFill>
                <a:latin typeface="Calibri" pitchFamily="34" charset="0"/>
              </a:rPr>
              <a:t>Кот в мешке</a:t>
            </a: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971550" y="1773238"/>
            <a:ext cx="7129463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>
                <a:latin typeface="Calibri" pitchFamily="34" charset="0"/>
              </a:rPr>
              <a:t>Соедините звуки и слова: </a:t>
            </a:r>
          </a:p>
          <a:p>
            <a:pPr>
              <a:lnSpc>
                <a:spcPct val="150000"/>
              </a:lnSpc>
            </a:pPr>
            <a:r>
              <a:rPr lang="ru-RU" sz="4400">
                <a:latin typeface="Calibri" pitchFamily="34" charset="0"/>
              </a:rPr>
              <a:t>[ ^], [ </a:t>
            </a:r>
            <a:r>
              <a:rPr lang="en-US" sz="4400">
                <a:latin typeface="Calibri" pitchFamily="34" charset="0"/>
              </a:rPr>
              <a:t>æ ,] [ o: ], [ ı ], [ e ] -</a:t>
            </a:r>
            <a:endParaRPr lang="ru-RU" sz="4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4400">
                <a:latin typeface="Calibri" pitchFamily="34" charset="0"/>
              </a:rPr>
              <a:t> red, funny, little, tall, black, sunny, fat, short.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323850" y="2060575"/>
            <a:ext cx="85693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Calibri" pitchFamily="34" charset="0"/>
              </a:rPr>
              <a:t>Есть ли в слове </a:t>
            </a:r>
            <a:r>
              <a:rPr lang="ru-RU" sz="5400" i="1">
                <a:latin typeface="Calibri" pitchFamily="34" charset="0"/>
              </a:rPr>
              <a:t>think</a:t>
            </a:r>
            <a:r>
              <a:rPr lang="ru-RU" sz="5400">
                <a:latin typeface="Calibri" pitchFamily="34" charset="0"/>
              </a:rPr>
              <a:t>  звук </a:t>
            </a:r>
          </a:p>
          <a:p>
            <a:r>
              <a:rPr lang="ru-RU" sz="5400">
                <a:latin typeface="Calibri" pitchFamily="34" charset="0"/>
              </a:rPr>
              <a:t>[ ð ] ?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1835150" y="1052513"/>
            <a:ext cx="552767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>
                <a:latin typeface="Calibri" pitchFamily="34" charset="0"/>
              </a:rPr>
              <a:t>из данных слов: </a:t>
            </a:r>
            <a:endParaRPr lang="ru-RU" sz="48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4800">
                <a:latin typeface="Calibri" pitchFamily="34" charset="0"/>
              </a:rPr>
              <a:t>do, go, on, you, to, Saturday , school ?</a:t>
            </a:r>
          </a:p>
          <a:p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755650" y="1268413"/>
            <a:ext cx="77771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Calibri" pitchFamily="34" charset="0"/>
              </a:rPr>
              <a:t>Назвать по-английски продукты на рисунках </a:t>
            </a:r>
          </a:p>
        </p:txBody>
      </p:sp>
      <p:pic>
        <p:nvPicPr>
          <p:cNvPr id="30722" name="Picture 2" descr="http://www.hdkt.nl/uploads/files/surpris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15888"/>
            <a:ext cx="3519487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www.likefoods.ru/wp-content/uploads/2012/01/ovsya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949575"/>
            <a:ext cx="525780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://fitto.at.ua/Covers/Morkva1901201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3068638"/>
            <a:ext cx="4254500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http://www.austria-austria.ru/images/sights-sachertor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3429000"/>
            <a:ext cx="3810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2" descr="http://habinfo.ru/wp-content/uploads/2014/02/%D0%BA%D0%B0%D0%BF%D1%83%D1%81%D1%82%D0%B0-%D0%BD%D0%B0-%D0%B4%D0%BE%D1%81%D0%BA%D0%B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95738" y="3429000"/>
            <a:ext cx="3449637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конечная звезда 8">
            <a:hlinkClick r:id="rId7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650" y="1125538"/>
          <a:ext cx="7993063" cy="48577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09713"/>
                <a:gridCol w="1432688"/>
                <a:gridCol w="1206474"/>
                <a:gridCol w="1281878"/>
                <a:gridCol w="1131069"/>
                <a:gridCol w="1131069"/>
              </a:tblGrid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</a:t>
                      </a:r>
                      <a:r>
                        <a:rPr lang="en-US" sz="2400" b="1" baseline="0" dirty="0" smtClean="0"/>
                        <a:t> missing verb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>
                          <a:hlinkClick r:id="rId2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3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3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4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4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5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5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6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6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Find a mistake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7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7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8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8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9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9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0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0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>
                          <a:hlinkClick r:id="rId11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Sounds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2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2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3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3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4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4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5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5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6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6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Make a 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7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7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8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8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19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19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0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0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1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1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Dictionary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2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2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3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3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4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4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5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5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hlinkClick r:id="rId26" action="ppaction://hlinksldjump"/>
                      </a:endParaRPr>
                    </a:p>
                    <a:p>
                      <a:pPr algn="ctr"/>
                      <a:r>
                        <a:rPr lang="en-US" sz="2400" b="1" dirty="0" smtClean="0">
                          <a:hlinkClick r:id="rId26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  <a:tr h="74408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 riddle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hlinkClick r:id="rId27" action="ppaction://hlinksldjump"/>
                        </a:rPr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hlinkClick r:id="rId28" action="ppaction://hlinksldjump"/>
                        </a:rPr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hlinkClick r:id="rId29" action="ppaction://hlinksldjump"/>
                        </a:rPr>
                        <a:t>150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hlinkClick r:id="rId30" action="ppaction://hlinksldjump"/>
                        </a:rPr>
                        <a:t>200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hlinkClick r:id="rId31" action="ppaction://hlinksldjump"/>
                        </a:rPr>
                        <a:t>250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611188" y="2565400"/>
            <a:ext cx="82740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к данному ответу: Yes, I am.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395288" y="2420938"/>
            <a:ext cx="83693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Calibri" pitchFamily="34" charset="0"/>
              </a:rPr>
              <a:t>к данному ответу: No, I haven’t.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107950" y="2276475"/>
            <a:ext cx="88868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Calibri" pitchFamily="34" charset="0"/>
              </a:rPr>
              <a:t>к данному ответу: No, </a:t>
            </a:r>
            <a:r>
              <a:rPr lang="en-US" sz="4800">
                <a:latin typeface="Calibri" pitchFamily="34" charset="0"/>
              </a:rPr>
              <a:t>we</a:t>
            </a:r>
            <a:r>
              <a:rPr lang="ru-RU" sz="4800">
                <a:latin typeface="Calibri" pitchFamily="34" charset="0"/>
              </a:rPr>
              <a:t> a</a:t>
            </a:r>
            <a:r>
              <a:rPr lang="en-US" sz="4800">
                <a:latin typeface="Calibri" pitchFamily="34" charset="0"/>
              </a:rPr>
              <a:t>re</a:t>
            </a:r>
            <a:r>
              <a:rPr lang="ru-RU" sz="4800">
                <a:latin typeface="Calibri" pitchFamily="34" charset="0"/>
              </a:rPr>
              <a:t> not.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1"/>
          <p:cNvSpPr>
            <a:spLocks noChangeArrowheads="1"/>
          </p:cNvSpPr>
          <p:nvPr/>
        </p:nvSpPr>
        <p:spPr bwMode="auto">
          <a:xfrm>
            <a:off x="900113" y="1412875"/>
            <a:ext cx="76327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Calibri" pitchFamily="34" charset="0"/>
              </a:rPr>
              <a:t>Translate into English: </a:t>
            </a:r>
          </a:p>
          <a:p>
            <a:r>
              <a:rPr lang="ru-RU" sz="5400">
                <a:latin typeface="Calibri" pitchFamily="34" charset="0"/>
              </a:rPr>
              <a:t>Я люблю играть с собакой.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684213" y="1989138"/>
            <a:ext cx="7991475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alibri" pitchFamily="34" charset="0"/>
              </a:rPr>
              <a:t>Найдите лишнее слово: mouth, feet, hair, ears, face, nose, teeth.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рямоугольник 1"/>
          <p:cNvSpPr>
            <a:spLocks noChangeArrowheads="1"/>
          </p:cNvSpPr>
          <p:nvPr/>
        </p:nvSpPr>
        <p:spPr bwMode="auto">
          <a:xfrm>
            <a:off x="755650" y="476250"/>
            <a:ext cx="7777163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alibri" pitchFamily="34" charset="0"/>
              </a:rPr>
              <a:t>Перепиши предложения, используя заглавную букву там, где необходимо:</a:t>
            </a:r>
          </a:p>
          <a:p>
            <a:r>
              <a:rPr lang="en-US" sz="4400">
                <a:latin typeface="Calibri" pitchFamily="34" charset="0"/>
              </a:rPr>
              <a:t>my birthday is on the third of october. does tom live in moscow ? may I have some coffee, miss chatter? jack is from great Britain.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1"/>
          <p:cNvSpPr>
            <a:spLocks noChangeArrowheads="1"/>
          </p:cNvSpPr>
          <p:nvPr/>
        </p:nvSpPr>
        <p:spPr bwMode="auto">
          <a:xfrm>
            <a:off x="755650" y="333375"/>
            <a:ext cx="7777163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Calibri" pitchFamily="34" charset="0"/>
              </a:rPr>
              <a:t>Выбери подходящие по смыслу слова:</a:t>
            </a:r>
          </a:p>
          <a:p>
            <a:r>
              <a:rPr lang="en-US" sz="4800">
                <a:latin typeface="Calibri" pitchFamily="34" charset="0"/>
              </a:rPr>
              <a:t>I have got (green, ten, a friend). His name is (cat, Jess, Bill, jump). He is (a boy, eight, like). Bill is from (America, me, a bird). He is a good (boy, friend, girl).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1341438"/>
          <a:ext cx="8064500" cy="4692650"/>
        </p:xfrm>
        <a:graphic>
          <a:graphicData uri="http://schemas.openxmlformats.org/drawingml/2006/table">
            <a:tbl>
              <a:tblPr/>
              <a:tblGrid>
                <a:gridCol w="2379127"/>
                <a:gridCol w="2765304"/>
                <a:gridCol w="2920465"/>
              </a:tblGrid>
              <a:tr h="440461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 dirty="0">
                          <a:solidFill>
                            <a:srgbClr val="000000"/>
                          </a:solidFill>
                          <a:latin typeface="Times New Roman"/>
                        </a:rPr>
                        <a:t>can</a:t>
                      </a:r>
                      <a:endParaRPr lang="en-US" sz="44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cannot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can’t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433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do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do not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61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does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doesn’t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433"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haven’t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61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has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433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>
                          <a:solidFill>
                            <a:srgbClr val="000000"/>
                          </a:solidFill>
                          <a:latin typeface="Times New Roman"/>
                        </a:rPr>
                        <a:t>is</a:t>
                      </a:r>
                      <a:endParaRPr lang="en-US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70">
                <a:tc>
                  <a:txBody>
                    <a:bodyPr/>
                    <a:lstStyle/>
                    <a:p>
                      <a:pPr marL="449580" algn="ctr" rtl="0" fontAlgn="t"/>
                      <a:r>
                        <a:rPr lang="en-US" sz="4400" dirty="0">
                          <a:solidFill>
                            <a:srgbClr val="000000"/>
                          </a:solidFill>
                          <a:latin typeface="Times New Roman"/>
                        </a:rPr>
                        <a:t>are</a:t>
                      </a:r>
                      <a:endParaRPr lang="en-US" sz="44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 rtl="0" fontAlgn="t"/>
                      <a:endParaRPr lang="ru-RU" sz="44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sz="4400" dirty="0"/>
                    </a:p>
                  </a:txBody>
                  <a:tcPr marL="67153" marR="67153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4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cs typeface="Arial" charset="0"/>
              </a:rPr>
              <a:t/>
            </a:r>
            <a:br>
              <a:rPr lang="ru-RU">
                <a:cs typeface="Arial" charset="0"/>
              </a:rPr>
            </a:br>
            <a:endParaRPr lang="ru-RU">
              <a:cs typeface="Arial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рямоугольник 2"/>
          <p:cNvSpPr>
            <a:spLocks noChangeArrowheads="1"/>
          </p:cNvSpPr>
          <p:nvPr/>
        </p:nvSpPr>
        <p:spPr bwMode="auto">
          <a:xfrm>
            <a:off x="2268538" y="620713"/>
            <a:ext cx="4572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latin typeface="Calibri" pitchFamily="34" charset="0"/>
              </a:rPr>
              <a:t>I am yellow and brown.</a:t>
            </a:r>
            <a:endParaRPr lang="en-US" sz="4800">
              <a:latin typeface="Calibri" pitchFamily="34" charset="0"/>
            </a:endParaRPr>
          </a:p>
          <a:p>
            <a:r>
              <a:rPr lang="en-US" sz="4800" b="1">
                <a:latin typeface="Calibri" pitchFamily="34" charset="0"/>
              </a:rPr>
              <a:t>I have 4 long legs and a very long neck.</a:t>
            </a:r>
            <a:endParaRPr lang="en-US" sz="4800">
              <a:latin typeface="Calibri" pitchFamily="34" charset="0"/>
            </a:endParaRPr>
          </a:p>
          <a:p>
            <a:r>
              <a:rPr lang="en-US" sz="4800" b="1">
                <a:latin typeface="Calibri" pitchFamily="34" charset="0"/>
              </a:rPr>
              <a:t>I like to eat green leaves.</a:t>
            </a:r>
            <a:endParaRPr lang="en-US" sz="4800">
              <a:latin typeface="Calibri" pitchFamily="34" charset="0"/>
            </a:endParaRPr>
          </a:p>
          <a:p>
            <a:r>
              <a:rPr lang="en-US" sz="4800" b="1">
                <a:latin typeface="Calibri" pitchFamily="34" charset="0"/>
              </a:rPr>
              <a:t>I am a …</a:t>
            </a:r>
            <a:endParaRPr lang="en-US" sz="4800">
              <a:latin typeface="Calibri" pitchFamily="34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Прямоугольник 1"/>
          <p:cNvSpPr>
            <a:spLocks noChangeArrowheads="1"/>
          </p:cNvSpPr>
          <p:nvPr/>
        </p:nvSpPr>
        <p:spPr bwMode="auto">
          <a:xfrm>
            <a:off x="1547813" y="1484313"/>
            <a:ext cx="61023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It is big and strong. It is grey. It can run and swim. It lives in Africa.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116013" y="2276475"/>
            <a:ext cx="698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alibri" pitchFamily="34" charset="0"/>
              </a:rPr>
              <a:t>My father ___ a teacher.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949950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Прямоугольник 1"/>
          <p:cNvSpPr>
            <a:spLocks noChangeArrowheads="1"/>
          </p:cNvSpPr>
          <p:nvPr/>
        </p:nvSpPr>
        <p:spPr bwMode="auto">
          <a:xfrm>
            <a:off x="2286000" y="1341438"/>
            <a:ext cx="559911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It is green. It isn’t big. It isn’t strong. It can jump and swim. It lives in the forest and in the river. 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рямоугольник 1"/>
          <p:cNvSpPr>
            <a:spLocks noChangeArrowheads="1"/>
          </p:cNvSpPr>
          <p:nvPr/>
        </p:nvSpPr>
        <p:spPr bwMode="auto">
          <a:xfrm>
            <a:off x="1692275" y="1268413"/>
            <a:ext cx="63182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Calibri" pitchFamily="34" charset="0"/>
              </a:rPr>
              <a:t>У того быстрее бег,</a:t>
            </a:r>
          </a:p>
          <a:p>
            <a:r>
              <a:rPr lang="ru-RU" sz="6000">
                <a:latin typeface="Calibri" pitchFamily="34" charset="0"/>
              </a:rPr>
              <a:t>У кого длиннее ...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Прямоугольник 1"/>
          <p:cNvSpPr>
            <a:spLocks noChangeArrowheads="1"/>
          </p:cNvSpPr>
          <p:nvPr/>
        </p:nvSpPr>
        <p:spPr bwMode="auto">
          <a:xfrm>
            <a:off x="2411413" y="1557338"/>
            <a:ext cx="45720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Calibri" pitchFamily="34" charset="0"/>
              </a:rPr>
              <a:t>Папа на море брал меня в рейс,</a:t>
            </a:r>
          </a:p>
          <a:p>
            <a:r>
              <a:rPr lang="ru-RU" sz="4800">
                <a:latin typeface="Calibri" pitchFamily="34" charset="0"/>
              </a:rPr>
              <a:t>Там загорело от солнышка ...</a:t>
            </a: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827088" y="2420938"/>
            <a:ext cx="75612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alibri" pitchFamily="34" charset="0"/>
              </a:rPr>
              <a:t>____ you like to play with your friend?</a:t>
            </a:r>
          </a:p>
          <a:p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1403350" y="2565400"/>
            <a:ext cx="70405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Calibri" pitchFamily="34" charset="0"/>
              </a:rPr>
              <a:t>She ___ not got a pet.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323850" y="3105150"/>
            <a:ext cx="8280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Calibri" pitchFamily="34" charset="0"/>
              </a:rPr>
              <a:t>Придумать 5 пар слов с противоположным значением.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89121" y="692696"/>
            <a:ext cx="50901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Вопрос-аукцион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250825" y="2420938"/>
            <a:ext cx="86772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The elephants ___ not small.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411413" y="2276475"/>
            <a:ext cx="45720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Calibri" pitchFamily="34" charset="0"/>
              </a:rPr>
              <a:t>Tom swim.</a:t>
            </a:r>
          </a:p>
          <a:p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250825" y="2420938"/>
            <a:ext cx="8623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Calibri" pitchFamily="34" charset="0"/>
              </a:rPr>
              <a:t>You can listen to music today?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101013" y="5876925"/>
            <a:ext cx="841375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381</Words>
  <Application>Microsoft Office PowerPoint</Application>
  <PresentationFormat>Экран (4:3)</PresentationFormat>
  <Paragraphs>123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Calibri</vt:lpstr>
      <vt:lpstr>Arial</vt:lpstr>
      <vt:lpstr>Times New Roman</vt:lpstr>
      <vt:lpstr>Тема Office</vt:lpstr>
      <vt:lpstr>Интерактивный урок по английскому языку в 3 классе «Своя Игра»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Учитель</cp:lastModifiedBy>
  <cp:revision>10</cp:revision>
  <dcterms:created xsi:type="dcterms:W3CDTF">2015-02-05T20:03:38Z</dcterms:created>
  <dcterms:modified xsi:type="dcterms:W3CDTF">2017-01-13T12:46:43Z</dcterms:modified>
</cp:coreProperties>
</file>