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67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777" autoAdjust="0"/>
    <p:restoredTop sz="94660"/>
  </p:normalViewPr>
  <p:slideViewPr>
    <p:cSldViewPr>
      <p:cViewPr varScale="1">
        <p:scale>
          <a:sx n="69" d="100"/>
          <a:sy n="69" d="100"/>
        </p:scale>
        <p:origin x="-151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13.01.2017</a:t>
            </a:fld>
            <a:endParaRPr lang="ru-RU" dirty="0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13.01.2017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13.01.2017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13.01.2017</a:t>
            </a:fld>
            <a:endParaRPr lang="ru-RU" dirty="0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13.01.2017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13.01.2017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13.01.2017</a:t>
            </a:fld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13.01.2017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13.01.2017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13.01.2017</a:t>
            </a:fld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13.01.2017</a:t>
            </a:fld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13.01.2017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857488" y="5643578"/>
            <a:ext cx="6072230" cy="1071570"/>
          </a:xfrm>
        </p:spPr>
        <p:txBody>
          <a:bodyPr>
            <a:normAutofit/>
          </a:bodyPr>
          <a:lstStyle/>
          <a:p>
            <a:r>
              <a:rPr lang="ru-RU" dirty="0" smtClean="0"/>
              <a:t>Учитель истории: Баринова Ольга Николаевна МБОУ СШ №3 г.Кстово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85729"/>
            <a:ext cx="7772400" cy="1714512"/>
          </a:xfrm>
        </p:spPr>
        <p:txBody>
          <a:bodyPr/>
          <a:lstStyle/>
          <a:p>
            <a:r>
              <a:rPr lang="ru-RU" dirty="0" smtClean="0"/>
              <a:t>Тестирование по теме «Крещение Руси»</a:t>
            </a:r>
            <a:endParaRPr lang="ru-RU" dirty="0"/>
          </a:p>
        </p:txBody>
      </p:sp>
      <p:pic>
        <p:nvPicPr>
          <p:cNvPr id="1028" name="Picture 4" descr="http://ic.pics.livejournal.com/kassianovdom/50331715/56824/56824_600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71472" y="1928803"/>
            <a:ext cx="7572428" cy="364333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42845" y="1500173"/>
          <a:ext cx="8786874" cy="555978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73582"/>
                <a:gridCol w="5813292"/>
              </a:tblGrid>
              <a:tr h="1402335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2800" b="1" dirty="0">
                          <a:latin typeface="Times New Roman"/>
                          <a:ea typeface="Calibri"/>
                          <a:cs typeface="Times New Roman"/>
                        </a:rPr>
                        <a:t>Ересь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latin typeface="Times New Roman"/>
                          <a:ea typeface="Calibri"/>
                          <a:cs typeface="Times New Roman"/>
                        </a:rPr>
                        <a:t>А. высшее духовное лицо в православной церкви, глава церковного округа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935377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2800" b="1" dirty="0" smtClean="0">
                          <a:latin typeface="Times New Roman"/>
                          <a:ea typeface="Calibri"/>
                          <a:cs typeface="Times New Roman"/>
                        </a:rPr>
                        <a:t>2. Церковный </a:t>
                      </a:r>
                      <a:r>
                        <a:rPr lang="ru-RU" sz="2800" b="1" dirty="0">
                          <a:latin typeface="Times New Roman"/>
                          <a:ea typeface="Calibri"/>
                          <a:cs typeface="Times New Roman"/>
                        </a:rPr>
                        <a:t>устав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latin typeface="Times New Roman"/>
                          <a:ea typeface="Calibri"/>
                          <a:cs typeface="Times New Roman"/>
                        </a:rPr>
                        <a:t>Б. глава Русской православной церкви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143237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2800" b="1" dirty="0" smtClean="0">
                          <a:latin typeface="Times New Roman"/>
                          <a:ea typeface="Calibri"/>
                          <a:cs typeface="Times New Roman"/>
                        </a:rPr>
                        <a:t>3. Митрополит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latin typeface="Times New Roman"/>
                          <a:ea typeface="Calibri"/>
                          <a:cs typeface="Times New Roman"/>
                        </a:rPr>
                        <a:t>В. свод правил, регулирующих деятельность церкви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879872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2800" b="1" dirty="0" smtClean="0">
                          <a:latin typeface="Times New Roman"/>
                          <a:ea typeface="Calibri"/>
                          <a:cs typeface="Times New Roman"/>
                        </a:rPr>
                        <a:t>4. Епископ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latin typeface="Times New Roman"/>
                          <a:ea typeface="Calibri"/>
                          <a:cs typeface="Times New Roman"/>
                        </a:rPr>
                        <a:t>Г. учение, отклонившееся от господствующих положений 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latin typeface="Times New Roman"/>
                          <a:ea typeface="Calibri"/>
                          <a:cs typeface="Times New Roman"/>
                        </a:rPr>
                        <a:t>официального религиозного учения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ru-RU" b="1" dirty="0" smtClean="0"/>
              <a:t>9. Соотнесите определение и понятие:</a:t>
            </a:r>
            <a:endParaRPr lang="ru-RU" b="1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57298"/>
            <a:ext cx="8229600" cy="5143536"/>
          </a:xfrm>
        </p:spPr>
        <p:txBody>
          <a:bodyPr/>
          <a:lstStyle/>
          <a:p>
            <a:pPr>
              <a:buNone/>
            </a:pPr>
            <a:r>
              <a:rPr lang="ru-RU" b="1" dirty="0" smtClean="0">
                <a:solidFill>
                  <a:srgbClr val="FF0000"/>
                </a:solidFill>
              </a:rPr>
              <a:t>А) повышение международного авторитета Древнерусского государства</a:t>
            </a:r>
            <a:endParaRPr lang="ru-RU" sz="2000" b="1" dirty="0" smtClean="0">
              <a:solidFill>
                <a:srgbClr val="FF0000"/>
              </a:solidFill>
            </a:endParaRPr>
          </a:p>
          <a:p>
            <a:pPr>
              <a:buNone/>
            </a:pPr>
            <a:endParaRPr lang="ru-RU" sz="2000" b="1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ru-RU" b="1" dirty="0" smtClean="0">
                <a:solidFill>
                  <a:schemeClr val="bg1"/>
                </a:solidFill>
              </a:rPr>
              <a:t>Б) распространение письменности, образования, церковного искусства</a:t>
            </a:r>
          </a:p>
          <a:p>
            <a:pPr>
              <a:buNone/>
            </a:pPr>
            <a:endParaRPr lang="ru-RU" sz="1600" b="1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ru-RU" b="1" dirty="0" smtClean="0">
                <a:solidFill>
                  <a:srgbClr val="FF0000"/>
                </a:solidFill>
              </a:rPr>
              <a:t>В) объединение восточнославянских племен в границах одного государства</a:t>
            </a:r>
          </a:p>
          <a:p>
            <a:pPr>
              <a:buNone/>
            </a:pPr>
            <a:endParaRPr lang="ru-RU" sz="1600" b="1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ru-RU" b="1" dirty="0" smtClean="0">
                <a:solidFill>
                  <a:schemeClr val="bg1"/>
                </a:solidFill>
              </a:rPr>
              <a:t>Г) укрепление власти киевского князя.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10. В чем духовное значение принятия христианства?</a:t>
            </a:r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14422"/>
            <a:ext cx="8229600" cy="4911741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Г)				9.  1-Г), 2-В), 3-Б), 4-А)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А)				10. Б)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Г)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Б)				</a:t>
            </a:r>
            <a:r>
              <a:rPr lang="ru-RU" b="1" dirty="0" smtClean="0">
                <a:solidFill>
                  <a:srgbClr val="FF0000"/>
                </a:solidFill>
              </a:rPr>
              <a:t>9-10 </a:t>
            </a:r>
            <a:r>
              <a:rPr lang="ru-RU" b="1" dirty="0" smtClean="0"/>
              <a:t>это</a:t>
            </a:r>
            <a:r>
              <a:rPr lang="ru-RU" b="1" dirty="0" smtClean="0">
                <a:solidFill>
                  <a:srgbClr val="FF0000"/>
                </a:solidFill>
              </a:rPr>
              <a:t> «5»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В)  			</a:t>
            </a:r>
            <a:r>
              <a:rPr lang="ru-RU" b="1" dirty="0" smtClean="0">
                <a:solidFill>
                  <a:srgbClr val="FF0000"/>
                </a:solidFill>
              </a:rPr>
              <a:t>6-8</a:t>
            </a:r>
            <a:r>
              <a:rPr lang="ru-RU" b="1" dirty="0" smtClean="0"/>
              <a:t>   это </a:t>
            </a:r>
            <a:r>
              <a:rPr lang="ru-RU" b="1" dirty="0" smtClean="0">
                <a:solidFill>
                  <a:srgbClr val="FF0000"/>
                </a:solidFill>
              </a:rPr>
              <a:t>«4»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Б)				</a:t>
            </a:r>
            <a:r>
              <a:rPr lang="ru-RU" b="1" dirty="0" smtClean="0">
                <a:solidFill>
                  <a:srgbClr val="FF0000"/>
                </a:solidFill>
              </a:rPr>
              <a:t>3-5</a:t>
            </a:r>
            <a:r>
              <a:rPr lang="ru-RU" b="1" dirty="0" smtClean="0"/>
              <a:t>   это </a:t>
            </a:r>
            <a:r>
              <a:rPr lang="ru-RU" b="1" dirty="0" smtClean="0">
                <a:solidFill>
                  <a:srgbClr val="FF0000"/>
                </a:solidFill>
              </a:rPr>
              <a:t>«3»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А)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Б)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Ответы на тест:</a:t>
            </a:r>
            <a:endParaRPr lang="ru-RU" b="1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14348" y="2214554"/>
            <a:ext cx="7115180" cy="4071966"/>
          </a:xfrm>
        </p:spPr>
        <p:txBody>
          <a:bodyPr/>
          <a:lstStyle/>
          <a:p>
            <a:pPr algn="l"/>
            <a:r>
              <a:rPr lang="ru-RU" sz="3200" b="1" dirty="0" smtClean="0">
                <a:solidFill>
                  <a:srgbClr val="FF0000"/>
                </a:solidFill>
              </a:rPr>
              <a:t>А) 957-972</a:t>
            </a:r>
          </a:p>
          <a:p>
            <a:pPr algn="l"/>
            <a:r>
              <a:rPr lang="ru-RU" sz="3200" b="1" dirty="0" smtClean="0">
                <a:solidFill>
                  <a:srgbClr val="FF0000"/>
                </a:solidFill>
              </a:rPr>
              <a:t>	</a:t>
            </a:r>
          </a:p>
          <a:p>
            <a:pPr algn="l"/>
            <a:r>
              <a:rPr lang="ru-RU" sz="3200" b="1" dirty="0" smtClean="0">
                <a:solidFill>
                  <a:srgbClr val="FF0000"/>
                </a:solidFill>
              </a:rPr>
              <a:t>б) 972-980	</a:t>
            </a:r>
          </a:p>
          <a:p>
            <a:pPr algn="l"/>
            <a:endParaRPr lang="ru-RU" sz="3200" b="1" dirty="0" smtClean="0">
              <a:solidFill>
                <a:srgbClr val="FF0000"/>
              </a:solidFill>
            </a:endParaRPr>
          </a:p>
          <a:p>
            <a:pPr algn="l"/>
            <a:r>
              <a:rPr lang="ru-RU" sz="3200" b="1" dirty="0" smtClean="0">
                <a:solidFill>
                  <a:srgbClr val="FF0000"/>
                </a:solidFill>
              </a:rPr>
              <a:t>в) 972-1015</a:t>
            </a:r>
          </a:p>
          <a:p>
            <a:pPr algn="l"/>
            <a:r>
              <a:rPr lang="ru-RU" sz="3200" b="1" dirty="0" smtClean="0">
                <a:solidFill>
                  <a:srgbClr val="FF0000"/>
                </a:solidFill>
              </a:rPr>
              <a:t>	</a:t>
            </a:r>
          </a:p>
          <a:p>
            <a:pPr algn="l"/>
            <a:r>
              <a:rPr lang="ru-RU" sz="3200" b="1" dirty="0" smtClean="0">
                <a:solidFill>
                  <a:srgbClr val="FF0000"/>
                </a:solidFill>
              </a:rPr>
              <a:t>г) 980-1015</a:t>
            </a:r>
          </a:p>
          <a:p>
            <a:pPr algn="l"/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85729"/>
            <a:ext cx="7772400" cy="2643205"/>
          </a:xfrm>
        </p:spPr>
        <p:txBody>
          <a:bodyPr>
            <a:normAutofit fontScale="90000"/>
          </a:bodyPr>
          <a:lstStyle/>
          <a:p>
            <a:pPr lvl="0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</a:t>
            </a:r>
            <a:r>
              <a:rPr lang="ru-RU" sz="6700" dirty="0" smtClean="0"/>
              <a:t>1. </a:t>
            </a:r>
            <a:r>
              <a:rPr lang="ru-RU" sz="6700" b="1" dirty="0" smtClean="0"/>
              <a:t>Годы правления Владимира Святого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42910" y="1857364"/>
            <a:ext cx="7129490" cy="3781436"/>
          </a:xfrm>
        </p:spPr>
        <p:txBody>
          <a:bodyPr/>
          <a:lstStyle/>
          <a:p>
            <a:pPr algn="l"/>
            <a:r>
              <a:rPr lang="ru-RU" sz="3600" b="1" dirty="0" smtClean="0">
                <a:solidFill>
                  <a:srgbClr val="FF0000"/>
                </a:solidFill>
              </a:rPr>
              <a:t>А) вятичей</a:t>
            </a:r>
          </a:p>
          <a:p>
            <a:pPr algn="l"/>
            <a:r>
              <a:rPr lang="ru-RU" sz="3600" b="1" dirty="0" smtClean="0">
                <a:solidFill>
                  <a:srgbClr val="FF0000"/>
                </a:solidFill>
              </a:rPr>
              <a:t>	</a:t>
            </a:r>
          </a:p>
          <a:p>
            <a:pPr algn="l"/>
            <a:r>
              <a:rPr lang="ru-RU" sz="3600" b="1" dirty="0" smtClean="0">
                <a:solidFill>
                  <a:srgbClr val="FF0000"/>
                </a:solidFill>
              </a:rPr>
              <a:t>б) кривичей</a:t>
            </a:r>
          </a:p>
          <a:p>
            <a:pPr algn="l"/>
            <a:r>
              <a:rPr lang="ru-RU" sz="3600" b="1" dirty="0" smtClean="0">
                <a:solidFill>
                  <a:srgbClr val="FF0000"/>
                </a:solidFill>
              </a:rPr>
              <a:t>	</a:t>
            </a:r>
          </a:p>
          <a:p>
            <a:pPr algn="l"/>
            <a:r>
              <a:rPr lang="ru-RU" sz="3600" b="1" dirty="0" smtClean="0">
                <a:solidFill>
                  <a:srgbClr val="FF0000"/>
                </a:solidFill>
              </a:rPr>
              <a:t>в) дреговичей</a:t>
            </a:r>
          </a:p>
          <a:p>
            <a:pPr algn="l"/>
            <a:endParaRPr lang="ru-RU" sz="3600" b="1" dirty="0" smtClean="0">
              <a:solidFill>
                <a:srgbClr val="FF0000"/>
              </a:solidFill>
            </a:endParaRPr>
          </a:p>
          <a:p>
            <a:pPr algn="l"/>
            <a:r>
              <a:rPr lang="ru-RU" sz="3600" b="1" dirty="0" smtClean="0">
                <a:solidFill>
                  <a:srgbClr val="FF0000"/>
                </a:solidFill>
              </a:rPr>
              <a:t>г) </a:t>
            </a:r>
            <a:r>
              <a:rPr lang="ru-RU" sz="3600" b="1" dirty="0" err="1" smtClean="0">
                <a:solidFill>
                  <a:srgbClr val="FF0000"/>
                </a:solidFill>
              </a:rPr>
              <a:t>уличей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85729"/>
            <a:ext cx="7772400" cy="1500197"/>
          </a:xfrm>
        </p:spPr>
        <p:txBody>
          <a:bodyPr>
            <a:no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2. </a:t>
            </a:r>
            <a:r>
              <a:rPr lang="ru-RU" b="1" dirty="0" smtClean="0"/>
              <a:t>Какое племя Владимир вернул «под руку» Киева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928802"/>
            <a:ext cx="8229600" cy="4167198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4000" b="1" dirty="0" smtClean="0">
                <a:solidFill>
                  <a:srgbClr val="FF0000"/>
                </a:solidFill>
              </a:rPr>
              <a:t>А) Волжская </a:t>
            </a:r>
            <a:r>
              <a:rPr lang="ru-RU" sz="4000" b="1" dirty="0" err="1" smtClean="0">
                <a:solidFill>
                  <a:srgbClr val="FF0000"/>
                </a:solidFill>
              </a:rPr>
              <a:t>Булгария</a:t>
            </a:r>
            <a:endParaRPr lang="ru-RU" sz="4000" b="1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ru-RU" sz="4000" b="1" dirty="0" smtClean="0">
                <a:solidFill>
                  <a:srgbClr val="FF0000"/>
                </a:solidFill>
              </a:rPr>
              <a:t>		</a:t>
            </a:r>
          </a:p>
          <a:p>
            <a:pPr>
              <a:buNone/>
            </a:pPr>
            <a:r>
              <a:rPr lang="ru-RU" sz="4000" b="1" dirty="0" smtClean="0">
                <a:solidFill>
                  <a:srgbClr val="FF0000"/>
                </a:solidFill>
              </a:rPr>
              <a:t>б) Польша	</a:t>
            </a:r>
          </a:p>
          <a:p>
            <a:pPr>
              <a:buNone/>
            </a:pPr>
            <a:endParaRPr lang="ru-RU" sz="4000" b="1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ru-RU" sz="4000" b="1" dirty="0" smtClean="0">
                <a:solidFill>
                  <a:srgbClr val="FF0000"/>
                </a:solidFill>
              </a:rPr>
              <a:t>в) Византия 	</a:t>
            </a:r>
          </a:p>
          <a:p>
            <a:pPr>
              <a:buNone/>
            </a:pPr>
            <a:endParaRPr lang="ru-RU" sz="4000" b="1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ru-RU" sz="4000" b="1" dirty="0" smtClean="0">
                <a:solidFill>
                  <a:srgbClr val="FF0000"/>
                </a:solidFill>
              </a:rPr>
              <a:t>г) Франкское королевство</a:t>
            </a:r>
          </a:p>
          <a:p>
            <a:pPr>
              <a:buNone/>
            </a:pPr>
            <a:endParaRPr lang="ru-RU" sz="40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704964"/>
          </a:xfrm>
        </p:spPr>
        <p:txBody>
          <a:bodyPr>
            <a:normAutofit fontScale="90000"/>
          </a:bodyPr>
          <a:lstStyle/>
          <a:p>
            <a:pPr lvl="0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6000" dirty="0" smtClean="0"/>
              <a:t>3. </a:t>
            </a:r>
            <a:r>
              <a:rPr lang="ru-RU" sz="6000" b="1" dirty="0" smtClean="0"/>
              <a:t>С каким государством не воевал Владимир?</a:t>
            </a:r>
            <a:endParaRPr lang="ru-RU" sz="60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b="1" dirty="0" smtClean="0">
                <a:solidFill>
                  <a:srgbClr val="FF0000"/>
                </a:solidFill>
              </a:rPr>
              <a:t>А) принял христианство </a:t>
            </a:r>
          </a:p>
          <a:p>
            <a:pPr>
              <a:buNone/>
            </a:pPr>
            <a:r>
              <a:rPr lang="ru-RU" b="1" dirty="0" smtClean="0">
                <a:solidFill>
                  <a:srgbClr val="FF0000"/>
                </a:solidFill>
              </a:rPr>
              <a:t>	</a:t>
            </a:r>
          </a:p>
          <a:p>
            <a:pPr>
              <a:buNone/>
            </a:pPr>
            <a:r>
              <a:rPr lang="ru-RU" b="1" dirty="0" smtClean="0">
                <a:solidFill>
                  <a:srgbClr val="FF0000"/>
                </a:solidFill>
              </a:rPr>
              <a:t>б) реформировал язычество </a:t>
            </a:r>
          </a:p>
          <a:p>
            <a:pPr>
              <a:buNone/>
            </a:pPr>
            <a:r>
              <a:rPr lang="ru-RU" b="1" dirty="0" smtClean="0">
                <a:solidFill>
                  <a:srgbClr val="FF0000"/>
                </a:solidFill>
              </a:rPr>
              <a:t>	</a:t>
            </a:r>
          </a:p>
          <a:p>
            <a:pPr>
              <a:buNone/>
            </a:pPr>
            <a:r>
              <a:rPr lang="ru-RU" b="1" dirty="0" smtClean="0">
                <a:solidFill>
                  <a:srgbClr val="FF0000"/>
                </a:solidFill>
              </a:rPr>
              <a:t>в) установил уроки и погосты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4. </a:t>
            </a:r>
            <a:r>
              <a:rPr lang="ru-RU" b="1" dirty="0" smtClean="0"/>
              <a:t>Что совершил Владимир в 980г. для сплочения государства?</a:t>
            </a: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b="1" dirty="0" smtClean="0">
                <a:solidFill>
                  <a:srgbClr val="FF0000"/>
                </a:solidFill>
              </a:rPr>
              <a:t>А) Хазарское царство</a:t>
            </a:r>
          </a:p>
          <a:p>
            <a:pPr>
              <a:buNone/>
            </a:pPr>
            <a:r>
              <a:rPr lang="ru-RU" b="1" dirty="0" smtClean="0">
                <a:solidFill>
                  <a:srgbClr val="FF0000"/>
                </a:solidFill>
              </a:rPr>
              <a:t>		</a:t>
            </a:r>
          </a:p>
          <a:p>
            <a:pPr>
              <a:buNone/>
            </a:pPr>
            <a:r>
              <a:rPr lang="ru-RU" b="1" dirty="0" smtClean="0">
                <a:solidFill>
                  <a:srgbClr val="FF0000"/>
                </a:solidFill>
              </a:rPr>
              <a:t>б) Волжская </a:t>
            </a:r>
            <a:r>
              <a:rPr lang="ru-RU" b="1" dirty="0" err="1" smtClean="0">
                <a:solidFill>
                  <a:srgbClr val="FF0000"/>
                </a:solidFill>
              </a:rPr>
              <a:t>Булгария</a:t>
            </a:r>
            <a:r>
              <a:rPr lang="ru-RU" b="1" dirty="0" smtClean="0">
                <a:solidFill>
                  <a:srgbClr val="FF0000"/>
                </a:solidFill>
              </a:rPr>
              <a:t> 	</a:t>
            </a:r>
          </a:p>
          <a:p>
            <a:pPr>
              <a:buNone/>
            </a:pPr>
            <a:endParaRPr lang="ru-RU" b="1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ru-RU" b="1" dirty="0" smtClean="0">
                <a:solidFill>
                  <a:srgbClr val="FF0000"/>
                </a:solidFill>
              </a:rPr>
              <a:t>в) Византия </a:t>
            </a:r>
          </a:p>
          <a:p>
            <a:pPr>
              <a:buNone/>
            </a:pPr>
            <a:r>
              <a:rPr lang="ru-RU" b="1" dirty="0" smtClean="0">
                <a:solidFill>
                  <a:srgbClr val="FF0000"/>
                </a:solidFill>
              </a:rPr>
              <a:t>	</a:t>
            </a:r>
          </a:p>
          <a:p>
            <a:pPr>
              <a:buNone/>
            </a:pPr>
            <a:r>
              <a:rPr lang="ru-RU" b="1" dirty="0" smtClean="0">
                <a:solidFill>
                  <a:srgbClr val="FF0000"/>
                </a:solidFill>
              </a:rPr>
              <a:t>г) европейские страны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5. </a:t>
            </a:r>
            <a:r>
              <a:rPr lang="ru-RU" b="1" dirty="0" smtClean="0"/>
              <a:t>У какого своего соседа Владимир перенял христианство?</a:t>
            </a: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2332037"/>
            <a:ext cx="8229600" cy="4311673"/>
          </a:xfrm>
        </p:spPr>
        <p:txBody>
          <a:bodyPr/>
          <a:lstStyle/>
          <a:p>
            <a:pPr algn="ctr">
              <a:buNone/>
            </a:pPr>
            <a:r>
              <a:rPr lang="ru-RU" b="1" dirty="0" smtClean="0">
                <a:solidFill>
                  <a:srgbClr val="FF0000"/>
                </a:solidFill>
              </a:rPr>
              <a:t>А) Марию</a:t>
            </a:r>
          </a:p>
          <a:p>
            <a:pPr algn="ctr">
              <a:buNone/>
            </a:pPr>
            <a:endParaRPr lang="ru-RU" b="1" dirty="0" smtClean="0">
              <a:solidFill>
                <a:srgbClr val="FF0000"/>
              </a:solidFill>
            </a:endParaRPr>
          </a:p>
          <a:p>
            <a:pPr algn="ctr">
              <a:buNone/>
            </a:pPr>
            <a:r>
              <a:rPr lang="ru-RU" b="1" dirty="0" smtClean="0">
                <a:solidFill>
                  <a:srgbClr val="FF0000"/>
                </a:solidFill>
              </a:rPr>
              <a:t>б) Анну </a:t>
            </a:r>
          </a:p>
          <a:p>
            <a:pPr algn="ctr">
              <a:buNone/>
            </a:pPr>
            <a:r>
              <a:rPr lang="ru-RU" b="1" dirty="0" smtClean="0">
                <a:solidFill>
                  <a:srgbClr val="FF0000"/>
                </a:solidFill>
              </a:rPr>
              <a:t>	</a:t>
            </a:r>
          </a:p>
          <a:p>
            <a:pPr algn="ctr">
              <a:buNone/>
            </a:pPr>
            <a:r>
              <a:rPr lang="ru-RU" b="1" dirty="0" smtClean="0">
                <a:solidFill>
                  <a:srgbClr val="FF0000"/>
                </a:solidFill>
              </a:rPr>
              <a:t>в) Ольгу 	 </a:t>
            </a:r>
          </a:p>
          <a:p>
            <a:pPr algn="ctr">
              <a:buNone/>
            </a:pPr>
            <a:endParaRPr lang="ru-RU" b="1" dirty="0" smtClean="0">
              <a:solidFill>
                <a:srgbClr val="FF0000"/>
              </a:solidFill>
            </a:endParaRPr>
          </a:p>
          <a:p>
            <a:pPr algn="ctr">
              <a:buNone/>
            </a:pPr>
            <a:r>
              <a:rPr lang="ru-RU" b="1" dirty="0" smtClean="0">
                <a:solidFill>
                  <a:srgbClr val="FF0000"/>
                </a:solidFill>
              </a:rPr>
              <a:t>г) </a:t>
            </a:r>
            <a:r>
              <a:rPr lang="ru-RU" b="1" dirty="0" err="1" smtClean="0">
                <a:solidFill>
                  <a:srgbClr val="FF0000"/>
                </a:solidFill>
              </a:rPr>
              <a:t>Малушу</a:t>
            </a:r>
            <a:endParaRPr lang="ru-RU" b="1" dirty="0" smtClean="0">
              <a:solidFill>
                <a:srgbClr val="FF0000"/>
              </a:solidFill>
            </a:endParaRPr>
          </a:p>
          <a:p>
            <a:pPr algn="ctr">
              <a:buNone/>
            </a:pP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97040"/>
          </a:xfrm>
        </p:spPr>
        <p:txBody>
          <a:bodyPr>
            <a:normAutofit fontScale="90000"/>
          </a:bodyPr>
          <a:lstStyle/>
          <a:p>
            <a:pPr lvl="0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6. </a:t>
            </a:r>
            <a:r>
              <a:rPr lang="ru-RU" b="1" dirty="0" smtClean="0"/>
              <a:t>Владимир после крещения взял в жены сестру византийского императора</a:t>
            </a: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b="1" dirty="0" smtClean="0">
                <a:solidFill>
                  <a:srgbClr val="FF0000"/>
                </a:solidFill>
              </a:rPr>
              <a:t>А) Днепр 	</a:t>
            </a:r>
          </a:p>
          <a:p>
            <a:pPr algn="ctr">
              <a:buNone/>
            </a:pPr>
            <a:endParaRPr lang="ru-RU" b="1" dirty="0" smtClean="0">
              <a:solidFill>
                <a:srgbClr val="FF0000"/>
              </a:solidFill>
            </a:endParaRPr>
          </a:p>
          <a:p>
            <a:pPr algn="ctr">
              <a:buNone/>
            </a:pPr>
            <a:r>
              <a:rPr lang="ru-RU" b="1" dirty="0" smtClean="0">
                <a:solidFill>
                  <a:srgbClr val="FF0000"/>
                </a:solidFill>
              </a:rPr>
              <a:t>б) Дон 	</a:t>
            </a:r>
          </a:p>
          <a:p>
            <a:pPr algn="ctr">
              <a:buNone/>
            </a:pPr>
            <a:r>
              <a:rPr lang="ru-RU" b="1" dirty="0" smtClean="0">
                <a:solidFill>
                  <a:srgbClr val="FF0000"/>
                </a:solidFill>
              </a:rPr>
              <a:t>	</a:t>
            </a:r>
          </a:p>
          <a:p>
            <a:pPr algn="ctr">
              <a:buNone/>
            </a:pPr>
            <a:r>
              <a:rPr lang="ru-RU" b="1" dirty="0" smtClean="0">
                <a:solidFill>
                  <a:srgbClr val="FF0000"/>
                </a:solidFill>
              </a:rPr>
              <a:t>в) Волга 	</a:t>
            </a:r>
          </a:p>
          <a:p>
            <a:pPr algn="ctr">
              <a:buNone/>
            </a:pPr>
            <a:endParaRPr lang="ru-RU" b="1" dirty="0" smtClean="0">
              <a:solidFill>
                <a:srgbClr val="FF0000"/>
              </a:solidFill>
            </a:endParaRPr>
          </a:p>
          <a:p>
            <a:pPr algn="ctr">
              <a:buNone/>
            </a:pPr>
            <a:r>
              <a:rPr lang="ru-RU" b="1" dirty="0" smtClean="0">
                <a:solidFill>
                  <a:srgbClr val="FF0000"/>
                </a:solidFill>
              </a:rPr>
              <a:t>г)Днестр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ru-RU" b="1" dirty="0" smtClean="0"/>
              <a:t>7. В какой реке крестились киевляне?</a:t>
            </a:r>
            <a:endParaRPr lang="ru-RU" b="1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b="1" dirty="0" smtClean="0">
                <a:solidFill>
                  <a:srgbClr val="FF0000"/>
                </a:solidFill>
              </a:rPr>
              <a:t>А) патриарх 	</a:t>
            </a:r>
          </a:p>
          <a:p>
            <a:pPr>
              <a:buNone/>
            </a:pPr>
            <a:endParaRPr lang="ru-RU" b="1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ru-RU" b="1" dirty="0" smtClean="0">
                <a:solidFill>
                  <a:srgbClr val="FF0000"/>
                </a:solidFill>
              </a:rPr>
              <a:t>б) митрополит 	</a:t>
            </a:r>
          </a:p>
          <a:p>
            <a:pPr>
              <a:buNone/>
            </a:pPr>
            <a:endParaRPr lang="ru-RU" b="1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ru-RU" b="1" dirty="0" smtClean="0">
                <a:solidFill>
                  <a:srgbClr val="FF0000"/>
                </a:solidFill>
              </a:rPr>
              <a:t>в) епископ  	</a:t>
            </a:r>
          </a:p>
          <a:p>
            <a:pPr>
              <a:buNone/>
            </a:pPr>
            <a:endParaRPr lang="ru-RU" b="1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ru-RU" b="1" dirty="0" smtClean="0">
                <a:solidFill>
                  <a:srgbClr val="FF0000"/>
                </a:solidFill>
              </a:rPr>
              <a:t>г) Папа Римский</a:t>
            </a:r>
          </a:p>
          <a:p>
            <a:pPr>
              <a:buNone/>
            </a:pP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8. </a:t>
            </a:r>
            <a:r>
              <a:rPr lang="ru-RU" b="1" dirty="0" smtClean="0"/>
              <a:t>Во главе Русской православной церкви стоял</a:t>
            </a:r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21</TotalTime>
  <Words>149</Words>
  <Application>Microsoft Office PowerPoint</Application>
  <PresentationFormat>Экран (4:3)</PresentationFormat>
  <Paragraphs>91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Бумажная</vt:lpstr>
      <vt:lpstr>Тестирование по теме «Крещение Руси»</vt:lpstr>
      <vt:lpstr>  1. Годы правления Владимира Святого </vt:lpstr>
      <vt:lpstr>                               2. Какое племя Владимир вернул «под руку» Киева</vt:lpstr>
      <vt:lpstr>        3. С каким государством не воевал Владимир?</vt:lpstr>
      <vt:lpstr> 4. Что совершил Владимир в 980г. для сплочения государства?</vt:lpstr>
      <vt:lpstr> 5. У какого своего соседа Владимир перенял христианство?</vt:lpstr>
      <vt:lpstr> 6. Владимир после крещения взял в жены сестру византийского императора</vt:lpstr>
      <vt:lpstr>7. В какой реке крестились киевляне?</vt:lpstr>
      <vt:lpstr> 8. Во главе Русской православной церкви стоял</vt:lpstr>
      <vt:lpstr>9. Соотнесите определение и понятие:</vt:lpstr>
      <vt:lpstr> 10. В чем духовное значение принятия христианства?</vt:lpstr>
      <vt:lpstr>Ответы на тест: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Годы правления Владимира Святого </dc:title>
  <cp:lastModifiedBy>Пользователь</cp:lastModifiedBy>
  <cp:revision>6</cp:revision>
  <dcterms:modified xsi:type="dcterms:W3CDTF">2017-01-13T19:38:21Z</dcterms:modified>
</cp:coreProperties>
</file>