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48262-482A-4D37-9996-9DF7908E385D}" type="doc">
      <dgm:prSet loTypeId="urn:microsoft.com/office/officeart/2005/8/layout/radial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51B7F2-17FA-41CF-9A1D-2711DC0E820A}">
      <dgm:prSet phldrT="[Текст]" custT="1"/>
      <dgm:spPr/>
      <dgm:t>
        <a:bodyPr/>
        <a:lstStyle/>
        <a:p>
          <a:r>
            <a:rPr lang="ru-RU" sz="1600" dirty="0" smtClean="0"/>
            <a:t>Национальная безопасность</a:t>
          </a:r>
          <a:endParaRPr lang="ru-RU" sz="1600" dirty="0"/>
        </a:p>
      </dgm:t>
    </dgm:pt>
    <dgm:pt modelId="{6D824D89-3601-424C-9275-88CD861A4293}" type="parTrans" cxnId="{B7AA2EB0-2920-49C4-B078-7CA06D5E8477}">
      <dgm:prSet/>
      <dgm:spPr/>
      <dgm:t>
        <a:bodyPr/>
        <a:lstStyle/>
        <a:p>
          <a:endParaRPr lang="ru-RU"/>
        </a:p>
      </dgm:t>
    </dgm:pt>
    <dgm:pt modelId="{E1F86770-5E43-4154-BAD7-36B21DF4AD93}" type="sibTrans" cxnId="{B7AA2EB0-2920-49C4-B078-7CA06D5E8477}">
      <dgm:prSet/>
      <dgm:spPr/>
      <dgm:t>
        <a:bodyPr/>
        <a:lstStyle/>
        <a:p>
          <a:endParaRPr lang="ru-RU"/>
        </a:p>
      </dgm:t>
    </dgm:pt>
    <dgm:pt modelId="{240AFA76-E2CC-4DA5-9844-DB8F42FE7763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/>
            <a:t>Общественная</a:t>
          </a:r>
          <a:endParaRPr lang="ru-RU" sz="1500" dirty="0"/>
        </a:p>
      </dgm:t>
    </dgm:pt>
    <dgm:pt modelId="{7C461C26-9A38-4477-BE86-D6CDEAD694DE}" type="parTrans" cxnId="{AA24C6B4-6E80-4421-930B-33615E76B83B}">
      <dgm:prSet/>
      <dgm:spPr/>
      <dgm:t>
        <a:bodyPr/>
        <a:lstStyle/>
        <a:p>
          <a:endParaRPr lang="ru-RU"/>
        </a:p>
      </dgm:t>
    </dgm:pt>
    <dgm:pt modelId="{34D7F5CC-2B00-4839-B889-AFE400801051}" type="sibTrans" cxnId="{AA24C6B4-6E80-4421-930B-33615E76B83B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EC6CF28A-C1B2-44F9-9958-9BFC091848FF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1600" dirty="0" smtClean="0"/>
            <a:t>Техногенная</a:t>
          </a:r>
          <a:endParaRPr lang="ru-RU" sz="1600" dirty="0"/>
        </a:p>
      </dgm:t>
    </dgm:pt>
    <dgm:pt modelId="{9B7EE403-B830-4AED-A237-3882892E988E}" type="parTrans" cxnId="{2214E60A-204F-441F-965D-C7BB2DD4BAFE}">
      <dgm:prSet/>
      <dgm:spPr/>
      <dgm:t>
        <a:bodyPr/>
        <a:lstStyle/>
        <a:p>
          <a:endParaRPr lang="ru-RU"/>
        </a:p>
      </dgm:t>
    </dgm:pt>
    <dgm:pt modelId="{A852BAE8-743D-461C-94A2-870C655BC90A}" type="sibTrans" cxnId="{2214E60A-204F-441F-965D-C7BB2DD4BAFE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6959FF83-8295-4F0F-8B73-F90ADA09C5E3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/>
            <a:t>Экологическая</a:t>
          </a:r>
          <a:endParaRPr lang="ru-RU" sz="1400" dirty="0"/>
        </a:p>
      </dgm:t>
    </dgm:pt>
    <dgm:pt modelId="{83AFF468-E2AA-49F7-8D52-4909453212B7}" type="parTrans" cxnId="{681C8D26-64E4-4963-A281-D473C63E1B26}">
      <dgm:prSet/>
      <dgm:spPr/>
      <dgm:t>
        <a:bodyPr/>
        <a:lstStyle/>
        <a:p>
          <a:endParaRPr lang="ru-RU"/>
        </a:p>
      </dgm:t>
    </dgm:pt>
    <dgm:pt modelId="{14B9DCD9-B06C-449D-B5A5-6966F25271DC}" type="sibTrans" cxnId="{681C8D26-64E4-4963-A281-D473C63E1B26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80F13A34-A1DF-4C7F-A6BD-78CBEE360325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300" dirty="0" smtClean="0"/>
            <a:t>Государственная</a:t>
          </a:r>
          <a:endParaRPr lang="ru-RU" sz="1300" dirty="0"/>
        </a:p>
      </dgm:t>
    </dgm:pt>
    <dgm:pt modelId="{1FC0ACDD-B5D6-4D3B-8219-035ADDE2A563}" type="parTrans" cxnId="{7F64D7BC-FC83-4668-A0E8-2BFD7D308CC4}">
      <dgm:prSet/>
      <dgm:spPr/>
      <dgm:t>
        <a:bodyPr/>
        <a:lstStyle/>
        <a:p>
          <a:endParaRPr lang="ru-RU"/>
        </a:p>
      </dgm:t>
    </dgm:pt>
    <dgm:pt modelId="{B72F891A-EE88-4CEC-B771-BDD467934CC5}" type="sibTrans" cxnId="{7F64D7BC-FC83-4668-A0E8-2BFD7D308CC4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81FAC893-8132-4BE0-9806-83DC9A04DC82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/>
            <a:t>Экономическая</a:t>
          </a:r>
          <a:endParaRPr lang="ru-RU" sz="1400" dirty="0"/>
        </a:p>
      </dgm:t>
    </dgm:pt>
    <dgm:pt modelId="{6755A1D0-AFA9-4C39-9AD8-6F856FA17D30}" type="parTrans" cxnId="{04F196B2-FC1C-44DE-9E4F-7E53373EFAB2}">
      <dgm:prSet/>
      <dgm:spPr/>
      <dgm:t>
        <a:bodyPr/>
        <a:lstStyle/>
        <a:p>
          <a:endParaRPr lang="ru-RU"/>
        </a:p>
      </dgm:t>
    </dgm:pt>
    <dgm:pt modelId="{D4751BAE-A28E-4F2D-A84A-22FAC0312564}" type="sibTrans" cxnId="{04F196B2-FC1C-44DE-9E4F-7E53373EFAB2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3DEDCA2F-E35A-4A76-9033-96231134227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sz="1400" dirty="0" smtClean="0"/>
            <a:t>Энергетическая</a:t>
          </a:r>
          <a:endParaRPr lang="ru-RU" sz="1400" dirty="0"/>
        </a:p>
      </dgm:t>
    </dgm:pt>
    <dgm:pt modelId="{14168417-FA7F-4286-B9F2-BA528BE25D0C}" type="parTrans" cxnId="{700B1734-1900-4F04-9429-A7D3F9B01A0B}">
      <dgm:prSet/>
      <dgm:spPr/>
      <dgm:t>
        <a:bodyPr/>
        <a:lstStyle/>
        <a:p>
          <a:endParaRPr lang="ru-RU"/>
        </a:p>
      </dgm:t>
    </dgm:pt>
    <dgm:pt modelId="{167483B4-3410-42BE-9B8C-816F67F20345}" type="sibTrans" cxnId="{700B1734-1900-4F04-9429-A7D3F9B01A0B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BEB165F4-9C2C-4801-BE06-02F952F5EFC9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300" dirty="0" smtClean="0"/>
            <a:t>Информационная</a:t>
          </a:r>
          <a:endParaRPr lang="ru-RU" sz="1300" dirty="0"/>
        </a:p>
      </dgm:t>
    </dgm:pt>
    <dgm:pt modelId="{5FC14EEE-C4B9-412C-BDD5-0DE5613A86F5}" type="parTrans" cxnId="{5BB02B4B-B341-41BA-8070-D258B1B8F376}">
      <dgm:prSet/>
      <dgm:spPr/>
      <dgm:t>
        <a:bodyPr/>
        <a:lstStyle/>
        <a:p>
          <a:endParaRPr lang="ru-RU"/>
        </a:p>
      </dgm:t>
    </dgm:pt>
    <dgm:pt modelId="{D8525897-A47F-4679-86C4-19EFFB93CD02}" type="sibTrans" cxnId="{5BB02B4B-B341-41BA-8070-D258B1B8F376}">
      <dgm:prSet/>
      <dgm:spPr>
        <a:solidFill>
          <a:schemeClr val="tx1">
            <a:lumMod val="95000"/>
            <a:lumOff val="5000"/>
          </a:schemeClr>
        </a:solidFill>
      </dgm:spPr>
      <dgm:t>
        <a:bodyPr/>
        <a:lstStyle/>
        <a:p>
          <a:endParaRPr lang="ru-RU"/>
        </a:p>
      </dgm:t>
    </dgm:pt>
    <dgm:pt modelId="{46469535-2840-45AE-8D21-5DD87E384AD2}" type="pres">
      <dgm:prSet presAssocID="{A0648262-482A-4D37-9996-9DF7908E385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2FB9CC-E1ED-4C35-A80F-73C8C18CB3E2}" type="pres">
      <dgm:prSet presAssocID="{FA51B7F2-17FA-41CF-9A1D-2711DC0E820A}" presName="centerShape" presStyleLbl="node0" presStyleIdx="0" presStyleCnt="1" custLinFactNeighborX="120" custLinFactNeighborY="-3110"/>
      <dgm:spPr/>
      <dgm:t>
        <a:bodyPr/>
        <a:lstStyle/>
        <a:p>
          <a:endParaRPr lang="ru-RU"/>
        </a:p>
      </dgm:t>
    </dgm:pt>
    <dgm:pt modelId="{E4E3853F-F42E-48BD-8B98-D530D17E5835}" type="pres">
      <dgm:prSet presAssocID="{240AFA76-E2CC-4DA5-9844-DB8F42FE7763}" presName="node" presStyleLbl="node1" presStyleIdx="0" presStyleCnt="7" custScaleX="133101" custScaleY="42410" custRadScaleRad="105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3FE8B-A6BD-4D79-8F01-D069F483F5D4}" type="pres">
      <dgm:prSet presAssocID="{240AFA76-E2CC-4DA5-9844-DB8F42FE7763}" presName="dummy" presStyleCnt="0"/>
      <dgm:spPr/>
    </dgm:pt>
    <dgm:pt modelId="{3E01387E-33B6-4A9F-9762-A2524DAA07F4}" type="pres">
      <dgm:prSet presAssocID="{34D7F5CC-2B00-4839-B889-AFE400801051}" presName="sibTrans" presStyleLbl="sibTrans2D1" presStyleIdx="0" presStyleCnt="7"/>
      <dgm:spPr/>
      <dgm:t>
        <a:bodyPr/>
        <a:lstStyle/>
        <a:p>
          <a:endParaRPr lang="ru-RU"/>
        </a:p>
      </dgm:t>
    </dgm:pt>
    <dgm:pt modelId="{E4BF33BF-C606-49BA-9516-C4CA3BFE8F4F}" type="pres">
      <dgm:prSet presAssocID="{81FAC893-8132-4BE0-9806-83DC9A04DC82}" presName="node" presStyleLbl="node1" presStyleIdx="1" presStyleCnt="7" custScaleX="133101" custScaleY="39442" custRadScaleRad="104027" custRadScaleInc="-15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EA969-B973-4DA3-8204-A4A30ADC13FD}" type="pres">
      <dgm:prSet presAssocID="{81FAC893-8132-4BE0-9806-83DC9A04DC82}" presName="dummy" presStyleCnt="0"/>
      <dgm:spPr/>
    </dgm:pt>
    <dgm:pt modelId="{91E50FC5-D2D4-490A-8447-62EC9CD2C6AD}" type="pres">
      <dgm:prSet presAssocID="{D4751BAE-A28E-4F2D-A84A-22FAC0312564}" presName="sibTrans" presStyleLbl="sibTrans2D1" presStyleIdx="1" presStyleCnt="7"/>
      <dgm:spPr/>
      <dgm:t>
        <a:bodyPr/>
        <a:lstStyle/>
        <a:p>
          <a:endParaRPr lang="ru-RU"/>
        </a:p>
      </dgm:t>
    </dgm:pt>
    <dgm:pt modelId="{289A6A7C-F700-4096-A477-1D35C8C81885}" type="pres">
      <dgm:prSet presAssocID="{BEB165F4-9C2C-4801-BE06-02F952F5EFC9}" presName="node" presStyleLbl="node1" presStyleIdx="2" presStyleCnt="7" custScaleX="146310" custScaleY="42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D600D-96B6-4357-8142-26D61BBF1078}" type="pres">
      <dgm:prSet presAssocID="{BEB165F4-9C2C-4801-BE06-02F952F5EFC9}" presName="dummy" presStyleCnt="0"/>
      <dgm:spPr/>
    </dgm:pt>
    <dgm:pt modelId="{CA744419-8FC0-4A20-A94D-B32A1FEC53BF}" type="pres">
      <dgm:prSet presAssocID="{D8525897-A47F-4679-86C4-19EFFB93CD02}" presName="sibTrans" presStyleLbl="sibTrans2D1" presStyleIdx="2" presStyleCnt="7" custLinFactNeighborY="-2724"/>
      <dgm:spPr/>
      <dgm:t>
        <a:bodyPr/>
        <a:lstStyle/>
        <a:p>
          <a:endParaRPr lang="ru-RU"/>
        </a:p>
      </dgm:t>
    </dgm:pt>
    <dgm:pt modelId="{209F3C56-2CA4-4E18-BD3F-E6FCBD74AC75}" type="pres">
      <dgm:prSet presAssocID="{3DEDCA2F-E35A-4A76-9033-96231134227A}" presName="node" presStyleLbl="node1" presStyleIdx="3" presStyleCnt="7" custScaleX="133009" custScaleY="42297" custRadScaleRad="96524" custRadScaleInc="-45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47F3DC-1B76-4DC7-9BE4-15413290370D}" type="pres">
      <dgm:prSet presAssocID="{3DEDCA2F-E35A-4A76-9033-96231134227A}" presName="dummy" presStyleCnt="0"/>
      <dgm:spPr/>
    </dgm:pt>
    <dgm:pt modelId="{C923E583-5BCA-4302-B70B-C8D163085EB5}" type="pres">
      <dgm:prSet presAssocID="{167483B4-3410-42BE-9B8C-816F67F20345}" presName="sibTrans" presStyleLbl="sibTrans2D1" presStyleIdx="3" presStyleCnt="7" custLinFactNeighborY="1677"/>
      <dgm:spPr/>
      <dgm:t>
        <a:bodyPr/>
        <a:lstStyle/>
        <a:p>
          <a:endParaRPr lang="ru-RU"/>
        </a:p>
      </dgm:t>
    </dgm:pt>
    <dgm:pt modelId="{E7017BC4-E118-4340-A582-A346498FF4C4}" type="pres">
      <dgm:prSet presAssocID="{EC6CF28A-C1B2-44F9-9958-9BFC091848FF}" presName="node" presStyleLbl="node1" presStyleIdx="4" presStyleCnt="7" custScaleX="133009" custScaleY="42297" custRadScaleRad="96028" custRadScaleInc="42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A0276-1207-4322-83B8-7A73A4DCF85D}" type="pres">
      <dgm:prSet presAssocID="{EC6CF28A-C1B2-44F9-9958-9BFC091848FF}" presName="dummy" presStyleCnt="0"/>
      <dgm:spPr/>
    </dgm:pt>
    <dgm:pt modelId="{5162EE20-3B00-40D5-B74C-8810EF85A2F3}" type="pres">
      <dgm:prSet presAssocID="{A852BAE8-743D-461C-94A2-870C655BC90A}" presName="sibTrans" presStyleLbl="sibTrans2D1" presStyleIdx="4" presStyleCnt="7"/>
      <dgm:spPr/>
      <dgm:t>
        <a:bodyPr/>
        <a:lstStyle/>
        <a:p>
          <a:endParaRPr lang="ru-RU"/>
        </a:p>
      </dgm:t>
    </dgm:pt>
    <dgm:pt modelId="{D3584736-4E62-473B-AB3C-FA64BB3E1CEC}" type="pres">
      <dgm:prSet presAssocID="{6959FF83-8295-4F0F-8B73-F90ADA09C5E3}" presName="node" presStyleLbl="node1" presStyleIdx="5" presStyleCnt="7" custScaleX="133009" custScaleY="42297" custRadScaleRad="98912" custRadScaleInc="18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462C21-9FAC-4234-A2CE-CE9877D3AF6B}" type="pres">
      <dgm:prSet presAssocID="{6959FF83-8295-4F0F-8B73-F90ADA09C5E3}" presName="dummy" presStyleCnt="0"/>
      <dgm:spPr/>
    </dgm:pt>
    <dgm:pt modelId="{701DA713-0C4D-4474-8F27-664F2172C097}" type="pres">
      <dgm:prSet presAssocID="{14B9DCD9-B06C-449D-B5A5-6966F25271DC}" presName="sibTrans" presStyleLbl="sibTrans2D1" presStyleIdx="5" presStyleCnt="7"/>
      <dgm:spPr/>
      <dgm:t>
        <a:bodyPr/>
        <a:lstStyle/>
        <a:p>
          <a:endParaRPr lang="ru-RU"/>
        </a:p>
      </dgm:t>
    </dgm:pt>
    <dgm:pt modelId="{12FB285E-C7BA-4D9D-A09A-081C60E7E356}" type="pres">
      <dgm:prSet presAssocID="{80F13A34-A1DF-4C7F-A6BD-78CBEE360325}" presName="node" presStyleLbl="node1" presStyleIdx="6" presStyleCnt="7" custScaleX="133009" custScaleY="42297" custRadScaleRad="104027" custRadScaleInc="15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D0008-52EC-46D6-8B04-5821A8D526F9}" type="pres">
      <dgm:prSet presAssocID="{80F13A34-A1DF-4C7F-A6BD-78CBEE360325}" presName="dummy" presStyleCnt="0"/>
      <dgm:spPr/>
    </dgm:pt>
    <dgm:pt modelId="{B0C45E1B-5784-486A-9AFD-68BDEA4F0704}" type="pres">
      <dgm:prSet presAssocID="{B72F891A-EE88-4CEC-B771-BDD467934CC5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7F64D7BC-FC83-4668-A0E8-2BFD7D308CC4}" srcId="{FA51B7F2-17FA-41CF-9A1D-2711DC0E820A}" destId="{80F13A34-A1DF-4C7F-A6BD-78CBEE360325}" srcOrd="6" destOrd="0" parTransId="{1FC0ACDD-B5D6-4D3B-8219-035ADDE2A563}" sibTransId="{B72F891A-EE88-4CEC-B771-BDD467934CC5}"/>
    <dgm:cxn modelId="{2214E60A-204F-441F-965D-C7BB2DD4BAFE}" srcId="{FA51B7F2-17FA-41CF-9A1D-2711DC0E820A}" destId="{EC6CF28A-C1B2-44F9-9958-9BFC091848FF}" srcOrd="4" destOrd="0" parTransId="{9B7EE403-B830-4AED-A237-3882892E988E}" sibTransId="{A852BAE8-743D-461C-94A2-870C655BC90A}"/>
    <dgm:cxn modelId="{55F5E4F7-366A-4EA3-A27C-5164473B2E1A}" type="presOf" srcId="{3DEDCA2F-E35A-4A76-9033-96231134227A}" destId="{209F3C56-2CA4-4E18-BD3F-E6FCBD74AC75}" srcOrd="0" destOrd="0" presId="urn:microsoft.com/office/officeart/2005/8/layout/radial6"/>
    <dgm:cxn modelId="{7EF4D827-38FA-4D58-AEE8-7960DA0DE189}" type="presOf" srcId="{D8525897-A47F-4679-86C4-19EFFB93CD02}" destId="{CA744419-8FC0-4A20-A94D-B32A1FEC53BF}" srcOrd="0" destOrd="0" presId="urn:microsoft.com/office/officeart/2005/8/layout/radial6"/>
    <dgm:cxn modelId="{085CF366-67D1-4851-B13D-B1E4AEEF2A4C}" type="presOf" srcId="{80F13A34-A1DF-4C7F-A6BD-78CBEE360325}" destId="{12FB285E-C7BA-4D9D-A09A-081C60E7E356}" srcOrd="0" destOrd="0" presId="urn:microsoft.com/office/officeart/2005/8/layout/radial6"/>
    <dgm:cxn modelId="{0548079F-7F72-4C9E-80D8-EDA1A1362958}" type="presOf" srcId="{B72F891A-EE88-4CEC-B771-BDD467934CC5}" destId="{B0C45E1B-5784-486A-9AFD-68BDEA4F0704}" srcOrd="0" destOrd="0" presId="urn:microsoft.com/office/officeart/2005/8/layout/radial6"/>
    <dgm:cxn modelId="{5BB02B4B-B341-41BA-8070-D258B1B8F376}" srcId="{FA51B7F2-17FA-41CF-9A1D-2711DC0E820A}" destId="{BEB165F4-9C2C-4801-BE06-02F952F5EFC9}" srcOrd="2" destOrd="0" parTransId="{5FC14EEE-C4B9-412C-BDD5-0DE5613A86F5}" sibTransId="{D8525897-A47F-4679-86C4-19EFFB93CD02}"/>
    <dgm:cxn modelId="{7EB87CBB-6247-419C-86B1-24C509EEAFA1}" type="presOf" srcId="{14B9DCD9-B06C-449D-B5A5-6966F25271DC}" destId="{701DA713-0C4D-4474-8F27-664F2172C097}" srcOrd="0" destOrd="0" presId="urn:microsoft.com/office/officeart/2005/8/layout/radial6"/>
    <dgm:cxn modelId="{436DC19C-1222-453E-ADD7-2928810413C1}" type="presOf" srcId="{167483B4-3410-42BE-9B8C-816F67F20345}" destId="{C923E583-5BCA-4302-B70B-C8D163085EB5}" srcOrd="0" destOrd="0" presId="urn:microsoft.com/office/officeart/2005/8/layout/radial6"/>
    <dgm:cxn modelId="{700B1734-1900-4F04-9429-A7D3F9B01A0B}" srcId="{FA51B7F2-17FA-41CF-9A1D-2711DC0E820A}" destId="{3DEDCA2F-E35A-4A76-9033-96231134227A}" srcOrd="3" destOrd="0" parTransId="{14168417-FA7F-4286-B9F2-BA528BE25D0C}" sibTransId="{167483B4-3410-42BE-9B8C-816F67F20345}"/>
    <dgm:cxn modelId="{2F536789-566F-40DC-A955-6164C2B42D2E}" type="presOf" srcId="{240AFA76-E2CC-4DA5-9844-DB8F42FE7763}" destId="{E4E3853F-F42E-48BD-8B98-D530D17E5835}" srcOrd="0" destOrd="0" presId="urn:microsoft.com/office/officeart/2005/8/layout/radial6"/>
    <dgm:cxn modelId="{4C3C59B0-5632-409C-AF20-1BA9D4786B56}" type="presOf" srcId="{A0648262-482A-4D37-9996-9DF7908E385D}" destId="{46469535-2840-45AE-8D21-5DD87E384AD2}" srcOrd="0" destOrd="0" presId="urn:microsoft.com/office/officeart/2005/8/layout/radial6"/>
    <dgm:cxn modelId="{77DBC336-2CB2-4229-A606-DB5AD34DDCC3}" type="presOf" srcId="{34D7F5CC-2B00-4839-B889-AFE400801051}" destId="{3E01387E-33B6-4A9F-9762-A2524DAA07F4}" srcOrd="0" destOrd="0" presId="urn:microsoft.com/office/officeart/2005/8/layout/radial6"/>
    <dgm:cxn modelId="{3BFD236B-A8FD-42E4-8B94-38F3294E8A26}" type="presOf" srcId="{6959FF83-8295-4F0F-8B73-F90ADA09C5E3}" destId="{D3584736-4E62-473B-AB3C-FA64BB3E1CEC}" srcOrd="0" destOrd="0" presId="urn:microsoft.com/office/officeart/2005/8/layout/radial6"/>
    <dgm:cxn modelId="{681C8D26-64E4-4963-A281-D473C63E1B26}" srcId="{FA51B7F2-17FA-41CF-9A1D-2711DC0E820A}" destId="{6959FF83-8295-4F0F-8B73-F90ADA09C5E3}" srcOrd="5" destOrd="0" parTransId="{83AFF468-E2AA-49F7-8D52-4909453212B7}" sibTransId="{14B9DCD9-B06C-449D-B5A5-6966F25271DC}"/>
    <dgm:cxn modelId="{00FD7DFD-5007-4C55-815F-67E3F6289FF5}" type="presOf" srcId="{A852BAE8-743D-461C-94A2-870C655BC90A}" destId="{5162EE20-3B00-40D5-B74C-8810EF85A2F3}" srcOrd="0" destOrd="0" presId="urn:microsoft.com/office/officeart/2005/8/layout/radial6"/>
    <dgm:cxn modelId="{AA24C6B4-6E80-4421-930B-33615E76B83B}" srcId="{FA51B7F2-17FA-41CF-9A1D-2711DC0E820A}" destId="{240AFA76-E2CC-4DA5-9844-DB8F42FE7763}" srcOrd="0" destOrd="0" parTransId="{7C461C26-9A38-4477-BE86-D6CDEAD694DE}" sibTransId="{34D7F5CC-2B00-4839-B889-AFE400801051}"/>
    <dgm:cxn modelId="{B7AA2EB0-2920-49C4-B078-7CA06D5E8477}" srcId="{A0648262-482A-4D37-9996-9DF7908E385D}" destId="{FA51B7F2-17FA-41CF-9A1D-2711DC0E820A}" srcOrd="0" destOrd="0" parTransId="{6D824D89-3601-424C-9275-88CD861A4293}" sibTransId="{E1F86770-5E43-4154-BAD7-36B21DF4AD93}"/>
    <dgm:cxn modelId="{14124A37-8065-422B-9C0D-1AB774D5105D}" type="presOf" srcId="{EC6CF28A-C1B2-44F9-9958-9BFC091848FF}" destId="{E7017BC4-E118-4340-A582-A346498FF4C4}" srcOrd="0" destOrd="0" presId="urn:microsoft.com/office/officeart/2005/8/layout/radial6"/>
    <dgm:cxn modelId="{3546D27F-FE3C-43B0-860E-76710AEFEA97}" type="presOf" srcId="{BEB165F4-9C2C-4801-BE06-02F952F5EFC9}" destId="{289A6A7C-F700-4096-A477-1D35C8C81885}" srcOrd="0" destOrd="0" presId="urn:microsoft.com/office/officeart/2005/8/layout/radial6"/>
    <dgm:cxn modelId="{04F196B2-FC1C-44DE-9E4F-7E53373EFAB2}" srcId="{FA51B7F2-17FA-41CF-9A1D-2711DC0E820A}" destId="{81FAC893-8132-4BE0-9806-83DC9A04DC82}" srcOrd="1" destOrd="0" parTransId="{6755A1D0-AFA9-4C39-9AD8-6F856FA17D30}" sibTransId="{D4751BAE-A28E-4F2D-A84A-22FAC0312564}"/>
    <dgm:cxn modelId="{0BDA45D4-0B64-4CD5-AC1B-0FD2DA55B82D}" type="presOf" srcId="{FA51B7F2-17FA-41CF-9A1D-2711DC0E820A}" destId="{BD2FB9CC-E1ED-4C35-A80F-73C8C18CB3E2}" srcOrd="0" destOrd="0" presId="urn:microsoft.com/office/officeart/2005/8/layout/radial6"/>
    <dgm:cxn modelId="{5BA23E4A-5A1F-415E-BC29-5F34622FDB7F}" type="presOf" srcId="{81FAC893-8132-4BE0-9806-83DC9A04DC82}" destId="{E4BF33BF-C606-49BA-9516-C4CA3BFE8F4F}" srcOrd="0" destOrd="0" presId="urn:microsoft.com/office/officeart/2005/8/layout/radial6"/>
    <dgm:cxn modelId="{2C99CA0E-E5F7-4BBA-8265-27F1F9CD9522}" type="presOf" srcId="{D4751BAE-A28E-4F2D-A84A-22FAC0312564}" destId="{91E50FC5-D2D4-490A-8447-62EC9CD2C6AD}" srcOrd="0" destOrd="0" presId="urn:microsoft.com/office/officeart/2005/8/layout/radial6"/>
    <dgm:cxn modelId="{87C0785F-99C6-46AA-96EE-D0B4A015C706}" type="presParOf" srcId="{46469535-2840-45AE-8D21-5DD87E384AD2}" destId="{BD2FB9CC-E1ED-4C35-A80F-73C8C18CB3E2}" srcOrd="0" destOrd="0" presId="urn:microsoft.com/office/officeart/2005/8/layout/radial6"/>
    <dgm:cxn modelId="{454E2258-6B86-4E86-8C33-B994FCB3BE84}" type="presParOf" srcId="{46469535-2840-45AE-8D21-5DD87E384AD2}" destId="{E4E3853F-F42E-48BD-8B98-D530D17E5835}" srcOrd="1" destOrd="0" presId="urn:microsoft.com/office/officeart/2005/8/layout/radial6"/>
    <dgm:cxn modelId="{25FEE1D7-A08A-4DA4-A44B-110EB43D9ABC}" type="presParOf" srcId="{46469535-2840-45AE-8D21-5DD87E384AD2}" destId="{9813FE8B-A6BD-4D79-8F01-D069F483F5D4}" srcOrd="2" destOrd="0" presId="urn:microsoft.com/office/officeart/2005/8/layout/radial6"/>
    <dgm:cxn modelId="{DB1DD90F-1991-40A9-9518-88C2742F1DDF}" type="presParOf" srcId="{46469535-2840-45AE-8D21-5DD87E384AD2}" destId="{3E01387E-33B6-4A9F-9762-A2524DAA07F4}" srcOrd="3" destOrd="0" presId="urn:microsoft.com/office/officeart/2005/8/layout/radial6"/>
    <dgm:cxn modelId="{9700E1BC-FCFF-46CF-A44F-A7D94C783D54}" type="presParOf" srcId="{46469535-2840-45AE-8D21-5DD87E384AD2}" destId="{E4BF33BF-C606-49BA-9516-C4CA3BFE8F4F}" srcOrd="4" destOrd="0" presId="urn:microsoft.com/office/officeart/2005/8/layout/radial6"/>
    <dgm:cxn modelId="{1B278B53-2544-4343-929D-D1D3F48EA6D5}" type="presParOf" srcId="{46469535-2840-45AE-8D21-5DD87E384AD2}" destId="{700EA969-B973-4DA3-8204-A4A30ADC13FD}" srcOrd="5" destOrd="0" presId="urn:microsoft.com/office/officeart/2005/8/layout/radial6"/>
    <dgm:cxn modelId="{19DB525B-B22E-4D8C-85C3-274C0C44130C}" type="presParOf" srcId="{46469535-2840-45AE-8D21-5DD87E384AD2}" destId="{91E50FC5-D2D4-490A-8447-62EC9CD2C6AD}" srcOrd="6" destOrd="0" presId="urn:microsoft.com/office/officeart/2005/8/layout/radial6"/>
    <dgm:cxn modelId="{B77C9D8E-DFE1-4D7F-B572-E40087AF5CF2}" type="presParOf" srcId="{46469535-2840-45AE-8D21-5DD87E384AD2}" destId="{289A6A7C-F700-4096-A477-1D35C8C81885}" srcOrd="7" destOrd="0" presId="urn:microsoft.com/office/officeart/2005/8/layout/radial6"/>
    <dgm:cxn modelId="{6D0C7FCD-159E-4F13-AA93-0F4920917CEB}" type="presParOf" srcId="{46469535-2840-45AE-8D21-5DD87E384AD2}" destId="{3E8D600D-96B6-4357-8142-26D61BBF1078}" srcOrd="8" destOrd="0" presId="urn:microsoft.com/office/officeart/2005/8/layout/radial6"/>
    <dgm:cxn modelId="{B3ABB821-A2BC-4B9A-B849-151CB462ED05}" type="presParOf" srcId="{46469535-2840-45AE-8D21-5DD87E384AD2}" destId="{CA744419-8FC0-4A20-A94D-B32A1FEC53BF}" srcOrd="9" destOrd="0" presId="urn:microsoft.com/office/officeart/2005/8/layout/radial6"/>
    <dgm:cxn modelId="{1A5E3002-6F03-4BB5-8FDE-874DBC365266}" type="presParOf" srcId="{46469535-2840-45AE-8D21-5DD87E384AD2}" destId="{209F3C56-2CA4-4E18-BD3F-E6FCBD74AC75}" srcOrd="10" destOrd="0" presId="urn:microsoft.com/office/officeart/2005/8/layout/radial6"/>
    <dgm:cxn modelId="{9C02E3F5-CE23-4407-85C4-59213FCD87C8}" type="presParOf" srcId="{46469535-2840-45AE-8D21-5DD87E384AD2}" destId="{D547F3DC-1B76-4DC7-9BE4-15413290370D}" srcOrd="11" destOrd="0" presId="urn:microsoft.com/office/officeart/2005/8/layout/radial6"/>
    <dgm:cxn modelId="{6500EBEB-90DA-4C03-A4B4-80AD955D0024}" type="presParOf" srcId="{46469535-2840-45AE-8D21-5DD87E384AD2}" destId="{C923E583-5BCA-4302-B70B-C8D163085EB5}" srcOrd="12" destOrd="0" presId="urn:microsoft.com/office/officeart/2005/8/layout/radial6"/>
    <dgm:cxn modelId="{D344B0B6-8371-4FA6-81B1-6FD2737DD56F}" type="presParOf" srcId="{46469535-2840-45AE-8D21-5DD87E384AD2}" destId="{E7017BC4-E118-4340-A582-A346498FF4C4}" srcOrd="13" destOrd="0" presId="urn:microsoft.com/office/officeart/2005/8/layout/radial6"/>
    <dgm:cxn modelId="{684FDFC1-46D2-40B9-9066-EEC34A267319}" type="presParOf" srcId="{46469535-2840-45AE-8D21-5DD87E384AD2}" destId="{900A0276-1207-4322-83B8-7A73A4DCF85D}" srcOrd="14" destOrd="0" presId="urn:microsoft.com/office/officeart/2005/8/layout/radial6"/>
    <dgm:cxn modelId="{F2237EA3-8506-4790-B588-8BD0F8FA3163}" type="presParOf" srcId="{46469535-2840-45AE-8D21-5DD87E384AD2}" destId="{5162EE20-3B00-40D5-B74C-8810EF85A2F3}" srcOrd="15" destOrd="0" presId="urn:microsoft.com/office/officeart/2005/8/layout/radial6"/>
    <dgm:cxn modelId="{6DE15511-AA36-4FD0-B107-54CF2F8332DE}" type="presParOf" srcId="{46469535-2840-45AE-8D21-5DD87E384AD2}" destId="{D3584736-4E62-473B-AB3C-FA64BB3E1CEC}" srcOrd="16" destOrd="0" presId="urn:microsoft.com/office/officeart/2005/8/layout/radial6"/>
    <dgm:cxn modelId="{5162615A-6F73-4E13-8A3C-89B7B28616E9}" type="presParOf" srcId="{46469535-2840-45AE-8D21-5DD87E384AD2}" destId="{63462C21-9FAC-4234-A2CE-CE9877D3AF6B}" srcOrd="17" destOrd="0" presId="urn:microsoft.com/office/officeart/2005/8/layout/radial6"/>
    <dgm:cxn modelId="{91AF2C2D-A5DB-46DE-8F99-1D7E707B5902}" type="presParOf" srcId="{46469535-2840-45AE-8D21-5DD87E384AD2}" destId="{701DA713-0C4D-4474-8F27-664F2172C097}" srcOrd="18" destOrd="0" presId="urn:microsoft.com/office/officeart/2005/8/layout/radial6"/>
    <dgm:cxn modelId="{756812D0-DA9E-46C9-8566-E3B49AADAEBC}" type="presParOf" srcId="{46469535-2840-45AE-8D21-5DD87E384AD2}" destId="{12FB285E-C7BA-4D9D-A09A-081C60E7E356}" srcOrd="19" destOrd="0" presId="urn:microsoft.com/office/officeart/2005/8/layout/radial6"/>
    <dgm:cxn modelId="{239B8D4A-C36F-46F0-BCB9-D59E23AACCF2}" type="presParOf" srcId="{46469535-2840-45AE-8D21-5DD87E384AD2}" destId="{382D0008-52EC-46D6-8B04-5821A8D526F9}" srcOrd="20" destOrd="0" presId="urn:microsoft.com/office/officeart/2005/8/layout/radial6"/>
    <dgm:cxn modelId="{2E8B1B86-1CAC-4736-95A0-2A27A4A9D6C8}" type="presParOf" srcId="{46469535-2840-45AE-8D21-5DD87E384AD2}" destId="{B0C45E1B-5784-486A-9AFD-68BDEA4F0704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45E1B-5784-486A-9AFD-68BDEA4F0704}">
      <dsp:nvSpPr>
        <dsp:cNvPr id="0" name=""/>
        <dsp:cNvSpPr/>
      </dsp:nvSpPr>
      <dsp:spPr>
        <a:xfrm>
          <a:off x="2011319" y="355843"/>
          <a:ext cx="5002935" cy="5002935"/>
        </a:xfrm>
        <a:prstGeom prst="blockArc">
          <a:avLst>
            <a:gd name="adj1" fmla="val 13145846"/>
            <a:gd name="adj2" fmla="val 16219775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1DA713-0C4D-4474-8F27-664F2172C097}">
      <dsp:nvSpPr>
        <dsp:cNvPr id="0" name=""/>
        <dsp:cNvSpPr/>
      </dsp:nvSpPr>
      <dsp:spPr>
        <a:xfrm>
          <a:off x="2022276" y="342261"/>
          <a:ext cx="5002935" cy="5002935"/>
        </a:xfrm>
        <a:prstGeom prst="blockArc">
          <a:avLst>
            <a:gd name="adj1" fmla="val 10008977"/>
            <a:gd name="adj2" fmla="val 13121386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162EE20-3B00-40D5-B74C-8810EF85A2F3}">
      <dsp:nvSpPr>
        <dsp:cNvPr id="0" name=""/>
        <dsp:cNvSpPr/>
      </dsp:nvSpPr>
      <dsp:spPr>
        <a:xfrm>
          <a:off x="2030855" y="380240"/>
          <a:ext cx="5002935" cy="5002935"/>
        </a:xfrm>
        <a:prstGeom prst="blockArc">
          <a:avLst>
            <a:gd name="adj1" fmla="val 7304804"/>
            <a:gd name="adj2" fmla="val 10063553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923E583-5BCA-4302-B70B-C8D163085EB5}">
      <dsp:nvSpPr>
        <dsp:cNvPr id="0" name=""/>
        <dsp:cNvSpPr/>
      </dsp:nvSpPr>
      <dsp:spPr>
        <a:xfrm>
          <a:off x="2036509" y="467648"/>
          <a:ext cx="5002935" cy="5002935"/>
        </a:xfrm>
        <a:prstGeom prst="blockArc">
          <a:avLst>
            <a:gd name="adj1" fmla="val 3485870"/>
            <a:gd name="adj2" fmla="val 7314131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A744419-8FC0-4A20-A94D-B32A1FEC53BF}">
      <dsp:nvSpPr>
        <dsp:cNvPr id="0" name=""/>
        <dsp:cNvSpPr/>
      </dsp:nvSpPr>
      <dsp:spPr>
        <a:xfrm>
          <a:off x="2056177" y="235354"/>
          <a:ext cx="5002935" cy="5002935"/>
        </a:xfrm>
        <a:prstGeom prst="blockArc">
          <a:avLst>
            <a:gd name="adj1" fmla="val 945817"/>
            <a:gd name="adj2" fmla="val 3518249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1E50FC5-D2D4-490A-8447-62EC9CD2C6AD}">
      <dsp:nvSpPr>
        <dsp:cNvPr id="0" name=""/>
        <dsp:cNvSpPr/>
      </dsp:nvSpPr>
      <dsp:spPr>
        <a:xfrm>
          <a:off x="2055238" y="374968"/>
          <a:ext cx="5002935" cy="5002935"/>
        </a:xfrm>
        <a:prstGeom prst="blockArc">
          <a:avLst>
            <a:gd name="adj1" fmla="val 19219469"/>
            <a:gd name="adj2" fmla="val 940961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E01387E-33B6-4A9F-9762-A2524DAA07F4}">
      <dsp:nvSpPr>
        <dsp:cNvPr id="0" name=""/>
        <dsp:cNvSpPr/>
      </dsp:nvSpPr>
      <dsp:spPr>
        <a:xfrm>
          <a:off x="2039536" y="355843"/>
          <a:ext cx="5002935" cy="5002935"/>
        </a:xfrm>
        <a:prstGeom prst="blockArc">
          <a:avLst>
            <a:gd name="adj1" fmla="val 16180225"/>
            <a:gd name="adj2" fmla="val 19254154"/>
            <a:gd name="adj3" fmla="val 3904"/>
          </a:avLst>
        </a:prstGeom>
        <a:solidFill>
          <a:schemeClr val="tx1">
            <a:lumMod val="95000"/>
            <a:lumOff val="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D2FB9CC-E1ED-4C35-A80F-73C8C18CB3E2}">
      <dsp:nvSpPr>
        <dsp:cNvPr id="0" name=""/>
        <dsp:cNvSpPr/>
      </dsp:nvSpPr>
      <dsp:spPr>
        <a:xfrm>
          <a:off x="3563910" y="1872219"/>
          <a:ext cx="1937742" cy="19377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Национальная безопасность</a:t>
          </a:r>
          <a:endParaRPr lang="ru-RU" sz="1600" kern="1200" dirty="0"/>
        </a:p>
      </dsp:txBody>
      <dsp:txXfrm>
        <a:off x="3847686" y="2155995"/>
        <a:ext cx="1370190" cy="1370190"/>
      </dsp:txXfrm>
    </dsp:sp>
    <dsp:sp modelId="{E4E3853F-F42E-48BD-8B98-D530D17E5835}">
      <dsp:nvSpPr>
        <dsp:cNvPr id="0" name=""/>
        <dsp:cNvSpPr/>
      </dsp:nvSpPr>
      <dsp:spPr>
        <a:xfrm>
          <a:off x="3624191" y="117086"/>
          <a:ext cx="1805407" cy="57525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Общественная</a:t>
          </a:r>
          <a:endParaRPr lang="ru-RU" sz="1500" kern="1200" dirty="0"/>
        </a:p>
      </dsp:txBody>
      <dsp:txXfrm>
        <a:off x="3888587" y="201330"/>
        <a:ext cx="1276615" cy="406769"/>
      </dsp:txXfrm>
    </dsp:sp>
    <dsp:sp modelId="{E4BF33BF-C606-49BA-9516-C4CA3BFE8F4F}">
      <dsp:nvSpPr>
        <dsp:cNvPr id="0" name=""/>
        <dsp:cNvSpPr/>
      </dsp:nvSpPr>
      <dsp:spPr>
        <a:xfrm>
          <a:off x="5541729" y="1043078"/>
          <a:ext cx="1805407" cy="534998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Экономическая</a:t>
          </a:r>
          <a:endParaRPr lang="ru-RU" sz="1400" kern="1200" dirty="0"/>
        </a:p>
      </dsp:txBody>
      <dsp:txXfrm>
        <a:off x="5806125" y="1121427"/>
        <a:ext cx="1276615" cy="378300"/>
      </dsp:txXfrm>
    </dsp:sp>
    <dsp:sp modelId="{289A6A7C-F700-4096-A477-1D35C8C81885}">
      <dsp:nvSpPr>
        <dsp:cNvPr id="0" name=""/>
        <dsp:cNvSpPr/>
      </dsp:nvSpPr>
      <dsp:spPr>
        <a:xfrm>
          <a:off x="5925750" y="3252545"/>
          <a:ext cx="1984577" cy="573724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Информационная</a:t>
          </a:r>
          <a:endParaRPr lang="ru-RU" sz="1300" kern="1200" dirty="0"/>
        </a:p>
      </dsp:txBody>
      <dsp:txXfrm>
        <a:off x="6216385" y="3336565"/>
        <a:ext cx="1403307" cy="405684"/>
      </dsp:txXfrm>
    </dsp:sp>
    <dsp:sp modelId="{209F3C56-2CA4-4E18-BD3F-E6FCBD74AC75}">
      <dsp:nvSpPr>
        <dsp:cNvPr id="0" name=""/>
        <dsp:cNvSpPr/>
      </dsp:nvSpPr>
      <dsp:spPr>
        <a:xfrm>
          <a:off x="4932042" y="4680524"/>
          <a:ext cx="1804160" cy="573724"/>
        </a:xfrm>
        <a:prstGeom prst="ellipse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Энергетическая</a:t>
          </a:r>
          <a:endParaRPr lang="ru-RU" sz="1400" kern="1200" dirty="0"/>
        </a:p>
      </dsp:txBody>
      <dsp:txXfrm>
        <a:off x="5196255" y="4764544"/>
        <a:ext cx="1275734" cy="405684"/>
      </dsp:txXfrm>
    </dsp:sp>
    <dsp:sp modelId="{E7017BC4-E118-4340-A582-A346498FF4C4}">
      <dsp:nvSpPr>
        <dsp:cNvPr id="0" name=""/>
        <dsp:cNvSpPr/>
      </dsp:nvSpPr>
      <dsp:spPr>
        <a:xfrm>
          <a:off x="2339750" y="4680524"/>
          <a:ext cx="1804160" cy="573724"/>
        </a:xfrm>
        <a:prstGeom prst="ellipse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Техногенная</a:t>
          </a:r>
          <a:endParaRPr lang="ru-RU" sz="1600" kern="1200" dirty="0"/>
        </a:p>
      </dsp:txBody>
      <dsp:txXfrm>
        <a:off x="2603963" y="4764544"/>
        <a:ext cx="1275734" cy="405684"/>
      </dsp:txXfrm>
    </dsp:sp>
    <dsp:sp modelId="{D3584736-4E62-473B-AB3C-FA64BB3E1CEC}">
      <dsp:nvSpPr>
        <dsp:cNvPr id="0" name=""/>
        <dsp:cNvSpPr/>
      </dsp:nvSpPr>
      <dsp:spPr>
        <a:xfrm>
          <a:off x="1233669" y="3116249"/>
          <a:ext cx="1804160" cy="573724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Экологическая</a:t>
          </a:r>
          <a:endParaRPr lang="ru-RU" sz="1400" kern="1200" dirty="0"/>
        </a:p>
      </dsp:txBody>
      <dsp:txXfrm>
        <a:off x="1497882" y="3200269"/>
        <a:ext cx="1275734" cy="405684"/>
      </dsp:txXfrm>
    </dsp:sp>
    <dsp:sp modelId="{12FB285E-C7BA-4D9D-A09A-081C60E7E356}">
      <dsp:nvSpPr>
        <dsp:cNvPr id="0" name=""/>
        <dsp:cNvSpPr/>
      </dsp:nvSpPr>
      <dsp:spPr>
        <a:xfrm>
          <a:off x="1707278" y="1023715"/>
          <a:ext cx="1804160" cy="573724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Государственная</a:t>
          </a:r>
          <a:endParaRPr lang="ru-RU" sz="1300" kern="1200" dirty="0"/>
        </a:p>
      </dsp:txBody>
      <dsp:txXfrm>
        <a:off x="1971491" y="1107735"/>
        <a:ext cx="1275734" cy="405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D62ED-D9D7-45E9-828F-5925AC3C89E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94344-9DFE-48CE-A55B-F044B232C7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8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65640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5753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91481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06652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97156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7248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30892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45808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3923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9866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41898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912">
              <a:srgbClr val="FFFFFF"/>
            </a:gs>
            <a:gs pos="99824">
              <a:srgbClr val="FFFFFF"/>
            </a:gs>
            <a:gs pos="99648">
              <a:srgbClr val="FEFFFF"/>
            </a:gs>
            <a:gs pos="99297">
              <a:srgbClr val="FDFEFF"/>
            </a:gs>
            <a:gs pos="98594">
              <a:srgbClr val="FAFCFF"/>
            </a:gs>
            <a:gs pos="97188">
              <a:srgbClr val="F4F8FF"/>
            </a:gs>
            <a:gs pos="94377">
              <a:srgbClr val="E9F0FF"/>
            </a:gs>
            <a:gs pos="88754">
              <a:srgbClr val="D2E0FF"/>
            </a:gs>
            <a:gs pos="100000">
              <a:schemeClr val="bg1"/>
            </a:gs>
            <a:gs pos="100000">
              <a:srgbClr val="CCCCF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62855-BA16-4D9C-A05D-0EDD10BE788D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180D1-F192-4926-ADB5-64A9C8BDBF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1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00808"/>
            <a:ext cx="6120680" cy="2592288"/>
          </a:xfrm>
          <a:ln w="571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mtClean="0"/>
              <a:t>«</a:t>
            </a:r>
            <a:r>
              <a:rPr lang="ru-RU" dirty="0" smtClean="0"/>
              <a:t>Угрозы национальной безопасности России и национальная оборона»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87671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Экологическая безопасность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dirty="0"/>
              <a:t>Экологическая безопасность является составляющей национальной </a:t>
            </a:r>
            <a:r>
              <a:rPr lang="ru-RU" dirty="0" smtClean="0"/>
              <a:t>безопасности</a:t>
            </a:r>
          </a:p>
          <a:p>
            <a:r>
              <a:rPr lang="ru-RU" dirty="0" smtClean="0"/>
              <a:t>Характеризует </a:t>
            </a:r>
            <a:r>
              <a:rPr lang="ru-RU" dirty="0"/>
              <a:t>уровень негативного воздействия природных и антропогенных факторов экологической опасности на окружающую среду и </a:t>
            </a:r>
            <a:r>
              <a:rPr lang="ru-RU" dirty="0" smtClean="0"/>
              <a:t>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0042065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Угрозы национальной безопасности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Политика ряда ведущих стран направленная на превосходство в военной сфере</a:t>
            </a:r>
          </a:p>
          <a:p>
            <a:r>
              <a:rPr lang="ru-RU" dirty="0" smtClean="0"/>
              <a:t>Создание стратегических вооружений в неядерном оснащении, в том числе высокоточных и высокотехнологичных средств ведения войны </a:t>
            </a:r>
          </a:p>
          <a:p>
            <a:r>
              <a:rPr lang="ru-RU" dirty="0" smtClean="0"/>
              <a:t>Формирование в одностороннем порядке глобальной системы противоракетной обороны</a:t>
            </a:r>
          </a:p>
          <a:p>
            <a:r>
              <a:rPr lang="ru-RU" dirty="0" smtClean="0"/>
              <a:t>Противоправные действия в кибернетической и биологической областях, в сфере высоких технологий </a:t>
            </a:r>
          </a:p>
          <a:p>
            <a:r>
              <a:rPr lang="ru-RU" dirty="0" smtClean="0"/>
              <a:t>Неконтролируемая и незаконная миграция, наркоторговля и торговля людьми</a:t>
            </a:r>
          </a:p>
          <a:p>
            <a:r>
              <a:rPr lang="ru-RU" dirty="0" smtClean="0"/>
              <a:t>Вероятное распространение эпидемий</a:t>
            </a:r>
          </a:p>
          <a:p>
            <a:r>
              <a:rPr lang="ru-RU" dirty="0" smtClean="0"/>
              <a:t>Возрастание дефицита пресной воды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108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Глобальная система </a:t>
            </a:r>
            <a:r>
              <a:rPr lang="ru-RU" dirty="0"/>
              <a:t>противоракетной обороны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341" y="1412776"/>
            <a:ext cx="4176464" cy="1428577"/>
          </a:xfrm>
        </p:spPr>
        <p:txBody>
          <a:bodyPr>
            <a:normAutofit/>
          </a:bodyPr>
          <a:lstStyle/>
          <a:p>
            <a:r>
              <a:rPr lang="en-US" sz="1800" b="1" dirty="0"/>
              <a:t>Ground-Based Midcourse Defense</a:t>
            </a:r>
          </a:p>
          <a:p>
            <a:r>
              <a:rPr lang="en-US" sz="1800" b="1" dirty="0"/>
              <a:t>Aegis Ballistic Missile Defense System</a:t>
            </a:r>
          </a:p>
          <a:p>
            <a:r>
              <a:rPr lang="en-US" sz="1800" b="1" dirty="0"/>
              <a:t>Terminal High-Altitude Area Defense</a:t>
            </a:r>
          </a:p>
          <a:p>
            <a:r>
              <a:rPr lang="en-US" sz="1800" b="1" dirty="0"/>
              <a:t>PAC-3 «Patriot»</a:t>
            </a:r>
          </a:p>
          <a:p>
            <a:endParaRPr lang="ru-RU" sz="1800" dirty="0"/>
          </a:p>
        </p:txBody>
      </p:sp>
      <p:pic>
        <p:nvPicPr>
          <p:cNvPr id="1026" name="Picture 2" descr="C:\Users\user\Pictures\Patriot_missile_launch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5295"/>
            <a:ext cx="2145746" cy="271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Pictures\459319a752bcf0a05d121fce6c58e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40" y="3719389"/>
            <a:ext cx="4378165" cy="291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Pictures\Standard_Missi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3350517" cy="219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977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Дефицит пресной воды</a:t>
            </a:r>
            <a:endParaRPr lang="ru-RU" dirty="0"/>
          </a:p>
        </p:txBody>
      </p:sp>
      <p:pic>
        <p:nvPicPr>
          <p:cNvPr id="2051" name="Picture 3" descr="C:\Users\user\Pictures\slide_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5" b="13567"/>
          <a:stretch/>
        </p:blipFill>
        <p:spPr bwMode="auto">
          <a:xfrm>
            <a:off x="3419872" y="1412776"/>
            <a:ext cx="5178152" cy="283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268760"/>
            <a:ext cx="27363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Причины дефицита пресной воды: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Рост городов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Создание крупных промышленных центров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Загрязнение водоемов бытовыми и промышленными отходами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Сокращение водоносности рек из за действий человека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Чрезмерное потребление и загрязнение грунтовых вод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605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Угрозы национальной безопасности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Состояние отечественной </a:t>
            </a:r>
            <a:r>
              <a:rPr lang="ru-RU" dirty="0" smtClean="0"/>
              <a:t>экономики</a:t>
            </a:r>
          </a:p>
          <a:p>
            <a:r>
              <a:rPr lang="ru-RU" dirty="0" smtClean="0"/>
              <a:t>Несовершенство </a:t>
            </a:r>
            <a:r>
              <a:rPr lang="ru-RU" dirty="0"/>
              <a:t>системы организации государственной власти и гражданского </a:t>
            </a:r>
            <a:r>
              <a:rPr lang="ru-RU" dirty="0" smtClean="0"/>
              <a:t>общества</a:t>
            </a:r>
          </a:p>
          <a:p>
            <a:r>
              <a:rPr lang="ru-RU" dirty="0" smtClean="0"/>
              <a:t>Социально-политическая </a:t>
            </a:r>
            <a:r>
              <a:rPr lang="ru-RU" dirty="0"/>
              <a:t>поляризация российского общества и криминализация общественных </a:t>
            </a:r>
            <a:r>
              <a:rPr lang="ru-RU" dirty="0" smtClean="0"/>
              <a:t>отношений</a:t>
            </a:r>
          </a:p>
          <a:p>
            <a:r>
              <a:rPr lang="ru-RU" dirty="0" smtClean="0"/>
              <a:t>Рост </a:t>
            </a:r>
            <a:r>
              <a:rPr lang="ru-RU" dirty="0"/>
              <a:t>организованной преступности и увеличение масштабов </a:t>
            </a:r>
            <a:r>
              <a:rPr lang="ru-RU" dirty="0" smtClean="0"/>
              <a:t>терроризма</a:t>
            </a:r>
          </a:p>
          <a:p>
            <a:r>
              <a:rPr lang="ru-RU" dirty="0"/>
              <a:t>О</a:t>
            </a:r>
            <a:r>
              <a:rPr lang="ru-RU" dirty="0" smtClean="0"/>
              <a:t>бострение </a:t>
            </a:r>
            <a:r>
              <a:rPr lang="ru-RU" dirty="0"/>
              <a:t>межнациональных и осложнение международных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141839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Обеспечение национальной безопасности </a:t>
            </a:r>
            <a:r>
              <a:rPr lang="ru-RU" sz="3200" dirty="0" smtClean="0"/>
              <a:t>РФ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Своевременное </a:t>
            </a:r>
            <a:r>
              <a:rPr lang="ru-RU" sz="1800" dirty="0"/>
              <a:t>прогнозирование и выявление внешних и внутренних угроз национальной безопасности Российской Федерации; </a:t>
            </a:r>
          </a:p>
          <a:p>
            <a:r>
              <a:rPr lang="ru-RU" sz="1800" dirty="0" smtClean="0"/>
              <a:t>Реализация </a:t>
            </a:r>
            <a:r>
              <a:rPr lang="ru-RU" sz="1800" dirty="0"/>
              <a:t>оперативных и долгосрочных мер по предупреждению и нейтрализации внутренних и внешних угроз; </a:t>
            </a:r>
          </a:p>
          <a:p>
            <a:r>
              <a:rPr lang="ru-RU" sz="1800" dirty="0" smtClean="0"/>
              <a:t>Обеспечение </a:t>
            </a:r>
            <a:r>
              <a:rPr lang="ru-RU" sz="1800" dirty="0"/>
              <a:t>суверенитета и территориальной целостности Российской Федерации, безопасности ее пограничного пространства; </a:t>
            </a:r>
          </a:p>
          <a:p>
            <a:r>
              <a:rPr lang="ru-RU" sz="1800" dirty="0" smtClean="0"/>
              <a:t>Подъем </a:t>
            </a:r>
            <a:r>
              <a:rPr lang="ru-RU" sz="1800" dirty="0"/>
              <a:t>экономики страны, проведение независимого и социально ориентированного экономического курса; </a:t>
            </a:r>
          </a:p>
          <a:p>
            <a:r>
              <a:rPr lang="ru-RU" sz="1800" dirty="0" smtClean="0"/>
              <a:t>Преодоление </a:t>
            </a:r>
            <a:r>
              <a:rPr lang="ru-RU" sz="1800" dirty="0"/>
              <a:t>научно-технической и технологической зависимости Российской Федерации от внешних источников; </a:t>
            </a:r>
          </a:p>
          <a:p>
            <a:r>
              <a:rPr lang="ru-RU" sz="1800" dirty="0" smtClean="0"/>
              <a:t>Обеспечение </a:t>
            </a:r>
            <a:r>
              <a:rPr lang="ru-RU" sz="1800" dirty="0"/>
              <a:t>на территории России личной безопасности человека и гражданина, его конституционных прав и свобод; </a:t>
            </a:r>
          </a:p>
          <a:p>
            <a:r>
              <a:rPr lang="ru-RU" sz="1800" dirty="0" smtClean="0"/>
              <a:t>Совершенствование </a:t>
            </a:r>
            <a:r>
              <a:rPr lang="ru-RU" sz="1800" dirty="0"/>
              <a:t>системы государственной власти Российской </a:t>
            </a:r>
            <a:r>
              <a:rPr lang="ru-RU" sz="1800" dirty="0" smtClean="0"/>
              <a:t>Федерации</a:t>
            </a:r>
            <a:r>
              <a:rPr lang="en-US" sz="1800" dirty="0"/>
              <a:t>;</a:t>
            </a:r>
            <a:endParaRPr lang="ru-RU" sz="1800" dirty="0"/>
          </a:p>
          <a:p>
            <a:r>
              <a:rPr lang="ru-RU" sz="1800" dirty="0" smtClean="0"/>
              <a:t>Обеспечение </a:t>
            </a:r>
            <a:r>
              <a:rPr lang="ru-RU" sz="1800" dirty="0"/>
              <a:t>неукоснительного соблюдения законодательства Российской Федерации всеми </a:t>
            </a:r>
            <a:r>
              <a:rPr lang="ru-RU" sz="1800" dirty="0" smtClean="0"/>
              <a:t>гражданами</a:t>
            </a:r>
            <a:r>
              <a:rPr lang="en-US" sz="1800" dirty="0" smtClean="0"/>
              <a:t>;</a:t>
            </a:r>
          </a:p>
          <a:p>
            <a:r>
              <a:rPr lang="ru-RU" sz="1800" dirty="0" smtClean="0"/>
              <a:t>Обеспечение </a:t>
            </a:r>
            <a:r>
              <a:rPr lang="ru-RU" sz="1800" dirty="0"/>
              <a:t>равноправного и взаимовыгодного сотрудничества России прежде всего с ведущими государствами мира; </a:t>
            </a:r>
          </a:p>
          <a:p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2227584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Autofit/>
          </a:bodyPr>
          <a:lstStyle/>
          <a:p>
            <a:r>
              <a:rPr lang="ru-RU" sz="2000" dirty="0"/>
              <a:t>Подъем и поддержание на достаточно высоком уровне военного потенциала государства; </a:t>
            </a:r>
          </a:p>
          <a:p>
            <a:r>
              <a:rPr lang="ru-RU" sz="2000" dirty="0"/>
              <a:t>Укрепление режима нераспространения оружия массового уничтожения и средств его доставки; </a:t>
            </a:r>
          </a:p>
          <a:p>
            <a:r>
              <a:rPr lang="ru-RU" sz="2000" dirty="0"/>
              <a:t>Принятие эффективных мер по выявлению, предупреждению и пресечению разведывательной и подрывной деятельности иностранных государств, направленной против Российской Федерации; </a:t>
            </a:r>
          </a:p>
          <a:p>
            <a:r>
              <a:rPr lang="ru-RU" sz="2000" dirty="0"/>
              <a:t>Коренное улучшение экологической ситуации в стране. </a:t>
            </a:r>
          </a:p>
          <a:p>
            <a:r>
              <a:rPr lang="ru-RU" sz="2000" dirty="0"/>
              <a:t>Обеспечение национальной безопасности и защита интересов России в экономической сфере являются приоритетными направлениями политики государства. </a:t>
            </a:r>
          </a:p>
          <a:p>
            <a:r>
              <a:rPr lang="ru-RU" sz="2000" dirty="0"/>
              <a:t>Важнейшими задачами во внешнеэкономической деятельности являются: </a:t>
            </a:r>
          </a:p>
          <a:p>
            <a:r>
              <a:rPr lang="ru-RU" sz="2000" dirty="0"/>
              <a:t>Создание благоприятных условий для международной интеграции российской экономики; </a:t>
            </a:r>
          </a:p>
          <a:p>
            <a:r>
              <a:rPr lang="ru-RU" sz="2000" dirty="0"/>
              <a:t>Расширение рынков сбыта российской продукции;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95979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/>
              <a:t>Формирование единого экономического пространства с государствами - участниками Содружества Независимых Государств. </a:t>
            </a:r>
          </a:p>
          <a:p>
            <a:r>
              <a:rPr lang="ru-RU" sz="3800" dirty="0"/>
              <a:t>Усилить защиту интересов отечественных товаропроизводителей. </a:t>
            </a:r>
          </a:p>
          <a:p>
            <a:r>
              <a:rPr lang="ru-RU" sz="3800" dirty="0"/>
              <a:t>Важнейшее значение приобретает проведение сбалансированной кредитно-финансовой политики</a:t>
            </a:r>
            <a:r>
              <a:rPr lang="en-US" sz="3800" dirty="0"/>
              <a:t>;</a:t>
            </a:r>
          </a:p>
          <a:p>
            <a:r>
              <a:rPr lang="ru-RU" sz="3800" dirty="0"/>
              <a:t>Необходимо усилить роль государства в регулировании деятельности иностранных банковских, страховых и инвестиционных компаний, ввести определенные и обоснованные ограничения на передачу в эксплуатацию зарубежным компаниям месторождений стратегических природных ресурсов, телекоммуникаций, транспортных и товаропроводящих сетей. </a:t>
            </a:r>
          </a:p>
          <a:p>
            <a:r>
              <a:rPr lang="ru-RU" sz="3800" dirty="0"/>
              <a:t>Принятие эффективных мер в сфере валютного регулирования и контроля в целях создания условий для прекращения расчетов в иностранной валюте на внутреннем рынке и предотвращения бесконтрольного вывоза капитала.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503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9941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Национальная </a:t>
            </a:r>
            <a:r>
              <a:rPr lang="ru-RU" dirty="0"/>
              <a:t>б</a:t>
            </a:r>
            <a:r>
              <a:rPr lang="ru-RU" dirty="0" smtClean="0"/>
              <a:t>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352928" cy="481399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Соблюдение конституционных прав и свобод граждан.</a:t>
            </a:r>
          </a:p>
          <a:p>
            <a:r>
              <a:rPr lang="ru-RU" dirty="0" smtClean="0"/>
              <a:t>Состояние защищённости личности, общества и государства от внутренних и внешних угроз.</a:t>
            </a:r>
          </a:p>
          <a:p>
            <a:r>
              <a:rPr lang="ru-RU" dirty="0" smtClean="0"/>
              <a:t>Сохранение территориальной целостности и суверенитета государства, а также гражданского мира и социальной стабильности в обществе.</a:t>
            </a:r>
          </a:p>
          <a:p>
            <a:r>
              <a:rPr lang="ru-RU" dirty="0" smtClean="0"/>
              <a:t>Устойчивое развитие страны.</a:t>
            </a:r>
          </a:p>
          <a:p>
            <a:r>
              <a:rPr lang="ru-RU" dirty="0" smtClean="0"/>
              <a:t>Обеспечение обороны и безопасности государства.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523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/>
              <a:t>Структура национальной безопасности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75156308"/>
              </p:ext>
            </p:extLst>
          </p:nvPr>
        </p:nvGraphicFramePr>
        <p:xfrm>
          <a:off x="0" y="908720"/>
          <a:ext cx="9144000" cy="602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349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Государственная безопасность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Государственная безопасность является составляющей национальной безопасности</a:t>
            </a:r>
          </a:p>
          <a:p>
            <a:r>
              <a:rPr lang="ru-RU" dirty="0" smtClean="0"/>
              <a:t>Характеризует </a:t>
            </a:r>
            <a:r>
              <a:rPr lang="ru-RU" dirty="0"/>
              <a:t>уровень защищённости государства от внешних и внутренних </a:t>
            </a:r>
            <a:r>
              <a:rPr lang="ru-RU" dirty="0" smtClean="0"/>
              <a:t>угроз</a:t>
            </a:r>
          </a:p>
          <a:p>
            <a:r>
              <a:rPr lang="ru-RU" dirty="0" smtClean="0"/>
              <a:t>В обеспечение государственной безопасности </a:t>
            </a:r>
            <a:r>
              <a:rPr lang="ru-RU" dirty="0"/>
              <a:t>входит комплекс политических, экономических, социальных, военных и правовых </a:t>
            </a:r>
            <a:r>
              <a:rPr lang="ru-RU" dirty="0" smtClean="0"/>
              <a:t>мероприятий….</a:t>
            </a:r>
          </a:p>
          <a:p>
            <a:r>
              <a:rPr lang="ru-RU" dirty="0"/>
              <a:t>Органы обеспечивающие государственную безопасность — спецслужбы, армия и правоохранительные </a:t>
            </a:r>
            <a:r>
              <a:rPr lang="ru-RU" dirty="0" smtClean="0"/>
              <a:t>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571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Общественная 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ru-RU" dirty="0"/>
              <a:t>Общественная </a:t>
            </a:r>
            <a:r>
              <a:rPr lang="ru-RU" dirty="0" smtClean="0"/>
              <a:t>безопасность является </a:t>
            </a:r>
            <a:r>
              <a:rPr lang="ru-RU" dirty="0"/>
              <a:t>составляющей национальной </a:t>
            </a:r>
            <a:r>
              <a:rPr lang="ru-RU" dirty="0" smtClean="0"/>
              <a:t>безопасности</a:t>
            </a:r>
            <a:endParaRPr lang="en-US" dirty="0" smtClean="0"/>
          </a:p>
          <a:p>
            <a:r>
              <a:rPr lang="ru-RU" dirty="0" smtClean="0"/>
              <a:t>Характеризует уровень </a:t>
            </a:r>
            <a:r>
              <a:rPr lang="ru-RU" dirty="0"/>
              <a:t>защищенности личности, общества и государства преимущественно от внутренних угроз </a:t>
            </a:r>
            <a:r>
              <a:rPr lang="ru-RU" dirty="0" err="1" smtClean="0"/>
              <a:t>общеопасного</a:t>
            </a:r>
            <a:r>
              <a:rPr lang="ru-RU" dirty="0" smtClean="0"/>
              <a:t> характера. </a:t>
            </a:r>
          </a:p>
          <a:p>
            <a:r>
              <a:rPr lang="ru-RU" dirty="0" smtClean="0"/>
              <a:t>Органы правопорядка и спецслужбы обеспечивают общественную безопасность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350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78098"/>
          </a:xfr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Экономическая 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Экономическая безопасность является составляющей национальной безопасности</a:t>
            </a:r>
            <a:endParaRPr lang="en-US" dirty="0"/>
          </a:p>
          <a:p>
            <a:r>
              <a:rPr lang="ru-RU" dirty="0" smtClean="0"/>
              <a:t>Обеспечение </a:t>
            </a:r>
            <a:r>
              <a:rPr lang="ru-RU" dirty="0"/>
              <a:t>экономической безопасности в частности для Российской Федерации предполагает такое состояние экономики, которое поддерживает достаточный уровень социального, политического и оборонного существования и инновационного развития, неуязвимость и независимость ее экономических интересов по отношению к возможным внешним и внутренним угрозам и воздействиям</a:t>
            </a:r>
          </a:p>
        </p:txBody>
      </p:sp>
    </p:spTree>
    <p:extLst>
      <p:ext uri="{BB962C8B-B14F-4D97-AF65-F5344CB8AC3E}">
        <p14:creationId xmlns:p14="http://schemas.microsoft.com/office/powerpoint/2010/main" val="2774739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Информационная 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dirty="0"/>
              <a:t>Информационная безопасность является составляющей национальной </a:t>
            </a:r>
            <a:r>
              <a:rPr lang="ru-RU" dirty="0" smtClean="0"/>
              <a:t>безопасности</a:t>
            </a:r>
          </a:p>
          <a:p>
            <a:r>
              <a:rPr lang="ru-RU" dirty="0"/>
              <a:t>Характеризует состояние сохранности информационных ресурсов государства и защищённости законных прав личности и общества в информационной </a:t>
            </a:r>
            <a:r>
              <a:rPr lang="ru-RU" dirty="0" smtClean="0"/>
              <a:t>сфере</a:t>
            </a:r>
          </a:p>
          <a:p>
            <a:r>
              <a:rPr lang="ru-RU" dirty="0" smtClean="0"/>
              <a:t>Органы обеспечивающие информационную безопасность РФ: ФСБ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629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Энергетическая безопасность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901127"/>
              </p:ext>
            </p:extLst>
          </p:nvPr>
        </p:nvGraphicFramePr>
        <p:xfrm>
          <a:off x="467545" y="1988840"/>
          <a:ext cx="8208912" cy="2410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257"/>
                <a:gridCol w="2595257"/>
                <a:gridCol w="3018398"/>
              </a:tblGrid>
              <a:tr h="331678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Политическая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Техногенная</a:t>
                      </a:r>
                      <a:endParaRPr lang="ru-RU" dirty="0"/>
                    </a:p>
                  </a:txBody>
                  <a:tcPr/>
                </a:tc>
              </a:tr>
              <a:tr h="2044586">
                <a:tc>
                  <a:txBody>
                    <a:bodyPr/>
                    <a:lstStyle/>
                    <a:p>
                      <a:r>
                        <a:rPr lang="ru-RU" dirty="0" smtClean="0"/>
                        <a:t>Ассоциируется с энергонезависимостью государства, его субъекта или региона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Включаются тарифы и запасы энергоресурсов, позволяющие решить поставленные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Подразумевает техногенный характер рисков для человека, имущества и окружающей среды, связанный с эксплуатацией любых энергоустановок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5" y="119675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Энергетическая безопасность является составляющей национальной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379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Техногенная 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08912" cy="47853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Техногенная безопасность является составляющей национальной </a:t>
            </a:r>
            <a:r>
              <a:rPr lang="ru-RU" dirty="0" smtClean="0"/>
              <a:t>безопасности</a:t>
            </a:r>
          </a:p>
          <a:p>
            <a:r>
              <a:rPr lang="ru-RU" dirty="0" smtClean="0"/>
              <a:t>Характеризует степень защищенности </a:t>
            </a:r>
            <a:r>
              <a:rPr lang="ru-RU" dirty="0"/>
              <a:t>населения, технических систем и окружающей среды от техногенных аварий и катастроф, </a:t>
            </a:r>
            <a:r>
              <a:rPr lang="ru-RU" dirty="0" smtClean="0"/>
              <a:t>обуславливающих </a:t>
            </a:r>
            <a:r>
              <a:rPr lang="ru-RU" dirty="0"/>
              <a:t>возникновение чрезвычайных ситуации техногенного </a:t>
            </a:r>
            <a:r>
              <a:rPr lang="ru-RU" dirty="0" smtClean="0"/>
              <a:t>характера</a:t>
            </a:r>
          </a:p>
          <a:p>
            <a:r>
              <a:rPr lang="ru-RU" dirty="0" smtClean="0"/>
              <a:t>Органы обеспечивающие техногенную безопасность:  МЧС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737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780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«Угрозы национальной безопасности России и национальная оборона»</vt:lpstr>
      <vt:lpstr>Национальная безопасность</vt:lpstr>
      <vt:lpstr>Структура национальной безопасности</vt:lpstr>
      <vt:lpstr>Государственная безопасность</vt:lpstr>
      <vt:lpstr>Общественная безопасность</vt:lpstr>
      <vt:lpstr>Экономическая безопасность</vt:lpstr>
      <vt:lpstr>Информационная безопасность</vt:lpstr>
      <vt:lpstr>Энергетическая безопасность</vt:lpstr>
      <vt:lpstr>Техногенная безопасность</vt:lpstr>
      <vt:lpstr>Экологическая безопасность </vt:lpstr>
      <vt:lpstr>Угрозы национальной безопасности </vt:lpstr>
      <vt:lpstr>Глобальная система противоракетной обороны</vt:lpstr>
      <vt:lpstr>Дефицит пресной воды</vt:lpstr>
      <vt:lpstr>Угрозы национальной безопасности России</vt:lpstr>
      <vt:lpstr>Обеспечение национальной безопасности РФ</vt:lpstr>
      <vt:lpstr>Презентация PowerPoint</vt:lpstr>
      <vt:lpstr>Презентация PowerPoint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Угрозы национальной безопасности России и национальная оборона</dc:title>
  <dc:creator>user</dc:creator>
  <cp:lastModifiedBy>Неклюдов С.А.</cp:lastModifiedBy>
  <cp:revision>52</cp:revision>
  <dcterms:created xsi:type="dcterms:W3CDTF">2015-11-15T17:14:28Z</dcterms:created>
  <dcterms:modified xsi:type="dcterms:W3CDTF">2016-09-22T10:54:45Z</dcterms:modified>
</cp:coreProperties>
</file>