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57" r:id="rId4"/>
    <p:sldId id="258" r:id="rId5"/>
    <p:sldId id="260" r:id="rId6"/>
    <p:sldId id="261" r:id="rId7"/>
    <p:sldId id="262" r:id="rId8"/>
    <p:sldId id="265" r:id="rId9"/>
    <p:sldId id="263" r:id="rId10"/>
    <p:sldId id="264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72" y="-4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B7995-AA2F-4297-909A-196AEEE5F30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D72BD-2FFA-4B4C-AEFD-DB19BC22391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B7995-AA2F-4297-909A-196AEEE5F30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D72BD-2FFA-4B4C-AEFD-DB19BC2239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B7995-AA2F-4297-909A-196AEEE5F30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D72BD-2FFA-4B4C-AEFD-DB19BC2239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B7995-AA2F-4297-909A-196AEEE5F30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D72BD-2FFA-4B4C-AEFD-DB19BC22391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B7995-AA2F-4297-909A-196AEEE5F30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D72BD-2FFA-4B4C-AEFD-DB19BC2239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B7995-AA2F-4297-909A-196AEEE5F30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D72BD-2FFA-4B4C-AEFD-DB19BC22391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B7995-AA2F-4297-909A-196AEEE5F30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D72BD-2FFA-4B4C-AEFD-DB19BC22391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B7995-AA2F-4297-909A-196AEEE5F30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D72BD-2FFA-4B4C-AEFD-DB19BC2239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B7995-AA2F-4297-909A-196AEEE5F30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D72BD-2FFA-4B4C-AEFD-DB19BC2239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B7995-AA2F-4297-909A-196AEEE5F30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D72BD-2FFA-4B4C-AEFD-DB19BC2239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B7995-AA2F-4297-909A-196AEEE5F30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D72BD-2FFA-4B4C-AEFD-DB19BC22391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C9B7995-AA2F-4297-909A-196AEEE5F30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F2D72BD-2FFA-4B4C-AEFD-DB19BC22391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pesochnizza.ru/wp-content/uploads/2012/07/rtut.jpg" TargetMode="External"/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2" Type="http://schemas.openxmlformats.org/officeDocument/2006/relationships/hyperlink" Target="http://pesochnizza.ru/wp-content/uploads/2012/07/molekula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pesochnizza.ru/wp-content/uploads/2012/07/jod.jpg" TargetMode="External"/><Relationship Id="rId5" Type="http://schemas.openxmlformats.org/officeDocument/2006/relationships/image" Target="../media/image7.jpeg"/><Relationship Id="rId4" Type="http://schemas.openxmlformats.org/officeDocument/2006/relationships/hyperlink" Target="http://pesochnizza.ru/wp-content/uploads/2012/07/med.jpg" TargetMode="External"/><Relationship Id="rId9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6"/>
          <p:cNvSpPr>
            <a:spLocks noGrp="1"/>
          </p:cNvSpPr>
          <p:nvPr>
            <p:ph type="pic" idx="1"/>
          </p:nvPr>
        </p:nvSpPr>
        <p:spPr>
          <a:xfrm>
            <a:off x="283314" y="2573288"/>
            <a:ext cx="4114800" cy="3127806"/>
          </a:xfrm>
        </p:spPr>
      </p:sp>
      <p:sp useBgFill="1">
        <p:nvSpPr>
          <p:cNvPr id="3" name="Подзаголовок 2"/>
          <p:cNvSpPr>
            <a:spLocks noGrp="1"/>
          </p:cNvSpPr>
          <p:nvPr>
            <p:ph type="body" sz="half" idx="2"/>
          </p:nvPr>
        </p:nvSpPr>
        <p:spPr>
          <a:xfrm>
            <a:off x="5004048" y="4797152"/>
            <a:ext cx="3694114" cy="14726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Автор: Валиева Сирина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Мансуровна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учитель химии и биологии МБОУ»СОШ имени Н. А. 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Самигуллина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Маскара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»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Кукморского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муниципального района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7488832" cy="2016225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1600" dirty="0" smtClean="0">
                <a:effectLst/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Заочный республиканский конкурс </a:t>
            </a:r>
            <a:r>
              <a:rPr lang="ru-RU" sz="1600" dirty="0">
                <a:effectLst/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технологических карт</a:t>
            </a:r>
            <a:br>
              <a:rPr lang="ru-RU" sz="1600" dirty="0">
                <a:effectLst/>
                <a:latin typeface="Times New Roman" pitchFamily="18" charset="0"/>
                <a:ea typeface="MS Gothic" pitchFamily="49" charset="-128"/>
                <a:cs typeface="Times New Roman" pitchFamily="18" charset="0"/>
              </a:rPr>
            </a:br>
            <a:r>
              <a:rPr lang="ru-RU" sz="1600" dirty="0">
                <a:effectLst/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учебных занятий и внеурочных мероприятий «Я открою Вам секрет» среди педагогических работников Республики </a:t>
            </a:r>
            <a:r>
              <a:rPr lang="ru-RU" sz="1600" dirty="0" smtClean="0">
                <a:effectLst/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Татарстан.</a:t>
            </a:r>
            <a:r>
              <a:rPr lang="ru-RU" sz="1600" dirty="0">
                <a:effectLst/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/>
            </a:r>
            <a:br>
              <a:rPr lang="ru-RU" sz="1600" dirty="0">
                <a:effectLst/>
                <a:latin typeface="Times New Roman" pitchFamily="18" charset="0"/>
                <a:ea typeface="MS Gothic" pitchFamily="49" charset="-128"/>
                <a:cs typeface="Times New Roman" pitchFamily="18" charset="0"/>
              </a:rPr>
            </a:br>
            <a:r>
              <a:rPr lang="ru-RU" sz="1600" dirty="0">
                <a:effectLst/>
              </a:rPr>
              <a:t> </a:t>
            </a:r>
            <a:br>
              <a:rPr lang="ru-RU" sz="1600" dirty="0">
                <a:effectLst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Рисунок 6"/>
          <p:cNvSpPr txBox="1">
            <a:spLocks/>
          </p:cNvSpPr>
          <p:nvPr/>
        </p:nvSpPr>
        <p:spPr>
          <a:xfrm>
            <a:off x="283314" y="1988840"/>
            <a:ext cx="4114800" cy="4216310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</p:sp>
      <p:pic>
        <p:nvPicPr>
          <p:cNvPr id="1027" name="Picture 3" descr="C:\Users\мяу мяу\Desktop\фотки\hello_html_m7bb7f0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4248472" cy="49685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38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76672"/>
            <a:ext cx="6512511" cy="646008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>
                <a:effectLst/>
                <a:latin typeface="Times New Roman" pitchFamily="18" charset="0"/>
                <a:cs typeface="Times New Roman" pitchFamily="18" charset="0"/>
              </a:rPr>
              <a:t>6-й Конкурс : «КТО БОЛЬШЕ?»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7284" y="1340768"/>
            <a:ext cx="4176464" cy="1512168"/>
          </a:xfrm>
        </p:spPr>
        <p:txBody>
          <a:bodyPr>
            <a:normAutofit fontScale="92500"/>
          </a:bodyPr>
          <a:lstStyle/>
          <a:p>
            <a:pPr marL="45720" indent="0">
              <a:buNone/>
            </a:pPr>
            <a:r>
              <a:rPr lang="ru-RU" i="1" dirty="0"/>
              <a:t>( дается слово – </a:t>
            </a:r>
            <a:r>
              <a:rPr lang="ru-RU" b="1" i="1" dirty="0"/>
              <a:t>РЕЗЕРФОРДИЙ</a:t>
            </a:r>
            <a:r>
              <a:rPr lang="ru-RU" i="1" dirty="0"/>
              <a:t>-104элемент, нужно написать как можно больше слов из букв входящих в состав этого слова)</a:t>
            </a:r>
            <a:endParaRPr lang="ru-RU" dirty="0"/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1027" name="Picture 3" descr="C:\Users\ASUS\Documents\11695454_1169545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24744"/>
            <a:ext cx="4425763" cy="566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1155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332656"/>
            <a:ext cx="7056784" cy="1224136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7-й Конкурс :«Занимательные вопросы»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 игра со зрителями)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1484784"/>
            <a:ext cx="3346704" cy="3474720"/>
          </a:xfrm>
        </p:spPr>
        <p:txBody>
          <a:bodyPr>
            <a:noAutofit/>
          </a:bodyPr>
          <a:lstStyle/>
          <a:p>
            <a:pPr lvl="0">
              <a:buFont typeface="Wingdings" pitchFamily="2" charset="2"/>
              <a:buChar char="ü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Название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какого химического элемента состоит из названий двух животных?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Какой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химический элемент вращается вокруг Солнца?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названия каких химических элементов входят названия десертных блюд?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названия, каких мужских имен входят названия химических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элементов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Название, какого химического элемента будет читаться по-прежнему, даже если его перевернуть вверх ногами?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Какой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химический элемент в виде простых веществ может быть и очень твердым, и очень мягким?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5152" y="1556792"/>
            <a:ext cx="3346704" cy="2649448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Какая вода мутится от дыхания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Какой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металл обладает бактерицидными свойствами? 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Какой русский химик организовал первую в России химическую лабораторию?  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Недостаток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какого химического элемента в организме приводит к кариесу?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Соединением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какого химического элемента был отравлен Наполеон?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Мышьяк)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Какой металл в Испании называли «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серебришко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»?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Какие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химические элементы образуют больше всего соединений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Какой благородный металл состоит из водорослей? </a:t>
            </a:r>
          </a:p>
        </p:txBody>
      </p:sp>
    </p:spTree>
    <p:extLst>
      <p:ext uri="{BB962C8B-B14F-4D97-AF65-F5344CB8AC3E}">
        <p14:creationId xmlns:p14="http://schemas.microsoft.com/office/powerpoint/2010/main" val="150209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36496" cy="6858000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3" name="Picture 2" descr="C:\Users\мяу мяу\Desktop\фотки\img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026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548680"/>
            <a:ext cx="5472608" cy="1512168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Интеллектуальная викторина по химии для учащихся 8-9 классов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43608" y="3132291"/>
            <a:ext cx="6552728" cy="1232814"/>
          </a:xfrm>
        </p:spPr>
        <p:txBody>
          <a:bodyPr/>
          <a:lstStyle/>
          <a:p>
            <a:pPr marL="182880" indent="0">
              <a:buNone/>
            </a:pPr>
            <a:r>
              <a:rPr lang="ru-RU" dirty="0" smtClean="0"/>
              <a:t>«Секреты химии»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7003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683568" y="404664"/>
            <a:ext cx="6400800" cy="216024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Химия озаряла меня величайшим наслаждением познания, еще неразгаданных тайн  природы…  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я уверен, что он один из тех, кто заинтересуются химией, не пожалеет о том, что выберет эту науку в качестве своей специальности.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5720" indent="0">
              <a:buNone/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(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Н.Д. Зелинский)</a:t>
            </a:r>
          </a:p>
          <a:p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http://www.ur-ga.ru/artic_img/1607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636912"/>
            <a:ext cx="5688409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9758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73795" y="1556793"/>
            <a:ext cx="5637010" cy="4377872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1400" dirty="0"/>
              <a:t>Газообразная природная смесь 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/>
              <a:t>Процесс распада электролита на ионы </a:t>
            </a:r>
            <a:endParaRPr lang="ru-RU" sz="1400" dirty="0" smtClean="0"/>
          </a:p>
          <a:p>
            <a:pPr marL="342900" indent="-342900">
              <a:buFont typeface="+mj-lt"/>
              <a:buAutoNum type="arabicPeriod"/>
            </a:pPr>
            <a:r>
              <a:rPr lang="ru-RU" sz="1400" dirty="0" smtClean="0"/>
              <a:t>Газ</a:t>
            </a:r>
            <a:r>
              <a:rPr lang="ru-RU" sz="1400" dirty="0"/>
              <a:t>, образующийся во время грозы </a:t>
            </a:r>
            <a:endParaRPr lang="ru-RU" sz="1400" dirty="0" smtClean="0"/>
          </a:p>
          <a:p>
            <a:pPr marL="342900" indent="-342900">
              <a:buFont typeface="+mj-lt"/>
              <a:buAutoNum type="arabicPeriod"/>
            </a:pPr>
            <a:r>
              <a:rPr lang="ru-RU" sz="1400" dirty="0" smtClean="0"/>
              <a:t>То</a:t>
            </a:r>
            <a:r>
              <a:rPr lang="ru-RU" sz="1400" dirty="0"/>
              <a:t>, из чего состоит тело </a:t>
            </a:r>
            <a:endParaRPr lang="ru-RU" sz="1400" dirty="0" smtClean="0"/>
          </a:p>
          <a:p>
            <a:pPr marL="342900" indent="-342900">
              <a:buFont typeface="+mj-lt"/>
              <a:buAutoNum type="arabicPeriod"/>
            </a:pPr>
            <a:r>
              <a:rPr lang="ru-RU" sz="1400" dirty="0" smtClean="0"/>
              <a:t>Положительная </a:t>
            </a:r>
            <a:r>
              <a:rPr lang="ru-RU" sz="1400" dirty="0"/>
              <a:t>частица ядра </a:t>
            </a:r>
            <a:endParaRPr lang="ru-RU" sz="1400" dirty="0" smtClean="0"/>
          </a:p>
          <a:p>
            <a:pPr marL="342900" indent="-342900">
              <a:buFont typeface="+mj-lt"/>
              <a:buAutoNum type="arabicPeriod"/>
            </a:pPr>
            <a:r>
              <a:rPr lang="ru-RU" sz="1400" dirty="0" smtClean="0"/>
              <a:t>Самое </a:t>
            </a:r>
            <a:r>
              <a:rPr lang="ru-RU" sz="1400" dirty="0"/>
              <a:t>твердое природное вещество</a:t>
            </a:r>
            <a:r>
              <a:rPr lang="ru-RU" sz="1400" i="1" dirty="0"/>
              <a:t> </a:t>
            </a:r>
            <a:endParaRPr lang="ru-RU" sz="1400" i="1" dirty="0" smtClean="0"/>
          </a:p>
          <a:p>
            <a:pPr marL="342900" indent="-342900">
              <a:buFont typeface="+mj-lt"/>
              <a:buAutoNum type="arabicPeriod"/>
            </a:pPr>
            <a:r>
              <a:rPr lang="ru-RU" sz="1400" dirty="0" smtClean="0"/>
              <a:t>Газ</a:t>
            </a:r>
            <a:r>
              <a:rPr lang="ru-RU" sz="1400" dirty="0"/>
              <a:t>, выделяемый растениями на свету </a:t>
            </a:r>
            <a:endParaRPr lang="ru-RU" sz="1400" dirty="0" smtClean="0"/>
          </a:p>
          <a:p>
            <a:pPr marL="342900" indent="-342900">
              <a:buFont typeface="+mj-lt"/>
              <a:buAutoNum type="arabicPeriod"/>
            </a:pPr>
            <a:r>
              <a:rPr lang="ru-RU" sz="1400" dirty="0" smtClean="0"/>
              <a:t>Химическое </a:t>
            </a:r>
            <a:r>
              <a:rPr lang="ru-RU" sz="1400" dirty="0"/>
              <a:t>явление (по-другому) </a:t>
            </a:r>
            <a:endParaRPr lang="ru-RU" sz="1400" dirty="0" smtClean="0"/>
          </a:p>
          <a:p>
            <a:pPr marL="342900" indent="-342900">
              <a:buFont typeface="+mj-lt"/>
              <a:buAutoNum type="arabicPeriod"/>
            </a:pPr>
            <a:r>
              <a:rPr lang="ru-RU" sz="1400" dirty="0" smtClean="0"/>
              <a:t>Какую </a:t>
            </a:r>
            <a:r>
              <a:rPr lang="ru-RU" sz="1400" dirty="0"/>
              <a:t>водку не станет пить </a:t>
            </a:r>
            <a:r>
              <a:rPr lang="ru-RU" sz="1400" dirty="0" smtClean="0"/>
              <a:t>пьяница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 smtClean="0"/>
              <a:t>Водный </a:t>
            </a:r>
            <a:r>
              <a:rPr lang="ru-RU" sz="1400" dirty="0"/>
              <a:t>раствор </a:t>
            </a:r>
            <a:r>
              <a:rPr lang="ru-RU" sz="1400" dirty="0" err="1"/>
              <a:t>хлороводорода</a:t>
            </a:r>
            <a:r>
              <a:rPr lang="ru-RU" sz="1400" dirty="0"/>
              <a:t>  </a:t>
            </a:r>
            <a:endParaRPr lang="ru-RU" sz="1400" b="1" i="1" dirty="0"/>
          </a:p>
          <a:p>
            <a:pPr marL="342900" indent="-342900">
              <a:buFont typeface="+mj-lt"/>
              <a:buAutoNum type="arabicPeriod"/>
            </a:pPr>
            <a:r>
              <a:rPr lang="ru-RU" sz="1400" dirty="0" smtClean="0"/>
              <a:t>Простейший </a:t>
            </a:r>
            <a:r>
              <a:rPr lang="ru-RU" sz="1400" dirty="0"/>
              <a:t>стеклянный химический сосуд 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/>
              <a:t>Реакция, сопровождаемая светом и </a:t>
            </a:r>
            <a:r>
              <a:rPr lang="ru-RU" sz="1400" dirty="0" smtClean="0"/>
              <a:t>теплом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 smtClean="0"/>
              <a:t>Родина фарфора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 smtClean="0"/>
              <a:t>Жидкий </a:t>
            </a:r>
            <a:r>
              <a:rPr lang="ru-RU" sz="1400" dirty="0"/>
              <a:t>металл </a:t>
            </a:r>
            <a:endParaRPr lang="ru-RU" sz="1400" dirty="0" smtClean="0"/>
          </a:p>
          <a:p>
            <a:pPr marL="342900" indent="-342900">
              <a:buFont typeface="+mj-lt"/>
              <a:buAutoNum type="arabicPeriod"/>
            </a:pPr>
            <a:r>
              <a:rPr lang="ru-RU" sz="1400" dirty="0" smtClean="0"/>
              <a:t>Жидкий </a:t>
            </a:r>
            <a:r>
              <a:rPr lang="ru-RU" sz="1400" dirty="0"/>
              <a:t>неметалл </a:t>
            </a:r>
            <a:endParaRPr lang="ru-RU" sz="1400" dirty="0" smtClean="0"/>
          </a:p>
          <a:p>
            <a:pPr marL="342900" indent="-342900">
              <a:buFont typeface="+mj-lt"/>
              <a:buAutoNum type="arabicPeriod"/>
            </a:pPr>
            <a:r>
              <a:rPr lang="ru-RU" sz="1400" dirty="0" smtClean="0"/>
              <a:t>От </a:t>
            </a:r>
            <a:r>
              <a:rPr lang="ru-RU" sz="1400" dirty="0"/>
              <a:t>какого дождя гибнут </a:t>
            </a:r>
            <a:r>
              <a:rPr lang="ru-RU" sz="1400" dirty="0" smtClean="0"/>
              <a:t>растения</a:t>
            </a:r>
            <a:endParaRPr lang="ru-RU" sz="1400" dirty="0"/>
          </a:p>
          <a:p>
            <a:pPr marL="342900" indent="-342900">
              <a:buFont typeface="+mj-lt"/>
              <a:buAutoNum type="arabicPeriod"/>
            </a:pPr>
            <a:r>
              <a:rPr lang="ru-RU" sz="1400" dirty="0"/>
              <a:t>Очень быстрая химическая реакция 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/>
              <a:t>Окисление железа (по-другому) 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548681"/>
            <a:ext cx="7175351" cy="648071"/>
          </a:xfrm>
        </p:spPr>
        <p:txBody>
          <a:bodyPr/>
          <a:lstStyle/>
          <a:p>
            <a:pPr marL="182880" indent="0">
              <a:buNone/>
            </a:pPr>
            <a:r>
              <a:rPr lang="ru-RU" dirty="0">
                <a:effectLst/>
              </a:rPr>
              <a:t> </a:t>
            </a:r>
            <a:r>
              <a:rPr lang="ru-RU" sz="3200" dirty="0">
                <a:effectLst/>
                <a:latin typeface="Times New Roman" pitchFamily="18" charset="0"/>
                <a:cs typeface="Times New Roman" pitchFamily="18" charset="0"/>
              </a:rPr>
              <a:t>1.Конкурс </a:t>
            </a:r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разминка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3211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1547664" y="692696"/>
            <a:ext cx="6400800" cy="1833562"/>
          </a:xfrm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ru-RU" b="1" dirty="0"/>
              <a:t>2. Конкурс «Анаграммы» </a:t>
            </a:r>
            <a:endParaRPr lang="ru-RU" b="1" dirty="0" smtClean="0"/>
          </a:p>
          <a:p>
            <a:pPr marL="45720" indent="0">
              <a:buNone/>
            </a:pPr>
            <a:r>
              <a:rPr lang="ru-RU" b="1" dirty="0" smtClean="0"/>
              <a:t> </a:t>
            </a:r>
            <a:endParaRPr lang="ru-RU" dirty="0"/>
          </a:p>
          <a:p>
            <a:pPr marL="45720" indent="0">
              <a:buNone/>
            </a:pPr>
            <a:r>
              <a:rPr lang="ru-RU" b="1" dirty="0"/>
              <a:t>Анаграммы –</a:t>
            </a:r>
            <a:r>
              <a:rPr lang="ru-RU" dirty="0"/>
              <a:t> это загадки, ответы на которые из одних и тех же букв. Отгадав одно слово в загадке, нужно переставить буквы так, чтобы получилось новое</a:t>
            </a:r>
            <a:r>
              <a:rPr lang="ru-RU" dirty="0" smtClean="0"/>
              <a:t>.</a:t>
            </a:r>
          </a:p>
          <a:p>
            <a:pPr marL="4572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4" name="preview-image" descr="2233029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723697"/>
            <a:ext cx="4391025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9614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sz="quarter" idx="13"/>
          </p:nvPr>
        </p:nvSpPr>
        <p:spPr>
          <a:xfrm>
            <a:off x="1187624" y="692696"/>
            <a:ext cx="3346704" cy="561662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1. Буквы лежат на столе перед вами.</a:t>
            </a:r>
          </a:p>
          <a:p>
            <a:pPr marL="45720" indent="0">
              <a:buNone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Расставьте их так, чтобы стали словами.</a:t>
            </a:r>
          </a:p>
          <a:p>
            <a:pPr marL="45720" indent="0">
              <a:buNone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Первое слово – фигура одна,</a:t>
            </a:r>
          </a:p>
          <a:p>
            <a:pPr marL="45720" indent="0">
              <a:buNone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Всего в ней, заметьте, – четыре угла.</a:t>
            </a:r>
          </a:p>
          <a:p>
            <a:pPr marL="45720" indent="0">
              <a:buNone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Слово второе сумейте собрать –</a:t>
            </a:r>
          </a:p>
          <a:p>
            <a:pPr marL="45720" indent="0">
              <a:buNone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Красно – бурую жидкость вам надо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назвать</a:t>
            </a:r>
          </a:p>
          <a:p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Две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вещи с различным совсем назначеньем,</a:t>
            </a:r>
          </a:p>
          <a:p>
            <a:pPr marL="45720" indent="0">
              <a:buNone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Но сделаны обе они из стекла.</a:t>
            </a:r>
          </a:p>
          <a:p>
            <a:pPr marL="45720" indent="0">
              <a:buNone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Первая – в опытах очень значима.</a:t>
            </a:r>
          </a:p>
          <a:p>
            <a:pPr marL="45720" indent="0">
              <a:buNone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Вторая – сосуд для хмельного вина.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6009848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ярком пламени рождаясь,</a:t>
            </a:r>
          </a:p>
          <a:p>
            <a:pPr marL="45720" indent="0">
              <a:buNone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Я невзрачна и сера.</a:t>
            </a:r>
          </a:p>
          <a:p>
            <a:pPr marL="45720" indent="0">
              <a:buNone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Если ж буквы переставить,</a:t>
            </a:r>
          </a:p>
          <a:p>
            <a:pPr marL="45720" indent="0">
              <a:buNone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Гибким стеблем стану я. 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Горючий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продукт я, «живу» на болотах.</a:t>
            </a:r>
          </a:p>
          <a:p>
            <a:pPr marL="45720" indent="0">
              <a:buNone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Но есть одна буква в названье коротком.</a:t>
            </a:r>
          </a:p>
          <a:p>
            <a:pPr marL="45720" indent="0">
              <a:buNone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Прыжок её быстрый –  и все изменилось:</a:t>
            </a:r>
          </a:p>
          <a:p>
            <a:pPr marL="45720" indent="0">
              <a:buNone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Я стал элементом. Так чудо свершилось! </a:t>
            </a:r>
          </a:p>
        </p:txBody>
      </p:sp>
      <p:pic>
        <p:nvPicPr>
          <p:cNvPr id="9" name="Picture 2" descr="&amp;KHcy;&amp;icy;&amp;mcy;.&amp;rcy;&amp;iecy;&amp;acy;&amp;kcy;&amp;tscy;&amp;icy;&amp;icy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988840"/>
            <a:ext cx="2952328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322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404664"/>
            <a:ext cx="4536504" cy="648072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>
                <a:effectLst/>
                <a:latin typeface="Times New Roman" pitchFamily="18" charset="0"/>
                <a:cs typeface="Times New Roman" pitchFamily="18" charset="0"/>
              </a:rPr>
              <a:t>3-й конкурс «Угадай-ка</a:t>
            </a:r>
            <a: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effectLst/>
              </a:rPr>
              <a:t/>
            </a:r>
            <a:br>
              <a:rPr lang="ru-RU" sz="1400" dirty="0">
                <a:effectLst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4716016" y="1052736"/>
            <a:ext cx="3346704" cy="4824536"/>
          </a:xfrm>
        </p:spPr>
        <p:txBody>
          <a:bodyPr>
            <a:noAutofit/>
          </a:bodyPr>
          <a:lstStyle/>
          <a:p>
            <a:pPr marL="45720" indent="0" algn="just">
              <a:lnSpc>
                <a:spcPct val="150000"/>
              </a:lnSpc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2.В названии какого элемента заключено название…: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 algn="just">
              <a:lnSpc>
                <a:spcPct val="150000"/>
              </a:lnSpc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…двух животных? </a:t>
            </a:r>
          </a:p>
          <a:p>
            <a:pPr marL="45720" indent="0" algn="just">
              <a:lnSpc>
                <a:spcPct val="150000"/>
              </a:lnSpc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волшебника? 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 algn="just">
              <a:lnSpc>
                <a:spcPct val="150000"/>
              </a:lnSpc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увеселительного заведения? 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 algn="just">
              <a:lnSpc>
                <a:spcPct val="150000"/>
              </a:lnSpc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настольной игры? 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 algn="just">
              <a:lnSpc>
                <a:spcPct val="150000"/>
              </a:lnSpc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напитка пиратов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45720" indent="0" algn="just">
              <a:lnSpc>
                <a:spcPct val="150000"/>
              </a:lnSpc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американского штата? 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 algn="just">
              <a:lnSpc>
                <a:spcPct val="150000"/>
              </a:lnSpc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человеческой кости?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 algn="just">
              <a:lnSpc>
                <a:spcPct val="150000"/>
              </a:lnSpc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цифры 3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45720" indent="0" algn="just">
              <a:lnSpc>
                <a:spcPct val="150000"/>
              </a:lnSpc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…хвойного дерева? 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quarter" idx="13"/>
          </p:nvPr>
        </p:nvSpPr>
        <p:spPr>
          <a:xfrm>
            <a:off x="1187624" y="908720"/>
            <a:ext cx="3346704" cy="4050784"/>
          </a:xfrm>
        </p:spPr>
        <p:txBody>
          <a:bodyPr>
            <a:normAutofit/>
          </a:bodyPr>
          <a:lstStyle/>
          <a:p>
            <a:pPr marL="45720" indent="0">
              <a:lnSpc>
                <a:spcPct val="150000"/>
              </a:lnSpc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1.Какой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(-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ие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) элемент(-ы)...: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lnSpc>
                <a:spcPct val="150000"/>
              </a:lnSpc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…всегда радуются? 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lnSpc>
                <a:spcPct val="150000"/>
              </a:lnSpc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утверждает, что он – это не он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? …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назван в честь Франции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45720" indent="0">
              <a:lnSpc>
                <a:spcPct val="150000"/>
              </a:lnSpc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назван в честь Польши? 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lnSpc>
                <a:spcPct val="150000"/>
              </a:lnSpc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назван в честь России?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lnSpc>
                <a:spcPct val="150000"/>
              </a:lnSpc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открыт впервые на Солнце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? …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названы в честь учёных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? 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lnSpc>
                <a:spcPct val="150000"/>
              </a:lnSpc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названы в честь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планет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? </a:t>
            </a:r>
          </a:p>
        </p:txBody>
      </p:sp>
      <p:pic>
        <p:nvPicPr>
          <p:cNvPr id="1026" name="Picture 2" descr="C:\Users\ASUS\Documents\foto_reac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352778"/>
            <a:ext cx="3858667" cy="2164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353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9841"/>
            <a:ext cx="5554619" cy="800765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>
                <a:effectLst/>
              </a:rPr>
              <a:t>4-й </a:t>
            </a:r>
            <a:r>
              <a:rPr lang="ru-RU" sz="2800" dirty="0">
                <a:effectLst/>
              </a:rPr>
              <a:t>конкурс «Ребус»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 descr="красочные ребусы по химии в картинках с ответами">
            <a:hlinkClick r:id="rId2" tooltip="&quot;красочные ребусы по химии в картинках с ответами&quot;"/>
          </p:cNvPr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980728"/>
            <a:ext cx="3019425" cy="273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Объект 4" descr="красочные ребусы по химии в картинках с ответами">
            <a:hlinkClick r:id="rId4" tooltip="&quot;красочные ребусы по химии в картинках с ответами&quot;"/>
          </p:cNvPr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980728"/>
            <a:ext cx="2736850" cy="273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 descr="красочные ребусы по химии в картинках с ответами">
            <a:hlinkClick r:id="rId6" tooltip="&quot;красочные ребусы по химии в картинках с ответами&quot;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94370"/>
            <a:ext cx="3888432" cy="2571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 descr="красочные ребусы по химии в картинках с ответами">
            <a:hlinkClick r:id="rId8" tooltip="&quot;красочные ребусы по химии в картинках с ответами&quot;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005064"/>
            <a:ext cx="3714751" cy="2750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1144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60648"/>
            <a:ext cx="6451119" cy="576064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  <a:t>5-й </a:t>
            </a:r>
            <a:r>
              <a:rPr lang="ru-RU" sz="2800" dirty="0">
                <a:effectLst/>
                <a:latin typeface="Times New Roman" pitchFamily="18" charset="0"/>
                <a:cs typeface="Times New Roman" pitchFamily="18" charset="0"/>
              </a:rPr>
              <a:t>конкурс «Самый –самый»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692696"/>
            <a:ext cx="3922768" cy="5760640"/>
          </a:xfrm>
        </p:spPr>
        <p:txBody>
          <a:bodyPr>
            <a:noAutofit/>
          </a:bodyPr>
          <a:lstStyle/>
          <a:p>
            <a:pPr marL="45720" indent="0">
              <a:lnSpc>
                <a:spcPct val="150000"/>
              </a:lnSpc>
              <a:buNone/>
            </a:pP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Назовите элемент…: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…самый распространённый 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Земле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…самый распространённый в земной атмосфере 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самый распространённый в космосе 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самый редкий из содержащихся в земной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коре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…имеющий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наибольшее количество аллотропных модификаций 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входящий в наибольшее число разнообразных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соединений</a:t>
            </a:r>
          </a:p>
          <a:p>
            <a:pPr marL="45720" indent="0">
              <a:lnSpc>
                <a:spcPct val="150000"/>
              </a:lnSpc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Назовите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lnSpc>
                <a:spcPct val="150000"/>
              </a:lnSpc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самый лёгкий газ 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lnSpc>
                <a:spcPct val="150000"/>
              </a:lnSpc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самый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тяжёлый газ </a:t>
            </a:r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lnSpc>
                <a:spcPct val="150000"/>
              </a:lnSpc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самый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лёгкий металл 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lnSpc>
                <a:spcPct val="150000"/>
              </a:lnSpc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самый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тяжёлый металл 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5152" y="1844824"/>
            <a:ext cx="3346704" cy="236141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ASUS\Documents\11695454_1169545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124744"/>
            <a:ext cx="4248186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339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212</TotalTime>
  <Words>445</Words>
  <Application>Microsoft Office PowerPoint</Application>
  <PresentationFormat>Экран (4:3)</PresentationFormat>
  <Paragraphs>106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Заочный республиканский конкурс технологических карт учебных занятий и внеурочных мероприятий «Я открою Вам секрет» среди педагогических работников Республики Татарстан.    </vt:lpstr>
      <vt:lpstr>«Секреты химии»</vt:lpstr>
      <vt:lpstr>Презентация PowerPoint</vt:lpstr>
      <vt:lpstr> 1.Конкурс разминка</vt:lpstr>
      <vt:lpstr>Презентация PowerPoint</vt:lpstr>
      <vt:lpstr>Презентация PowerPoint</vt:lpstr>
      <vt:lpstr>3-й конкурс «Угадай-ка»  </vt:lpstr>
      <vt:lpstr>4-й конкурс «Ребус»</vt:lpstr>
      <vt:lpstr>5-й конкурс «Самый –самый»</vt:lpstr>
      <vt:lpstr>6-й Конкурс : «КТО БОЛЬШЕ?»</vt:lpstr>
      <vt:lpstr>7-й Конкурс :«Занимательные вопросы» ( игра со зрителями)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по химии: «</dc:title>
  <dc:creator>ASUS</dc:creator>
  <cp:lastModifiedBy>мяу мяу</cp:lastModifiedBy>
  <cp:revision>23</cp:revision>
  <dcterms:created xsi:type="dcterms:W3CDTF">2016-02-27T14:22:16Z</dcterms:created>
  <dcterms:modified xsi:type="dcterms:W3CDTF">2016-11-17T16:14:53Z</dcterms:modified>
</cp:coreProperties>
</file>