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1" r:id="rId5"/>
    <p:sldId id="259" r:id="rId6"/>
    <p:sldId id="265" r:id="rId7"/>
    <p:sldId id="269" r:id="rId8"/>
    <p:sldId id="260" r:id="rId9"/>
    <p:sldId id="278" r:id="rId10"/>
    <p:sldId id="277" r:id="rId11"/>
    <p:sldId id="264" r:id="rId12"/>
    <p:sldId id="262" r:id="rId13"/>
    <p:sldId id="263" r:id="rId14"/>
    <p:sldId id="271" r:id="rId15"/>
    <p:sldId id="266" r:id="rId16"/>
    <p:sldId id="267" r:id="rId17"/>
    <p:sldId id="268" r:id="rId18"/>
    <p:sldId id="274" r:id="rId19"/>
    <p:sldId id="272" r:id="rId20"/>
    <p:sldId id="273" r:id="rId21"/>
    <p:sldId id="276" r:id="rId22"/>
    <p:sldId id="275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91FBA5-DD10-4245-A5D4-E6C295915ADD}" type="datetimeFigureOut">
              <a:rPr lang="ru-RU" smtClean="0"/>
              <a:pPr/>
              <a:t>09.12.2016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C3039F-704A-4437-8B8F-D7CD98A3DA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91FBA5-DD10-4245-A5D4-E6C295915ADD}" type="datetimeFigureOut">
              <a:rPr lang="ru-RU" smtClean="0"/>
              <a:pPr/>
              <a:t>09.12.2016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C3039F-704A-4437-8B8F-D7CD98A3DA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91FBA5-DD10-4245-A5D4-E6C295915ADD}" type="datetimeFigureOut">
              <a:rPr lang="ru-RU" smtClean="0"/>
              <a:pPr/>
              <a:t>09.12.2016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C3039F-704A-4437-8B8F-D7CD98A3DA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91FBA5-DD10-4245-A5D4-E6C295915ADD}" type="datetimeFigureOut">
              <a:rPr lang="ru-RU" smtClean="0"/>
              <a:pPr/>
              <a:t>09.12.2016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C3039F-704A-4437-8B8F-D7CD98A3DA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91FBA5-DD10-4245-A5D4-E6C295915ADD}" type="datetimeFigureOut">
              <a:rPr lang="ru-RU" smtClean="0"/>
              <a:pPr/>
              <a:t>09.12.2016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C3039F-704A-4437-8B8F-D7CD98A3DA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91FBA5-DD10-4245-A5D4-E6C295915ADD}" type="datetimeFigureOut">
              <a:rPr lang="ru-RU" smtClean="0"/>
              <a:pPr/>
              <a:t>09.12.2016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C3039F-704A-4437-8B8F-D7CD98A3DA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91FBA5-DD10-4245-A5D4-E6C295915ADD}" type="datetimeFigureOut">
              <a:rPr lang="ru-RU" smtClean="0"/>
              <a:pPr/>
              <a:t>09.12.2016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C3039F-704A-4437-8B8F-D7CD98A3DA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91FBA5-DD10-4245-A5D4-E6C295915ADD}" type="datetimeFigureOut">
              <a:rPr lang="ru-RU" smtClean="0"/>
              <a:pPr/>
              <a:t>09.12.2016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C3039F-704A-4437-8B8F-D7CD98A3DA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91FBA5-DD10-4245-A5D4-E6C295915ADD}" type="datetimeFigureOut">
              <a:rPr lang="ru-RU" smtClean="0"/>
              <a:pPr/>
              <a:t>09.12.2016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C3039F-704A-4437-8B8F-D7CD98A3DA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91FBA5-DD10-4245-A5D4-E6C295915ADD}" type="datetimeFigureOut">
              <a:rPr lang="ru-RU" smtClean="0"/>
              <a:pPr/>
              <a:t>09.12.2016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C3039F-704A-4437-8B8F-D7CD98A3DA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91FBA5-DD10-4245-A5D4-E6C295915ADD}" type="datetimeFigureOut">
              <a:rPr lang="ru-RU" smtClean="0"/>
              <a:pPr/>
              <a:t>09.12.2016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C3039F-704A-4437-8B8F-D7CD98A3DA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91FBA5-DD10-4245-A5D4-E6C295915ADD}" type="datetimeFigureOut">
              <a:rPr lang="ru-RU" smtClean="0"/>
              <a:pPr/>
              <a:t>09.12.2016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C3039F-704A-4437-8B8F-D7CD98A3DA4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65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7158" y="1714488"/>
            <a:ext cx="8458200" cy="1370013"/>
          </a:xfrm>
        </p:spPr>
        <p:txBody>
          <a:bodyPr>
            <a:noAutofit/>
          </a:bodyPr>
          <a:lstStyle/>
          <a:p>
            <a:r>
              <a:rPr lang="ru-RU" sz="6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Занятость и безработица</a:t>
            </a:r>
            <a:endParaRPr lang="ru-RU" sz="6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7158" y="5072074"/>
            <a:ext cx="8572560" cy="857256"/>
          </a:xfrm>
        </p:spPr>
        <p:txBody>
          <a:bodyPr>
            <a:normAutofit/>
          </a:bodyPr>
          <a:lstStyle/>
          <a:p>
            <a:r>
              <a:rPr lang="ru-RU" sz="40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Задача: Как не стать безработным?</a:t>
            </a:r>
            <a:endParaRPr lang="ru-RU" sz="4000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34651" y="1543377"/>
            <a:ext cx="31432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chemeClr val="bg1"/>
                </a:solidFill>
              </a:rPr>
              <a:t>9</a:t>
            </a:r>
            <a:r>
              <a:rPr lang="ru-RU" sz="2800" dirty="0" smtClean="0">
                <a:solidFill>
                  <a:schemeClr val="bg1"/>
                </a:solidFill>
              </a:rPr>
              <a:t> декабря. </a:t>
            </a:r>
            <a:r>
              <a:rPr lang="ru-RU" sz="2800" dirty="0" smtClean="0">
                <a:solidFill>
                  <a:schemeClr val="bg1"/>
                </a:solidFill>
              </a:rPr>
              <a:t>Тема:</a:t>
            </a:r>
            <a:endParaRPr lang="ru-RU" sz="28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905993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3000" r="-1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214554"/>
            <a:ext cx="8643998" cy="2643206"/>
          </a:xfrm>
        </p:spPr>
        <p:txBody>
          <a:bodyPr>
            <a:normAutofit/>
          </a:bodyPr>
          <a:lstStyle/>
          <a:p>
            <a:r>
              <a:rPr lang="ru-RU" sz="6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Как не стать безработным?</a:t>
            </a:r>
            <a:endParaRPr lang="ru-RU" sz="6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428660" y="2714620"/>
            <a:ext cx="10072758" cy="857256"/>
          </a:xfrm>
        </p:spPr>
        <p:txBody>
          <a:bodyPr>
            <a:noAutofit/>
          </a:bodyPr>
          <a:lstStyle/>
          <a:p>
            <a:r>
              <a:rPr lang="ru-RU" sz="8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Если оказался безработным?</a:t>
            </a:r>
            <a:endParaRPr lang="ru-RU" sz="8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F:\Документы\работа\обществознание\безработица\crysi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0"/>
            <a:ext cx="8347982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3" name="Picture 1" descr="F:\Документы\работа\обществознание\безработица\e20ea20f5942bdccdf78098f4c514c2f_bi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43999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169" name="Picture 1" descr="F:\Документы\работа\обществознание\безработица\f9bd87cd190965cdd9b0edc496527dfc0117a0a8_25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00100" y="0"/>
            <a:ext cx="6857999" cy="685799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5" name="Picture 1" descr="F:\Документы\работа\обществознание\безработица\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7852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22" name="Picture 2" descr="F:\Документы\работа\обществознание\безработица\rabot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71628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81000"/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1643106" y="428604"/>
            <a:ext cx="8229600" cy="1143000"/>
          </a:xfrm>
        </p:spPr>
        <p:txBody>
          <a:bodyPr/>
          <a:lstStyle/>
          <a:p>
            <a: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План урока:</a:t>
            </a:r>
            <a:endParaRPr lang="ru-RU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643050"/>
            <a:ext cx="82296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1) Рынок труда</a:t>
            </a:r>
          </a:p>
          <a:p>
            <a:pPr>
              <a:buNone/>
            </a:pPr>
            <a:r>
              <a:rPr lang="ru-RU" sz="4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2) Причины и виды безработицы</a:t>
            </a:r>
            <a:endParaRPr lang="ru-RU" sz="4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37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9698" name="Picture 2" descr="F:\Документы\работа\обществознание\безработица\580925_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214290"/>
            <a:ext cx="4375578" cy="3500462"/>
          </a:xfrm>
          <a:prstGeom prst="rect">
            <a:avLst/>
          </a:prstGeom>
          <a:noFill/>
        </p:spPr>
      </p:pic>
      <p:pic>
        <p:nvPicPr>
          <p:cNvPr id="29699" name="Picture 3" descr="F:\Документы\работа\обществознание\безработица\1242416698_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29256" y="285728"/>
            <a:ext cx="3143272" cy="2162571"/>
          </a:xfrm>
          <a:prstGeom prst="rect">
            <a:avLst/>
          </a:prstGeom>
          <a:noFill/>
        </p:spPr>
      </p:pic>
      <p:pic>
        <p:nvPicPr>
          <p:cNvPr id="29700" name="Picture 4" descr="F:\Документы\работа\обществознание\безработица\bezrabotica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000496" y="3143248"/>
            <a:ext cx="4714908" cy="348177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24000"/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1. Рынок труда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Рынок труда – вид рынка, характеризующий систему социально-трудовых отношений, позволяющий фирмам удовлетворить потребность в трудовых услугах, предоставляемых людьми в обмен на заработную плату и другие выгоды.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24000"/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1. Рынок труда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i="1" dirty="0" smtClean="0"/>
              <a:t>Заработная плата </a:t>
            </a:r>
            <a:r>
              <a:rPr lang="ru-RU" dirty="0" smtClean="0"/>
              <a:t>– форма материального вознаграждения наемных работников за их труд.</a:t>
            </a:r>
          </a:p>
          <a:p>
            <a:r>
              <a:rPr lang="ru-RU" dirty="0" smtClean="0"/>
              <a:t>Величина ее зависит от ставки заработной платы: </a:t>
            </a:r>
            <a:r>
              <a:rPr lang="ru-RU" i="1" dirty="0" smtClean="0"/>
              <a:t>повременная оплата, сдельная оплата.</a:t>
            </a:r>
            <a:endParaRPr lang="ru-RU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41000"/>
            <a:lum/>
          </a:blip>
          <a:srcRect/>
          <a:stretch>
            <a:fillRect l="-25000" r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 Причины и виды безработицы</a:t>
            </a:r>
            <a: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428736"/>
            <a:ext cx="8229600" cy="4525963"/>
          </a:xfrm>
        </p:spPr>
        <p:txBody>
          <a:bodyPr>
            <a:normAutofit/>
          </a:bodyPr>
          <a:lstStyle/>
          <a:p>
            <a:r>
              <a:rPr lang="ru-RU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Занятость</a:t>
            </a: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– деятельность граждан, связанная с удовлетворением личных и общественных потребностей, не противоречащая законодательству и приносящая доход.</a:t>
            </a:r>
          </a:p>
          <a:p>
            <a:endParaRPr lang="ru-RU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Безработица </a:t>
            </a: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– социально-экономическое явление выражающееся в том, что часть экономически активного населения, желающая работать, не может найти работу. </a:t>
            </a:r>
            <a:endParaRPr lang="ru-RU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49000"/>
            <a:lum/>
          </a:blip>
          <a:srcRect/>
          <a:stretch>
            <a:fillRect l="-25000" r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 Причины и виды безработицы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2143116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Виды безработицы:</a:t>
            </a:r>
          </a:p>
          <a:p>
            <a:r>
              <a:rPr lang="ru-RU" dirty="0" smtClean="0"/>
              <a:t>Фрикционная</a:t>
            </a:r>
          </a:p>
          <a:p>
            <a:r>
              <a:rPr lang="ru-RU" dirty="0" smtClean="0"/>
              <a:t>Структурная</a:t>
            </a:r>
          </a:p>
          <a:p>
            <a:r>
              <a:rPr lang="ru-RU" dirty="0" smtClean="0"/>
              <a:t>Циклическая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098" name="Picture 2" descr="F:\Документы\работа\обществознание\безработица\117853_bezrabotits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71604" y="0"/>
            <a:ext cx="5896099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F:\Документы\работа\обществознание\безработица\sujet_bezrabotica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85784" y="714356"/>
            <a:ext cx="9626270" cy="55007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Динамика уровня безработицы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297037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262</TotalTime>
  <Words>164</Words>
  <Application>Microsoft Office PowerPoint</Application>
  <PresentationFormat>Экран (4:3)</PresentationFormat>
  <Paragraphs>23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Тема Office</vt:lpstr>
      <vt:lpstr>Занятость и безработица</vt:lpstr>
      <vt:lpstr>План урока:</vt:lpstr>
      <vt:lpstr>1. Рынок труда</vt:lpstr>
      <vt:lpstr>1. Рынок труда</vt:lpstr>
      <vt:lpstr>2. Причины и виды безработицы </vt:lpstr>
      <vt:lpstr>2. Причины и виды безработицы</vt:lpstr>
      <vt:lpstr>Слайд 7</vt:lpstr>
      <vt:lpstr>Слайд 8</vt:lpstr>
      <vt:lpstr>Динамика уровня безработицы</vt:lpstr>
      <vt:lpstr>Слайд 10</vt:lpstr>
      <vt:lpstr>Как не стать безработным?</vt:lpstr>
      <vt:lpstr>Если оказался безработным?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</vt:vector>
  </TitlesOfParts>
  <Company>HomeLab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ADMIN</cp:lastModifiedBy>
  <cp:revision>13</cp:revision>
  <dcterms:created xsi:type="dcterms:W3CDTF">2010-11-16T20:29:39Z</dcterms:created>
  <dcterms:modified xsi:type="dcterms:W3CDTF">2016-12-08T23:41:39Z</dcterms:modified>
</cp:coreProperties>
</file>