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88" r:id="rId3"/>
    <p:sldId id="283" r:id="rId4"/>
    <p:sldId id="265" r:id="rId5"/>
    <p:sldId id="263" r:id="rId6"/>
    <p:sldId id="271" r:id="rId7"/>
    <p:sldId id="272" r:id="rId8"/>
    <p:sldId id="273" r:id="rId9"/>
    <p:sldId id="274" r:id="rId10"/>
    <p:sldId id="275" r:id="rId11"/>
    <p:sldId id="276" r:id="rId12"/>
    <p:sldId id="289" r:id="rId13"/>
    <p:sldId id="277" r:id="rId14"/>
    <p:sldId id="279" r:id="rId15"/>
    <p:sldId id="280" r:id="rId16"/>
  </p:sldIdLst>
  <p:sldSz cx="9144000" cy="6858000" type="screen4x3"/>
  <p:notesSz cx="6858000" cy="9144000"/>
  <p:custDataLst>
    <p:tags r:id="rId1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25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871-FC2E-4F1C-9A67-4304A73B8103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97AD6-2309-4E5A-9886-180E32B2D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871-FC2E-4F1C-9A67-4304A73B8103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97AD6-2309-4E5A-9886-180E32B2D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871-FC2E-4F1C-9A67-4304A73B8103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97AD6-2309-4E5A-9886-180E32B2D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871-FC2E-4F1C-9A67-4304A73B8103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97AD6-2309-4E5A-9886-180E32B2D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871-FC2E-4F1C-9A67-4304A73B8103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97AD6-2309-4E5A-9886-180E32B2D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871-FC2E-4F1C-9A67-4304A73B8103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97AD6-2309-4E5A-9886-180E32B2D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871-FC2E-4F1C-9A67-4304A73B8103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97AD6-2309-4E5A-9886-180E32B2D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871-FC2E-4F1C-9A67-4304A73B8103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97AD6-2309-4E5A-9886-180E32B2D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871-FC2E-4F1C-9A67-4304A73B8103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97AD6-2309-4E5A-9886-180E32B2D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871-FC2E-4F1C-9A67-4304A73B8103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97AD6-2309-4E5A-9886-180E32B2D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871-FC2E-4F1C-9A67-4304A73B8103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97AD6-2309-4E5A-9886-180E32B2D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55871-FC2E-4F1C-9A67-4304A73B8103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97AD6-2309-4E5A-9886-180E32B2D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4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268760"/>
            <a:ext cx="7128792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РОДИТЕЛЬСКОЕ     СОБРАНИЕ – </a:t>
            </a:r>
          </a:p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дискуссия</a:t>
            </a:r>
          </a:p>
          <a:p>
            <a:endParaRPr lang="ru-RU" sz="4000" b="1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Тема: «Адаптационный период. Итоги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II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четверти»</a:t>
            </a:r>
          </a:p>
          <a:p>
            <a:endParaRPr lang="ru-RU" sz="2800" b="1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                     </a:t>
            </a:r>
          </a:p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                    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учитель: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Маурина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 О.А.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27584" y="61653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504" y="692696"/>
            <a:ext cx="691276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ПСИХОЛОГИЧЕСКИЙ        ТРЕНИНГ</a:t>
            </a:r>
          </a:p>
          <a:p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                      </a:t>
            </a:r>
          </a:p>
          <a:p>
            <a:endParaRPr lang="ru-RU" sz="2800" b="1" dirty="0">
              <a:solidFill>
                <a:schemeClr val="accent4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endParaRPr lang="ru-RU" sz="2800" b="1" dirty="0" smtClean="0">
              <a:solidFill>
                <a:schemeClr val="accent4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r>
              <a:rPr lang="ru-RU" sz="2800" b="1" dirty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           РАБОТА   В   ГРУППАХ</a:t>
            </a:r>
            <a:endParaRPr lang="ru-RU" sz="2800" b="1" dirty="0">
              <a:solidFill>
                <a:schemeClr val="accent4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7930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54006"/>
            <a:ext cx="9216007" cy="691200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188640"/>
            <a:ext cx="727698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5 методик родительской        диагностики:</a:t>
            </a:r>
          </a:p>
          <a:p>
            <a:endParaRPr lang="ru-RU" sz="2400" b="1" dirty="0">
              <a:solidFill>
                <a:schemeClr val="accent4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- «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Пять вопросов в конце недели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»</a:t>
            </a:r>
          </a:p>
          <a:p>
            <a:endParaRPr lang="ru-RU" sz="2400" b="1" dirty="0">
              <a:solidFill>
                <a:schemeClr val="accent4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marL="342900" indent="-342900">
              <a:buFontTx/>
              <a:buChar char="-"/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«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Беседа по классной фотографии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»</a:t>
            </a:r>
          </a:p>
          <a:p>
            <a:pPr marL="342900" indent="-342900">
              <a:buFontTx/>
              <a:buChar char="-"/>
            </a:pPr>
            <a:endParaRPr lang="ru-RU" sz="2400" b="1" dirty="0">
              <a:solidFill>
                <a:schemeClr val="accent4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marL="342900" indent="-342900">
              <a:buFontTx/>
              <a:buChar char="-"/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«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Как я закончу четверть (год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)?»</a:t>
            </a:r>
          </a:p>
          <a:p>
            <a:pPr marL="342900" indent="-342900">
              <a:buFontTx/>
              <a:buChar char="-"/>
            </a:pPr>
            <a:endParaRPr lang="ru-RU" sz="2400" b="1" dirty="0">
              <a:solidFill>
                <a:schemeClr val="accent4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marL="342900" indent="-342900">
              <a:buFontTx/>
              <a:buChar char="-"/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«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Плюсы и минусы школьного дня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»</a:t>
            </a:r>
          </a:p>
          <a:p>
            <a:pPr marL="342900" indent="-342900">
              <a:buFontTx/>
              <a:buChar char="-"/>
            </a:pPr>
            <a:endParaRPr lang="ru-RU" sz="2400" b="1" dirty="0">
              <a:solidFill>
                <a:schemeClr val="accent4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-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 «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Копилка школьных успехов»</a:t>
            </a:r>
            <a:endParaRPr lang="ru-RU" sz="2400" b="1" dirty="0" smtClean="0">
              <a:solidFill>
                <a:schemeClr val="accent4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endParaRPr lang="ru-RU" sz="2400" b="1" dirty="0">
              <a:solidFill>
                <a:schemeClr val="accent4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endParaRPr lang="ru-RU" sz="2400" b="1" dirty="0">
              <a:solidFill>
                <a:schemeClr val="accent4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657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91680" y="548680"/>
            <a:ext cx="6642734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 Black" panose="020B0A04020102020204" pitchFamily="34" charset="0"/>
              </a:rPr>
              <a:t>ПРЕДМЕТНОЕ  ОБУЧЕНИЕ</a:t>
            </a:r>
          </a:p>
          <a:p>
            <a:endParaRPr lang="ru-RU" sz="2800" b="1" dirty="0">
              <a:latin typeface="Arial Black" panose="020B0A04020102020204" pitchFamily="34" charset="0"/>
            </a:endParaRPr>
          </a:p>
          <a:p>
            <a:r>
              <a:rPr lang="ru-RU" sz="4000" b="1" dirty="0" smtClean="0">
                <a:latin typeface="Arial Black" panose="020B0A04020102020204" pitchFamily="34" charset="0"/>
              </a:rPr>
              <a:t>         </a:t>
            </a: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ПИСЬМО</a:t>
            </a:r>
          </a:p>
          <a:p>
            <a:endParaRPr lang="ru-RU" sz="2800" b="1" dirty="0">
              <a:latin typeface="Arial Black" panose="020B0A04020102020204" pitchFamily="34" charset="0"/>
            </a:endParaRPr>
          </a:p>
          <a:p>
            <a:endParaRPr lang="ru-RU" sz="2800" b="1" dirty="0">
              <a:latin typeface="Arial Black" panose="020B0A04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2461670"/>
            <a:ext cx="3174999" cy="396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19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35696" y="2276872"/>
            <a:ext cx="728704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В. А. Сухомлинский писал, что истоки способностей и дарований детей на кончиках их пальцев. Поэтому очень важно поставить руку, подготовить ее к работе. Другими словами, чем больше  мастерства в детской руке, тем умнее ребенок.</a:t>
            </a:r>
          </a:p>
          <a:p>
            <a:endParaRPr lang="ru-RU" sz="2800" b="1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endParaRPr lang="ru-RU" sz="2800" b="1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endParaRPr lang="ru-RU" sz="28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477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23728" y="548680"/>
            <a:ext cx="43924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Arial Black" panose="020B0A04020102020204" pitchFamily="34" charset="0"/>
              </a:rPr>
              <a:t>РЕФЛЕКСИЯ</a:t>
            </a:r>
          </a:p>
          <a:p>
            <a:endParaRPr lang="ru-RU" sz="4000" b="1" dirty="0">
              <a:latin typeface="Arial Black" panose="020B0A04020102020204" pitchFamily="34" charset="0"/>
            </a:endParaRPr>
          </a:p>
          <a:p>
            <a:endParaRPr lang="ru-RU" sz="4000" b="1" dirty="0"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2204864"/>
            <a:ext cx="79208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Игра «Передай игрушку по «цепочке».</a:t>
            </a:r>
          </a:p>
          <a:p>
            <a:endParaRPr lang="ru-RU" dirty="0">
              <a:solidFill>
                <a:schemeClr val="accent4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endParaRPr lang="ru-RU" dirty="0" smtClean="0">
              <a:solidFill>
                <a:schemeClr val="accent4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endParaRPr lang="ru-RU" dirty="0" smtClean="0">
              <a:solidFill>
                <a:schemeClr val="accent4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Продолжите предложение « Мой ребенок будет </a:t>
            </a: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успешно учиться, если я…»</a:t>
            </a:r>
            <a:endParaRPr lang="ru-RU" dirty="0">
              <a:solidFill>
                <a:schemeClr val="accent4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414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1" y="0"/>
            <a:ext cx="9143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001400" y="2780928"/>
            <a:ext cx="5860442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i="1" dirty="0" smtClean="0">
              <a:solidFill>
                <a:schemeClr val="accent4">
                  <a:lumMod val="75000"/>
                </a:schemeClr>
              </a:solidFill>
              <a:latin typeface="Arial Black" panose="020B0A04020102020204" pitchFamily="34" charset="0"/>
              <a:ea typeface="Calibri" panose="020F0502020204030204" pitchFamily="34" charset="0"/>
            </a:endParaRPr>
          </a:p>
          <a:p>
            <a:r>
              <a:rPr lang="ru-RU" b="1" i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91680" y="2996952"/>
            <a:ext cx="50405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4">
                    <a:lumMod val="75000"/>
                  </a:schemeClr>
                </a:solidFill>
                <a:latin typeface="Monotype Corsiva" panose="03010101010201010101" pitchFamily="66" charset="0"/>
              </a:rPr>
              <a:t>                                 Ёлка   пожеланий</a:t>
            </a:r>
            <a:endParaRPr lang="ru-RU" sz="4400" b="1" dirty="0">
              <a:solidFill>
                <a:schemeClr val="accent4">
                  <a:lumMod val="75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72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764704"/>
            <a:ext cx="819500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ПРИВЕТСТВИЕ </a:t>
            </a:r>
          </a:p>
          <a:p>
            <a:endParaRPr lang="ru-RU" sz="3200" b="1" dirty="0">
              <a:solidFill>
                <a:schemeClr val="accent4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           </a:t>
            </a:r>
          </a:p>
          <a:p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               УЧАЩИМИСЯ </a:t>
            </a:r>
          </a:p>
          <a:p>
            <a:endParaRPr lang="ru-RU" sz="3200" b="1" dirty="0">
              <a:solidFill>
                <a:schemeClr val="accent4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endParaRPr lang="ru-RU" sz="3200" b="1" dirty="0" smtClean="0">
              <a:solidFill>
                <a:schemeClr val="accent4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                           РОДИТЕЛЕЙ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034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87624" y="404664"/>
            <a:ext cx="5670376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Сделать серьёзное занятие для ребёнка занимательным – задача первоначального обучения. </a:t>
            </a:r>
            <a:endParaRPr lang="ru-RU" sz="2000" dirty="0" smtClean="0">
              <a:solidFill>
                <a:schemeClr val="accent4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endParaRPr lang="ru-RU" sz="2000" dirty="0">
              <a:solidFill>
                <a:schemeClr val="accent4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Всякий 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здоровый ребенок требует деятельности… </a:t>
            </a:r>
            <a:endParaRPr lang="ru-RU" sz="2000" dirty="0" smtClean="0">
              <a:solidFill>
                <a:schemeClr val="accent4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endParaRPr lang="ru-RU" sz="2000" dirty="0" smtClean="0">
              <a:solidFill>
                <a:schemeClr val="accent4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endParaRPr lang="ru-RU" sz="2000" dirty="0">
              <a:solidFill>
                <a:schemeClr val="accent4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Приучайте </a:t>
            </a:r>
            <a:r>
              <a:rPr lang="ru-RU" sz="2400" dirty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детей полюбить свои обязанности и находить удовольствие в их исполнении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.</a:t>
            </a:r>
          </a:p>
          <a:p>
            <a:endParaRPr lang="ru-RU" dirty="0">
              <a:solidFill>
                <a:schemeClr val="accent4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                                             </a:t>
            </a:r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К.Д.Ушинский</a:t>
            </a:r>
            <a:endParaRPr lang="ru-RU" dirty="0">
              <a:solidFill>
                <a:schemeClr val="accent4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829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46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548680"/>
            <a:ext cx="835292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Адаптация первоклассника к школе</a:t>
            </a:r>
          </a:p>
          <a:p>
            <a:pPr algn="ctr"/>
            <a:endParaRPr lang="ru-RU" sz="3200" dirty="0">
              <a:solidFill>
                <a:schemeClr val="accent4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algn="ctr"/>
            <a:endParaRPr lang="ru-RU" sz="2800" dirty="0" smtClean="0">
              <a:solidFill>
                <a:schemeClr val="accent4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70 % - адаптация в течении 1-2-х месяцев</a:t>
            </a:r>
          </a:p>
          <a:p>
            <a:pPr algn="ctr"/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17 % - длительный период адаптации</a:t>
            </a:r>
          </a:p>
          <a:p>
            <a:pPr algn="ctr"/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13 % - адаптация со значительными трудностями</a:t>
            </a:r>
            <a:endParaRPr lang="ru-RU" sz="2800" dirty="0">
              <a:solidFill>
                <a:schemeClr val="accent4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46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PC\Desktop\НОВЫЙ ГОД  2015\НОВЫЙ ГОД\1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188640"/>
            <a:ext cx="1979712" cy="289583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2195736" y="1268760"/>
            <a:ext cx="4662264" cy="48892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42875" algn="just" fontAlgn="base">
              <a:lnSpc>
                <a:spcPct val="115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  <a:cs typeface="Times New Roman" pitchFamily="18" charset="0"/>
              </a:rPr>
              <a:t>Первоклассник положительно относится к школе. Предъявляемые требования воспринимает адекватно.</a:t>
            </a:r>
            <a:endParaRPr lang="ru-RU" sz="1600" b="1" dirty="0">
              <a:solidFill>
                <a:schemeClr val="accent4">
                  <a:lumMod val="75000"/>
                </a:schemeClr>
              </a:solidFill>
              <a:latin typeface="Arial Black" panose="020B0A04020102020204" pitchFamily="34" charset="0"/>
              <a:ea typeface="Calibri" pitchFamily="34" charset="0"/>
              <a:cs typeface="Times New Roman" pitchFamily="18" charset="0"/>
            </a:endParaRPr>
          </a:p>
          <a:p>
            <a:pPr lvl="0" indent="142875" algn="just" fontAlgn="base">
              <a:lnSpc>
                <a:spcPct val="115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  <a:cs typeface="Times New Roman" pitchFamily="18" charset="0"/>
              </a:rPr>
              <a:t>- Учебный материал усваивает легко, глубоко и полно, успешно решает усложненные задачи.</a:t>
            </a:r>
            <a:endParaRPr lang="ru-RU" sz="1600" b="1" dirty="0">
              <a:solidFill>
                <a:schemeClr val="accent4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lvl="0" indent="142875" algn="just" fontAlgn="base">
              <a:lnSpc>
                <a:spcPct val="115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  <a:cs typeface="Times New Roman" pitchFamily="18" charset="0"/>
              </a:rPr>
              <a:t>- Прилежен, внимательно слушает указания и объяснения учителя. Выполняет поручения без внешнего контроля.</a:t>
            </a:r>
            <a:endParaRPr lang="ru-RU" sz="1600" b="1" dirty="0">
              <a:solidFill>
                <a:schemeClr val="accent4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lvl="0" indent="142875" algn="just" fontAlgn="base">
              <a:lnSpc>
                <a:spcPct val="115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  <a:cs typeface="Times New Roman" pitchFamily="18" charset="0"/>
              </a:rPr>
              <a:t>- Проявляет большой интерес к самостоятельной учебной работе (всегда готовится ко всем урокам).</a:t>
            </a:r>
            <a:endParaRPr lang="ru-RU" sz="1600" b="1" dirty="0">
              <a:solidFill>
                <a:schemeClr val="accent4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lvl="0" indent="142875" algn="just" fontAlgn="base">
              <a:lnSpc>
                <a:spcPct val="115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  <a:cs typeface="Times New Roman" pitchFamily="18" charset="0"/>
              </a:rPr>
              <a:t>- Общественные поручения выполняет охотно и добросовестно.</a:t>
            </a:r>
            <a:endParaRPr lang="ru-RU" sz="1600" b="1" dirty="0">
              <a:solidFill>
                <a:schemeClr val="accent4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lvl="0" indent="142875" algn="just" fontAlgn="base">
              <a:lnSpc>
                <a:spcPct val="115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  <a:cs typeface="Times New Roman" pitchFamily="18" charset="0"/>
              </a:rPr>
              <a:t>- Занимает в классе благоприятное статусное положение</a:t>
            </a:r>
            <a:endParaRPr lang="ru-RU" sz="1600" b="1" dirty="0">
              <a:solidFill>
                <a:schemeClr val="accent4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23728" y="649778"/>
            <a:ext cx="4870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Высокий уровень адаптации</a:t>
            </a:r>
            <a:endParaRPr lang="ru-RU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2" y="0"/>
            <a:ext cx="9133758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83768" y="764704"/>
            <a:ext cx="49454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Средний уровень адаптации</a:t>
            </a:r>
          </a:p>
          <a:p>
            <a:endParaRPr lang="ru-RU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endParaRPr lang="ru-RU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1305342"/>
            <a:ext cx="4572000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- Первоклассник положительно относится к школе, ее посещение не вызывает отрицательных переживаний.</a:t>
            </a:r>
          </a:p>
          <a:p>
            <a:r>
              <a:rPr lang="ru-RU" sz="1600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- Понимает учебный материал, если учитель объясняет его подробно и наглядно.</a:t>
            </a:r>
          </a:p>
          <a:p>
            <a:r>
              <a:rPr lang="ru-RU" sz="1600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- Усваивает основное содержание учебных программ.</a:t>
            </a:r>
          </a:p>
          <a:p>
            <a:r>
              <a:rPr lang="ru-RU" sz="1600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- Самостоятельно решает типовые задачи.</a:t>
            </a:r>
          </a:p>
          <a:p>
            <a:r>
              <a:rPr lang="ru-RU" sz="1600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- Сосредоточен и внимателен при выполнении заданий, поручений, указаний взрослого, </a:t>
            </a:r>
            <a:r>
              <a:rPr lang="ru-RU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но при условии контроля с его стороны.</a:t>
            </a:r>
          </a:p>
          <a:p>
            <a:r>
              <a:rPr lang="ru-RU" sz="1600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- Общественные поручения выполняет добросовестно.</a:t>
            </a:r>
          </a:p>
          <a:p>
            <a:r>
              <a:rPr lang="ru-RU" sz="1600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- Дружит со многими одноклассниками</a:t>
            </a:r>
          </a:p>
        </p:txBody>
      </p:sp>
    </p:spTree>
    <p:extLst>
      <p:ext uri="{BB962C8B-B14F-4D97-AF65-F5344CB8AC3E}">
        <p14:creationId xmlns:p14="http://schemas.microsoft.com/office/powerpoint/2010/main" val="57505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548680"/>
            <a:ext cx="2556595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                        Низкий уровень адаптации</a:t>
            </a:r>
          </a:p>
          <a:p>
            <a:endParaRPr lang="ru-RU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just"/>
            <a:endParaRPr lang="ru-RU" sz="16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just"/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 Первоклассник </a:t>
            </a:r>
            <a:r>
              <a:rPr lang="ru-RU" sz="1600" dirty="0">
                <a:solidFill>
                  <a:schemeClr val="bg1"/>
                </a:solidFill>
                <a:latin typeface="Arial Black" panose="020B0A04020102020204" pitchFamily="34" charset="0"/>
              </a:rPr>
              <a:t>отрицательно или индифферентно        </a:t>
            </a:r>
            <a:endParaRPr lang="ru-RU" sz="16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just"/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 относится </a:t>
            </a:r>
            <a:r>
              <a:rPr lang="ru-RU" sz="1600" dirty="0">
                <a:solidFill>
                  <a:schemeClr val="bg1"/>
                </a:solidFill>
                <a:latin typeface="Arial Black" panose="020B0A04020102020204" pitchFamily="34" charset="0"/>
              </a:rPr>
              <a:t>к школе.</a:t>
            </a:r>
          </a:p>
          <a:p>
            <a:pPr algn="just"/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 Нередко </a:t>
            </a:r>
            <a:r>
              <a:rPr lang="ru-RU" sz="1600" dirty="0">
                <a:solidFill>
                  <a:schemeClr val="bg1"/>
                </a:solidFill>
                <a:latin typeface="Arial Black" panose="020B0A04020102020204" pitchFamily="34" charset="0"/>
              </a:rPr>
              <a:t>жалуется на здоровье, у него </a:t>
            </a: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доминирует</a:t>
            </a:r>
          </a:p>
          <a:p>
            <a:pPr algn="just"/>
            <a:r>
              <a:rPr lang="ru-RU" sz="1600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подавленное </a:t>
            </a:r>
            <a:r>
              <a:rPr lang="ru-RU" sz="1600" dirty="0">
                <a:solidFill>
                  <a:schemeClr val="bg1"/>
                </a:solidFill>
                <a:latin typeface="Arial Black" panose="020B0A04020102020204" pitchFamily="34" charset="0"/>
              </a:rPr>
              <a:t>настроение.</a:t>
            </a:r>
          </a:p>
          <a:p>
            <a:pPr algn="just"/>
            <a:r>
              <a:rPr lang="ru-RU" sz="1600" dirty="0">
                <a:solidFill>
                  <a:schemeClr val="bg1"/>
                </a:solidFill>
                <a:latin typeface="Arial Black" panose="020B0A04020102020204" pitchFamily="34" charset="0"/>
              </a:rPr>
              <a:t>- Наблюдаются нарушения дисциплины.</a:t>
            </a:r>
          </a:p>
          <a:p>
            <a:pPr algn="just"/>
            <a:r>
              <a:rPr lang="ru-RU" sz="1600" dirty="0">
                <a:solidFill>
                  <a:schemeClr val="bg1"/>
                </a:solidFill>
                <a:latin typeface="Arial Black" panose="020B0A04020102020204" pitchFamily="34" charset="0"/>
              </a:rPr>
              <a:t>- Объясняемый учителем материал усваивает фрагментарно.</a:t>
            </a:r>
          </a:p>
          <a:p>
            <a:pPr algn="just"/>
            <a:r>
              <a:rPr lang="ru-RU" sz="1600" dirty="0">
                <a:solidFill>
                  <a:schemeClr val="bg1"/>
                </a:solidFill>
                <a:latin typeface="Arial Black" panose="020B0A04020102020204" pitchFamily="34" charset="0"/>
              </a:rPr>
              <a:t>- Самостоятельная работа с учебником затруднена.</a:t>
            </a:r>
          </a:p>
          <a:p>
            <a:pPr algn="just"/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 При </a:t>
            </a:r>
            <a:r>
              <a:rPr lang="ru-RU" sz="1600" dirty="0">
                <a:solidFill>
                  <a:schemeClr val="bg1"/>
                </a:solidFill>
                <a:latin typeface="Arial Black" panose="020B0A04020102020204" pitchFamily="34" charset="0"/>
              </a:rPr>
              <a:t>выполнении самостоятельных учебных </a:t>
            </a: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заданий</a:t>
            </a:r>
          </a:p>
          <a:p>
            <a:pPr algn="just"/>
            <a:r>
              <a:rPr lang="ru-RU" sz="1600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не </a:t>
            </a:r>
            <a:r>
              <a:rPr lang="ru-RU" sz="1600" dirty="0">
                <a:solidFill>
                  <a:schemeClr val="bg1"/>
                </a:solidFill>
                <a:latin typeface="Arial Black" panose="020B0A04020102020204" pitchFamily="34" charset="0"/>
              </a:rPr>
              <a:t>проявляет интереса.</a:t>
            </a:r>
          </a:p>
          <a:p>
            <a:pPr algn="just"/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ru-RU" sz="1600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К </a:t>
            </a:r>
            <a:r>
              <a:rPr lang="ru-RU" sz="1600" dirty="0">
                <a:solidFill>
                  <a:schemeClr val="bg1"/>
                </a:solidFill>
                <a:latin typeface="Arial Black" panose="020B0A04020102020204" pitchFamily="34" charset="0"/>
              </a:rPr>
              <a:t>урокам готовится нерегулярно. Для того чтобы он </a:t>
            </a: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начал</a:t>
            </a:r>
          </a:p>
          <a:p>
            <a:pPr algn="just"/>
            <a:r>
              <a:rPr lang="ru-RU" sz="1600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заниматься</a:t>
            </a:r>
            <a:r>
              <a:rPr lang="ru-RU" sz="1600" dirty="0">
                <a:solidFill>
                  <a:schemeClr val="bg1"/>
                </a:solidFill>
                <a:latin typeface="Arial Black" panose="020B0A04020102020204" pitchFamily="34" charset="0"/>
              </a:rPr>
              <a:t>, необходимы постоянный контроль</a:t>
            </a: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:</a:t>
            </a:r>
          </a:p>
          <a:p>
            <a:pPr algn="just"/>
            <a:r>
              <a:rPr lang="ru-RU" sz="1600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систематические </a:t>
            </a:r>
            <a:r>
              <a:rPr lang="ru-RU" sz="1600" dirty="0">
                <a:solidFill>
                  <a:schemeClr val="bg1"/>
                </a:solidFill>
                <a:latin typeface="Arial Black" panose="020B0A04020102020204" pitchFamily="34" charset="0"/>
              </a:rPr>
              <a:t>напоминания, побуждения со </a:t>
            </a: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стороны</a:t>
            </a:r>
          </a:p>
          <a:p>
            <a:pPr algn="just"/>
            <a:r>
              <a:rPr lang="ru-RU" sz="1600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учителя </a:t>
            </a:r>
            <a:r>
              <a:rPr lang="ru-RU" sz="1600" dirty="0">
                <a:solidFill>
                  <a:schemeClr val="bg1"/>
                </a:solidFill>
                <a:latin typeface="Arial Black" panose="020B0A04020102020204" pitchFamily="34" charset="0"/>
              </a:rPr>
              <a:t>и родителей.</a:t>
            </a:r>
          </a:p>
          <a:p>
            <a:pPr algn="just"/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 Общественные </a:t>
            </a:r>
            <a:r>
              <a:rPr lang="ru-RU" sz="1600" dirty="0">
                <a:solidFill>
                  <a:schemeClr val="bg1"/>
                </a:solidFill>
                <a:latin typeface="Arial Black" panose="020B0A04020102020204" pitchFamily="34" charset="0"/>
              </a:rPr>
              <a:t>поручения выполняет под контролем</a:t>
            </a: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,</a:t>
            </a:r>
          </a:p>
          <a:p>
            <a:pPr algn="just"/>
            <a:r>
              <a:rPr lang="ru-RU" sz="1600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без </a:t>
            </a:r>
            <a:r>
              <a:rPr lang="ru-RU" sz="1600" dirty="0">
                <a:solidFill>
                  <a:schemeClr val="bg1"/>
                </a:solidFill>
                <a:latin typeface="Arial Black" panose="020B0A04020102020204" pitchFamily="34" charset="0"/>
              </a:rPr>
              <a:t>особого желания.</a:t>
            </a:r>
          </a:p>
          <a:p>
            <a:pPr algn="just"/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 Пассивен</a:t>
            </a:r>
            <a:r>
              <a:rPr lang="ru-RU" sz="1600" dirty="0">
                <a:solidFill>
                  <a:schemeClr val="bg1"/>
                </a:solidFill>
                <a:latin typeface="Arial Black" panose="020B0A04020102020204" pitchFamily="34" charset="0"/>
              </a:rPr>
              <a:t>, близких друзей не имеет. Знает по именам </a:t>
            </a:r>
            <a:endParaRPr lang="ru-RU" sz="16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just"/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 и </a:t>
            </a:r>
            <a:r>
              <a:rPr lang="ru-RU" sz="1600" dirty="0">
                <a:solidFill>
                  <a:schemeClr val="bg1"/>
                </a:solidFill>
                <a:latin typeface="Arial Black" panose="020B0A04020102020204" pitchFamily="34" charset="0"/>
              </a:rPr>
              <a:t>фамилиям лишь часть одноклассников</a:t>
            </a:r>
          </a:p>
          <a:p>
            <a:endParaRPr lang="ru-RU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8892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67744" y="1340768"/>
            <a:ext cx="459025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Arial Black" panose="020B0A04020102020204" pitchFamily="34" charset="0"/>
              </a:rPr>
              <a:t>Вывод: </a:t>
            </a:r>
            <a:endParaRPr lang="ru-RU" sz="24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endParaRPr lang="ru-RU" sz="24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r>
              <a:rPr lang="ru-RU" sz="240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беспокоиться </a:t>
            </a:r>
            <a:r>
              <a:rPr lang="ru-RU" sz="2400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нужно тогда, когда нежелание учиться является устойчивым, выражается активно, отражает основное отношение ребёнка к школе.</a:t>
            </a:r>
          </a:p>
        </p:txBody>
      </p:sp>
    </p:spTree>
    <p:extLst>
      <p:ext uri="{BB962C8B-B14F-4D97-AF65-F5344CB8AC3E}">
        <p14:creationId xmlns:p14="http://schemas.microsoft.com/office/powerpoint/2010/main" val="272863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1844824"/>
            <a:ext cx="855595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ru-RU" sz="2800" b="1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ru-RU" sz="2800" b="1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ru-RU" sz="2800" b="1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ПРОБЛЕМНАЯ СИТУАЦИЯ</a:t>
            </a:r>
            <a:endParaRPr lang="ru-RU" sz="28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41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66ab55fdc5c89cb8b6dad55bb84e5bc63a8251b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1074</TotalTime>
  <Words>492</Words>
  <Application>Microsoft Office PowerPoint</Application>
  <PresentationFormat>Экран (4:3)</PresentationFormat>
  <Paragraphs>105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Arial Black</vt:lpstr>
      <vt:lpstr>Calibri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Антонина</dc:creator>
  <cp:lastModifiedBy>Ольга</cp:lastModifiedBy>
  <cp:revision>96</cp:revision>
  <dcterms:created xsi:type="dcterms:W3CDTF">2014-10-26T07:22:07Z</dcterms:created>
  <dcterms:modified xsi:type="dcterms:W3CDTF">2017-01-14T12:06:53Z</dcterms:modified>
</cp:coreProperties>
</file>