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9" r:id="rId5"/>
    <p:sldId id="262" r:id="rId6"/>
    <p:sldId id="265" r:id="rId7"/>
    <p:sldId id="264" r:id="rId8"/>
    <p:sldId id="263" r:id="rId9"/>
    <p:sldId id="268" r:id="rId10"/>
    <p:sldId id="267" r:id="rId11"/>
    <p:sldId id="269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A9E0-4020-40DD-9A61-BF675766616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32C2D-3CBF-4B5B-A54D-67DBDD3127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A9E0-4020-40DD-9A61-BF675766616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32C2D-3CBF-4B5B-A54D-67DBDD3127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A9E0-4020-40DD-9A61-BF675766616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32C2D-3CBF-4B5B-A54D-67DBDD3127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A9E0-4020-40DD-9A61-BF675766616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32C2D-3CBF-4B5B-A54D-67DBDD3127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A9E0-4020-40DD-9A61-BF675766616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32C2D-3CBF-4B5B-A54D-67DBDD3127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A9E0-4020-40DD-9A61-BF675766616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32C2D-3CBF-4B5B-A54D-67DBDD3127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A9E0-4020-40DD-9A61-BF675766616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32C2D-3CBF-4B5B-A54D-67DBDD3127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A9E0-4020-40DD-9A61-BF675766616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32C2D-3CBF-4B5B-A54D-67DBDD3127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A9E0-4020-40DD-9A61-BF675766616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32C2D-3CBF-4B5B-A54D-67DBDD3127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A9E0-4020-40DD-9A61-BF675766616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32C2D-3CBF-4B5B-A54D-67DBDD3127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A9E0-4020-40DD-9A61-BF675766616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32C2D-3CBF-4B5B-A54D-67DBDD3127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2A9E0-4020-40DD-9A61-BF675766616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32C2D-3CBF-4B5B-A54D-67DBDD3127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wallit.ru/wp-content/uploads/media/%D0%94%D0%B8%D0%B4%D0%B0%D0%BA%D1%82%D0%B8%D1%87%D0%B5%D1%81%D0%BA%D0%B8%D0%B8%CC%86-%D0%BC%D0%B0%D1%82%D0%B5%D1%80%D0%B8%D0%B0%D0%BB-%D0%90%D0%B2%D1%82%D0%BE%D0%BC%D0%B0%D1%82%D0%B8%D0%B7%D0%B0%D1%86%D0%B8%D1%8F-%D0%B7%D0%B2%D1%83%D0%BA%D0%B0-%D0%97/image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7364"/>
            <a:ext cx="9150653" cy="684063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7" y="1500174"/>
            <a:ext cx="79296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0070C0"/>
                </a:solidFill>
              </a:rPr>
              <a:t>Как научить ребенка </a:t>
            </a:r>
            <a:endParaRPr lang="ru-RU" sz="5400" b="1" dirty="0" smtClean="0">
              <a:solidFill>
                <a:srgbClr val="0070C0"/>
              </a:solidFill>
            </a:endParaRPr>
          </a:p>
          <a:p>
            <a:r>
              <a:rPr lang="ru-RU" sz="5400" b="1" dirty="0">
                <a:solidFill>
                  <a:srgbClr val="0070C0"/>
                </a:solidFill>
              </a:rPr>
              <a:t> </a:t>
            </a:r>
            <a:r>
              <a:rPr lang="ru-RU" sz="5400" b="1" dirty="0" smtClean="0">
                <a:solidFill>
                  <a:srgbClr val="0070C0"/>
                </a:solidFill>
              </a:rPr>
              <a:t>            решать </a:t>
            </a:r>
            <a:r>
              <a:rPr lang="ru-RU" sz="5400" b="1" dirty="0">
                <a:solidFill>
                  <a:srgbClr val="0070C0"/>
                </a:solidFill>
              </a:rPr>
              <a:t>задачи?</a:t>
            </a:r>
            <a:endParaRPr lang="ru-RU" sz="5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wallit.ru/wp-content/uploads/media/%D0%94%D0%B8%D0%B4%D0%B0%D0%BA%D1%82%D0%B8%D1%87%D0%B5%D1%81%D0%BA%D0%B8%D0%B8%CC%86-%D0%BC%D0%B0%D1%82%D0%B5%D1%80%D0%B8%D0%B0%D0%BB-%D0%90%D0%B2%D1%82%D0%BE%D0%BC%D0%B0%D1%82%D0%B8%D0%B7%D0%B0%D1%86%D0%B8%D1%8F-%D0%B7%D0%B2%D1%83%D0%BA%D0%B0-%D0%97/image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7364"/>
            <a:ext cx="9150653" cy="68406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1643050"/>
            <a:ext cx="707236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Решаем задачу :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НАЧИНАЕМ РЕШАТЬ  СПРАВА-НАЛЕВО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(РАССУЖДАЕТ РЕБЕНОК)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-Первое слово УШЛО, значит , сначала узнаем сколько ребят УШЛО(6+3=9)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-Второе слово в </a:t>
            </a:r>
            <a:r>
              <a:rPr lang="ru-RU" sz="2800" dirty="0" err="1" smtClean="0">
                <a:solidFill>
                  <a:srgbClr val="FF0000"/>
                </a:solidFill>
              </a:rPr>
              <a:t>цепочке-ОСТАЛОСЬ</a:t>
            </a:r>
            <a:r>
              <a:rPr lang="ru-RU" sz="2800" dirty="0" smtClean="0">
                <a:solidFill>
                  <a:srgbClr val="FF0000"/>
                </a:solidFill>
              </a:rPr>
              <a:t>, </a:t>
            </a:r>
            <a:r>
              <a:rPr lang="ru-RU" sz="2800" dirty="0" err="1" smtClean="0">
                <a:solidFill>
                  <a:srgbClr val="FF0000"/>
                </a:solidFill>
              </a:rPr>
              <a:t>значит,вторым</a:t>
            </a:r>
            <a:r>
              <a:rPr lang="ru-RU" sz="2800" dirty="0" smtClean="0">
                <a:solidFill>
                  <a:srgbClr val="FF0000"/>
                </a:solidFill>
              </a:rPr>
              <a:t> действием мы </a:t>
            </a:r>
            <a:r>
              <a:rPr lang="ru-RU" sz="2800" dirty="0" err="1" smtClean="0">
                <a:solidFill>
                  <a:srgbClr val="FF0000"/>
                </a:solidFill>
              </a:rPr>
              <a:t>узнем</a:t>
            </a:r>
            <a:r>
              <a:rPr lang="ru-RU" sz="2800" dirty="0" smtClean="0">
                <a:solidFill>
                  <a:srgbClr val="FF0000"/>
                </a:solidFill>
              </a:rPr>
              <a:t> сколько ребят осталось.(16-9=7)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wallit.ru/wp-content/uploads/media/%D0%94%D0%B8%D0%B4%D0%B0%D0%BA%D1%82%D0%B8%D1%87%D0%B5%D1%81%D0%BA%D0%B8%D0%B8%CC%86-%D0%BC%D0%B0%D1%82%D0%B5%D1%80%D0%B8%D0%B0%D0%BB-%D0%90%D0%B2%D1%82%D0%BE%D0%BC%D0%B0%D1%82%D0%B8%D0%B7%D0%B0%D1%86%D0%B8%D1%8F-%D0%B7%D0%B2%D1%83%D0%BA%D0%B0-%D0%97/image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7364"/>
            <a:ext cx="9150653" cy="68406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928670"/>
            <a:ext cx="757242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ПОЧЕМУ ЦЕПОЧКА РАССУЖДЕНИЙ НЕОБХОДИМА?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Только при ТАКОМ систематическом подходе ваш ребенок сможет решать любую ЗАДАЧУ и в начальной школе и в среднем звене!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Такая цепочка учит рассуждать!!! Развивает логическое мышление!!!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wallit.ru/wp-content/uploads/media/%D0%94%D0%B8%D0%B4%D0%B0%D0%BA%D1%82%D0%B8%D1%87%D0%B5%D1%81%D0%BA%D0%B8%D0%B8%CC%86-%D0%BC%D0%B0%D1%82%D0%B5%D1%80%D0%B8%D0%B0%D0%BB-%D0%90%D0%B2%D1%82%D0%BE%D0%BC%D0%B0%D1%82%D0%B8%D0%B7%D0%B0%D1%86%D0%B8%D1%8F-%D0%B7%D0%B2%D1%83%D0%BA%D0%B0-%D0%97/image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7364"/>
            <a:ext cx="9150653" cy="68406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785794"/>
            <a:ext cx="628654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Научить ребенка решать задачу- </a:t>
            </a:r>
            <a:r>
              <a:rPr lang="ru-RU" sz="3200" dirty="0" smtClean="0">
                <a:solidFill>
                  <a:srgbClr val="0070C0"/>
                </a:solidFill>
              </a:rPr>
              <a:t>СТАНДАРТНУЮ,</a:t>
            </a:r>
            <a:r>
              <a:rPr lang="ru-RU" sz="3200" dirty="0" smtClean="0">
                <a:solidFill>
                  <a:srgbClr val="FF0000"/>
                </a:solidFill>
              </a:rPr>
              <a:t> вводить разные данные, </a:t>
            </a:r>
            <a:r>
              <a:rPr lang="ru-RU" sz="3200" dirty="0" smtClean="0">
                <a:solidFill>
                  <a:srgbClr val="0070C0"/>
                </a:solidFill>
              </a:rPr>
              <a:t>довести решение задачи до автоматизма,</a:t>
            </a:r>
            <a:r>
              <a:rPr lang="ru-RU" sz="3200" dirty="0" smtClean="0">
                <a:solidFill>
                  <a:srgbClr val="FF0000"/>
                </a:solidFill>
              </a:rPr>
              <a:t> а потом </a:t>
            </a:r>
            <a:r>
              <a:rPr lang="ru-RU" sz="3200" u="sng" dirty="0" smtClean="0">
                <a:solidFill>
                  <a:srgbClr val="FF0000"/>
                </a:solidFill>
              </a:rPr>
              <a:t>придумать второе </a:t>
            </a:r>
            <a:r>
              <a:rPr lang="ru-RU" sz="3200" dirty="0" smtClean="0">
                <a:solidFill>
                  <a:srgbClr val="FF0000"/>
                </a:solidFill>
              </a:rPr>
              <a:t>решение задачи и отрабатывать до автоматизма второй способ на задачах с разными данными. 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wallit.ru/wp-content/uploads/media/%D0%94%D0%B8%D0%B4%D0%B0%D0%BA%D1%82%D0%B8%D1%87%D0%B5%D1%81%D0%BA%D0%B8%D0%B8%CC%86-%D0%BC%D0%B0%D1%82%D0%B5%D1%80%D0%B8%D0%B0%D0%BB-%D0%90%D0%B2%D1%82%D0%BE%D0%BC%D0%B0%D1%82%D0%B8%D0%B7%D0%B0%D1%86%D0%B8%D1%8F-%D0%B7%D0%B2%D1%83%D0%BA%D0%B0-%D0%97/image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7364"/>
            <a:ext cx="9150653" cy="68406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642918"/>
            <a:ext cx="678661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0070C0"/>
                </a:solidFill>
              </a:rPr>
              <a:t>Известный математик </a:t>
            </a:r>
            <a:endParaRPr lang="ru-RU" sz="4800" dirty="0" smtClean="0">
              <a:solidFill>
                <a:srgbClr val="0070C0"/>
              </a:solidFill>
            </a:endParaRPr>
          </a:p>
          <a:p>
            <a:r>
              <a:rPr lang="ru-RU" sz="4800" dirty="0" smtClean="0">
                <a:solidFill>
                  <a:srgbClr val="0070C0"/>
                </a:solidFill>
              </a:rPr>
              <a:t>Д</a:t>
            </a:r>
            <a:r>
              <a:rPr lang="ru-RU" sz="4800" dirty="0">
                <a:solidFill>
                  <a:srgbClr val="0070C0"/>
                </a:solidFill>
              </a:rPr>
              <a:t>. </a:t>
            </a:r>
            <a:r>
              <a:rPr lang="ru-RU" sz="4800" dirty="0" err="1">
                <a:solidFill>
                  <a:srgbClr val="0070C0"/>
                </a:solidFill>
              </a:rPr>
              <a:t>Пойя</a:t>
            </a:r>
            <a:r>
              <a:rPr lang="ru-RU" sz="4800" dirty="0">
                <a:solidFill>
                  <a:srgbClr val="0070C0"/>
                </a:solidFill>
              </a:rPr>
              <a:t> советует: </a:t>
            </a:r>
            <a:endParaRPr lang="ru-RU" sz="4800" dirty="0" smtClean="0">
              <a:solidFill>
                <a:srgbClr val="0070C0"/>
              </a:solidFill>
            </a:endParaRPr>
          </a:p>
          <a:p>
            <a:r>
              <a:rPr lang="ru-RU" sz="4800" i="1" dirty="0" smtClean="0">
                <a:solidFill>
                  <a:srgbClr val="FF0000"/>
                </a:solidFill>
              </a:rPr>
              <a:t>«</a:t>
            </a:r>
            <a:r>
              <a:rPr lang="ru-RU" sz="4800" i="1" dirty="0">
                <a:solidFill>
                  <a:srgbClr val="FF0000"/>
                </a:solidFill>
              </a:rPr>
              <a:t>Если </a:t>
            </a:r>
            <a:r>
              <a:rPr lang="ru-RU" sz="4800" i="1" dirty="0" smtClean="0">
                <a:solidFill>
                  <a:srgbClr val="FF0000"/>
                </a:solidFill>
              </a:rPr>
              <a:t>хотите</a:t>
            </a:r>
          </a:p>
          <a:p>
            <a:r>
              <a:rPr lang="ru-RU" sz="4800" i="1" dirty="0">
                <a:solidFill>
                  <a:srgbClr val="FF0000"/>
                </a:solidFill>
              </a:rPr>
              <a:t> </a:t>
            </a:r>
            <a:r>
              <a:rPr lang="ru-RU" sz="4800" i="1" dirty="0" smtClean="0">
                <a:solidFill>
                  <a:srgbClr val="FF0000"/>
                </a:solidFill>
              </a:rPr>
              <a:t>      научиться решать</a:t>
            </a:r>
          </a:p>
          <a:p>
            <a:r>
              <a:rPr lang="ru-RU" sz="4800" i="1" dirty="0">
                <a:solidFill>
                  <a:srgbClr val="FF0000"/>
                </a:solidFill>
              </a:rPr>
              <a:t> </a:t>
            </a:r>
            <a:r>
              <a:rPr lang="ru-RU" sz="4800" i="1" dirty="0" smtClean="0">
                <a:solidFill>
                  <a:srgbClr val="FF0000"/>
                </a:solidFill>
              </a:rPr>
              <a:t>          </a:t>
            </a:r>
            <a:r>
              <a:rPr lang="ru-RU" sz="4800" i="1" dirty="0">
                <a:solidFill>
                  <a:srgbClr val="FF0000"/>
                </a:solidFill>
              </a:rPr>
              <a:t>задачи, то </a:t>
            </a:r>
            <a:endParaRPr lang="ru-RU" sz="4800" i="1" dirty="0" smtClean="0">
              <a:solidFill>
                <a:srgbClr val="FF0000"/>
              </a:solidFill>
            </a:endParaRPr>
          </a:p>
          <a:p>
            <a:r>
              <a:rPr lang="ru-RU" sz="4800" i="1" dirty="0">
                <a:solidFill>
                  <a:srgbClr val="FF0000"/>
                </a:solidFill>
              </a:rPr>
              <a:t> </a:t>
            </a:r>
            <a:r>
              <a:rPr lang="ru-RU" sz="4800" i="1" dirty="0" smtClean="0">
                <a:solidFill>
                  <a:srgbClr val="FF0000"/>
                </a:solidFill>
              </a:rPr>
              <a:t>             решайте </a:t>
            </a:r>
            <a:r>
              <a:rPr lang="ru-RU" sz="4800" i="1" dirty="0">
                <a:solidFill>
                  <a:srgbClr val="FF0000"/>
                </a:solidFill>
              </a:rPr>
              <a:t>их!»</a:t>
            </a:r>
            <a:r>
              <a:rPr lang="ru-RU" sz="4800" i="1" dirty="0" smtClean="0">
                <a:solidFill>
                  <a:srgbClr val="FF0000"/>
                </a:solidFill>
              </a:rPr>
              <a:t/>
            </a:r>
            <a:br>
              <a:rPr lang="ru-RU" sz="4800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wallit.ru/wp-content/uploads/media/%D0%94%D0%B8%D0%B4%D0%B0%D0%BA%D1%82%D0%B8%D1%87%D0%B5%D1%81%D0%BA%D0%B8%D0%B8%CC%86-%D0%BC%D0%B0%D1%82%D0%B5%D1%80%D0%B8%D0%B0%D0%BB-%D0%90%D0%B2%D1%82%D0%BE%D0%BC%D0%B0%D1%82%D0%B8%D0%B7%D0%B0%D1%86%D0%B8%D1%8F-%D0%B7%D0%B2%D1%83%D0%BA%D0%B0-%D0%97/image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53" y="17364"/>
            <a:ext cx="9150653" cy="68406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1571612"/>
            <a:ext cx="116667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rgbClr val="0070C0"/>
                </a:solidFill>
              </a:rPr>
              <a:t>                    </a:t>
            </a:r>
            <a:r>
              <a:rPr lang="ru-RU" sz="4800" b="1" i="1" dirty="0" smtClean="0">
                <a:solidFill>
                  <a:srgbClr val="0070C0"/>
                </a:solidFill>
              </a:rPr>
              <a:t>Рецепт </a:t>
            </a:r>
          </a:p>
          <a:p>
            <a:r>
              <a:rPr lang="ru-RU" sz="4800" b="1" i="1" dirty="0" smtClean="0">
                <a:solidFill>
                  <a:srgbClr val="0070C0"/>
                </a:solidFill>
              </a:rPr>
              <a:t>«</a:t>
            </a:r>
            <a:r>
              <a:rPr lang="ru-RU" sz="4800" b="1" i="1" dirty="0">
                <a:solidFill>
                  <a:srgbClr val="0070C0"/>
                </a:solidFill>
              </a:rPr>
              <a:t>математического счастья</a:t>
            </a:r>
            <a:r>
              <a:rPr lang="ru-RU" sz="4800" b="1" i="1" dirty="0" smtClean="0">
                <a:solidFill>
                  <a:srgbClr val="0070C0"/>
                </a:solidFill>
              </a:rPr>
              <a:t>»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wallit.ru/wp-content/uploads/media/%D0%94%D0%B8%D0%B4%D0%B0%D0%BA%D1%82%D0%B8%D1%87%D0%B5%D1%81%D0%BA%D0%B8%D0%B8%CC%86-%D0%BC%D0%B0%D1%82%D0%B5%D1%80%D0%B8%D0%B0%D0%BB-%D0%90%D0%B2%D1%82%D0%BE%D0%BC%D0%B0%D1%82%D0%B8%D0%B7%D0%B0%D1%86%D0%B8%D1%8F-%D0%B7%D0%B2%D1%83%D0%BA%D0%B0-%D0%97/image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7364"/>
            <a:ext cx="9150653" cy="68406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1357298"/>
            <a:ext cx="68580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AutoNum type="arabicPeriod"/>
            </a:pPr>
            <a:r>
              <a:rPr lang="ru-RU" sz="6000" b="1" i="1" dirty="0" smtClean="0">
                <a:solidFill>
                  <a:srgbClr val="0070C0"/>
                </a:solidFill>
              </a:rPr>
              <a:t>Мотивация.</a:t>
            </a:r>
          </a:p>
          <a:p>
            <a:pPr marL="1143000" indent="-1143000"/>
            <a:r>
              <a:rPr lang="ru-RU" sz="4400" i="1" dirty="0" smtClean="0">
                <a:solidFill>
                  <a:srgbClr val="0070C0"/>
                </a:solidFill>
              </a:rPr>
              <a:t>Чем увлечен ваш ребенок?</a:t>
            </a:r>
            <a:r>
              <a:rPr lang="ru-RU" sz="4400" i="1" dirty="0">
                <a:solidFill>
                  <a:srgbClr val="0070C0"/>
                </a:solidFill>
              </a:rPr>
              <a:t> 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wallit.ru/wp-content/uploads/media/%D0%94%D0%B8%D0%B4%D0%B0%D0%BA%D1%82%D0%B8%D1%87%D0%B5%D1%81%D0%BA%D0%B8%D0%B8%CC%86-%D0%BC%D0%B0%D1%82%D0%B5%D1%80%D0%B8%D0%B0%D0%BB-%D0%90%D0%B2%D1%82%D0%BE%D0%BC%D0%B0%D1%82%D0%B8%D0%B7%D0%B0%D1%86%D0%B8%D1%8F-%D0%B7%D0%B2%D1%83%D0%BA%D0%B0-%D0%97/image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7364"/>
            <a:ext cx="9150653" cy="68406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1357298"/>
            <a:ext cx="68580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AutoNum type="arabicPeriod"/>
            </a:pPr>
            <a:r>
              <a:rPr lang="ru-RU" sz="6000" b="1" i="1" dirty="0" smtClean="0">
                <a:solidFill>
                  <a:srgbClr val="0070C0"/>
                </a:solidFill>
              </a:rPr>
              <a:t>Мотивация.</a:t>
            </a:r>
          </a:p>
          <a:p>
            <a:pPr marL="1143000" indent="-1143000"/>
            <a:r>
              <a:rPr lang="ru-RU" sz="4400" i="1" dirty="0" smtClean="0">
                <a:solidFill>
                  <a:srgbClr val="0070C0"/>
                </a:solidFill>
              </a:rPr>
              <a:t>Чем увлечен ваш ребенок?</a:t>
            </a:r>
            <a:r>
              <a:rPr lang="ru-RU" sz="4400" i="1" dirty="0">
                <a:solidFill>
                  <a:srgbClr val="0070C0"/>
                </a:solidFill>
              </a:rPr>
              <a:t> 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wallit.ru/wp-content/uploads/media/%D0%94%D0%B8%D0%B4%D0%B0%D0%BA%D1%82%D0%B8%D1%87%D0%B5%D1%81%D0%BA%D0%B8%D0%B8%CC%86-%D0%BC%D0%B0%D1%82%D0%B5%D1%80%D0%B8%D0%B0%D0%BB-%D0%90%D0%B2%D1%82%D0%BE%D0%BC%D0%B0%D1%82%D0%B8%D0%B7%D0%B0%D1%86%D0%B8%D1%8F-%D0%B7%D0%B2%D1%83%D0%BA%D0%B0-%D0%97/image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7364"/>
            <a:ext cx="9150653" cy="68406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1357298"/>
            <a:ext cx="77867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ru-RU" sz="4400" b="1" dirty="0">
                <a:solidFill>
                  <a:srgbClr val="FF0000"/>
                </a:solidFill>
              </a:rPr>
              <a:t>2</a:t>
            </a:r>
            <a:r>
              <a:rPr lang="ru-RU" sz="4400" b="1" dirty="0" smtClean="0">
                <a:solidFill>
                  <a:srgbClr val="FF0000"/>
                </a:solidFill>
              </a:rPr>
              <a:t>. Рекомендации </a:t>
            </a:r>
          </a:p>
          <a:p>
            <a:pPr marL="1143000" indent="-1143000"/>
            <a:r>
              <a:rPr lang="ru-RU" sz="4400" b="1" dirty="0">
                <a:solidFill>
                  <a:srgbClr val="FF0000"/>
                </a:solidFill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   при </a:t>
            </a:r>
            <a:r>
              <a:rPr lang="ru-RU" sz="4400" b="1" dirty="0">
                <a:solidFill>
                  <a:srgbClr val="FF0000"/>
                </a:solidFill>
              </a:rPr>
              <a:t>решении задач:</a:t>
            </a:r>
            <a:endParaRPr lang="ru-RU" sz="44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wallit.ru/wp-content/uploads/media/%D0%94%D0%B8%D0%B4%D0%B0%D0%BA%D1%82%D0%B8%D1%87%D0%B5%D1%81%D0%BA%D0%B8%D0%B8%CC%86-%D0%BC%D0%B0%D1%82%D0%B5%D1%80%D0%B8%D0%B0%D0%BB-%D0%90%D0%B2%D1%82%D0%BE%D0%BC%D0%B0%D1%82%D0%B8%D0%B7%D0%B0%D1%86%D0%B8%D1%8F-%D0%B7%D0%B2%D1%83%D0%BA%D0%B0-%D0%97/image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7364"/>
            <a:ext cx="9150653" cy="684063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571480"/>
            <a:ext cx="800105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Задачу </a:t>
            </a:r>
            <a:r>
              <a:rPr lang="ru-RU" sz="2400" dirty="0"/>
              <a:t>нужно внимательно прочитать (может быть и не один раз!) и после этого уяснить, что </a:t>
            </a:r>
            <a:r>
              <a:rPr lang="ru-RU" sz="2400" b="1" dirty="0"/>
              <a:t>любая задача</a:t>
            </a:r>
            <a:r>
              <a:rPr lang="ru-RU" sz="2400" dirty="0"/>
              <a:t> состоит из четырех частей:</a:t>
            </a:r>
          </a:p>
          <a:p>
            <a:r>
              <a:rPr lang="ru-RU" sz="2400" dirty="0">
                <a:solidFill>
                  <a:srgbClr val="FF0000"/>
                </a:solidFill>
              </a:rPr>
              <a:t>            </a:t>
            </a:r>
            <a:r>
              <a:rPr lang="ru-RU" sz="2400" dirty="0" smtClean="0">
                <a:solidFill>
                  <a:srgbClr val="FF0000"/>
                </a:solidFill>
              </a:rPr>
              <a:t>       1. </a:t>
            </a:r>
            <a:r>
              <a:rPr lang="ru-RU" sz="2800" dirty="0" smtClean="0">
                <a:solidFill>
                  <a:srgbClr val="FF0000"/>
                </a:solidFill>
              </a:rPr>
              <a:t>Условие</a:t>
            </a:r>
          </a:p>
          <a:p>
            <a:r>
              <a:rPr lang="ru-RU" sz="2800" dirty="0">
                <a:solidFill>
                  <a:srgbClr val="FF0000"/>
                </a:solidFill>
              </a:rPr>
              <a:t>                </a:t>
            </a:r>
            <a:r>
              <a:rPr lang="ru-RU" sz="2800" dirty="0" smtClean="0">
                <a:solidFill>
                  <a:srgbClr val="FF0000"/>
                </a:solidFill>
              </a:rPr>
              <a:t>2. Вопрос</a:t>
            </a:r>
            <a:r>
              <a:rPr lang="ru-RU" sz="2800" dirty="0">
                <a:solidFill>
                  <a:srgbClr val="FF0000"/>
                </a:solidFill>
              </a:rPr>
              <a:t>  - дается ученику (и родителям!)</a:t>
            </a:r>
          </a:p>
          <a:p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               3. Решение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                4.Ответ </a:t>
            </a:r>
            <a:r>
              <a:rPr lang="ru-RU" sz="2800" dirty="0">
                <a:solidFill>
                  <a:srgbClr val="FF0000"/>
                </a:solidFill>
              </a:rPr>
              <a:t>- выполняется учеником (или, к сожалению, его родителями</a:t>
            </a:r>
            <a:r>
              <a:rPr lang="ru-RU" sz="28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                         ВЫУЧИТЬ КОМПОНЕНТЫ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           УСЛОВИЕ-ВОПРОС-РЕШЕНИЕ-ОТВЕТ</a:t>
            </a:r>
            <a:endParaRPr lang="ru-RU" sz="2800" b="1" dirty="0">
              <a:solidFill>
                <a:srgbClr val="FF0000"/>
              </a:solidFill>
            </a:endParaRPr>
          </a:p>
          <a:p>
            <a:r>
              <a:rPr lang="ru-RU" sz="2400" dirty="0"/>
              <a:t>Если Ваш ребенок не может решить задачу, то Вы не должны нервничать, злиться, кричать и решать ее за малыша, надо просто разобраться в задаче досконально, чтобы Ваше объяснение стало для него понятным.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wallit.ru/wp-content/uploads/media/%D0%94%D0%B8%D0%B4%D0%B0%D0%BA%D1%82%D0%B8%D1%87%D0%B5%D1%81%D0%BA%D0%B8%D0%B8%CC%86-%D0%BC%D0%B0%D1%82%D0%B5%D1%80%D0%B8%D0%B0%D0%BB-%D0%90%D0%B2%D1%82%D0%BE%D0%BC%D0%B0%D1%82%D0%B8%D0%B7%D0%B0%D1%86%D0%B8%D1%8F-%D0%B7%D0%B2%D1%83%D0%BA%D0%B0-%D0%97/image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7364"/>
            <a:ext cx="9150653" cy="684063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571480"/>
            <a:ext cx="757242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1.Научить ребенка выделять </a:t>
            </a:r>
            <a:r>
              <a:rPr lang="ru-RU" sz="2400" b="1" dirty="0" smtClean="0">
                <a:solidFill>
                  <a:srgbClr val="FF0000"/>
                </a:solidFill>
              </a:rPr>
              <a:t>УСЛОВИЕ И ВОПРОС!!!! 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– </a:t>
            </a:r>
            <a:r>
              <a:rPr lang="ru-RU" sz="2400" b="1" dirty="0" smtClean="0">
                <a:solidFill>
                  <a:srgbClr val="FF0000"/>
                </a:solidFill>
              </a:rPr>
              <a:t>ОТРАБОТКА! </a:t>
            </a:r>
            <a:r>
              <a:rPr lang="ru-RU" sz="2400" b="1" dirty="0" smtClean="0">
                <a:solidFill>
                  <a:srgbClr val="0070C0"/>
                </a:solidFill>
              </a:rPr>
              <a:t>(вопрос синей пастой, условие красной)</a:t>
            </a:r>
          </a:p>
          <a:p>
            <a:r>
              <a:rPr lang="ru-RU" sz="2400" dirty="0" smtClean="0"/>
              <a:t>2. Выделять главные –опорные слова! -</a:t>
            </a:r>
            <a:r>
              <a:rPr lang="ru-RU" sz="2400" dirty="0" smtClean="0">
                <a:solidFill>
                  <a:srgbClr val="FF0000"/>
                </a:solidFill>
              </a:rPr>
              <a:t> ОТРАБОТКА!</a:t>
            </a:r>
            <a:endParaRPr lang="ru-RU" sz="2400" dirty="0" smtClean="0"/>
          </a:p>
          <a:p>
            <a:r>
              <a:rPr lang="ru-RU" sz="2400" dirty="0"/>
              <a:t> </a:t>
            </a:r>
            <a:r>
              <a:rPr lang="ru-RU" sz="2400" dirty="0" smtClean="0"/>
              <a:t>    </a:t>
            </a:r>
            <a:r>
              <a:rPr lang="ru-RU" sz="2400" i="1" dirty="0" smtClean="0"/>
              <a:t>Было, съели, осталось.</a:t>
            </a:r>
          </a:p>
          <a:p>
            <a:r>
              <a:rPr lang="ru-RU" sz="2400" i="1" dirty="0"/>
              <a:t> </a:t>
            </a:r>
            <a:r>
              <a:rPr lang="ru-RU" sz="2400" i="1" dirty="0" smtClean="0"/>
              <a:t>    Стояло, уехало, осталось.</a:t>
            </a:r>
          </a:p>
          <a:p>
            <a:r>
              <a:rPr lang="ru-RU" sz="2400" i="1" dirty="0"/>
              <a:t> </a:t>
            </a:r>
            <a:r>
              <a:rPr lang="ru-RU" sz="2400" i="1" dirty="0" smtClean="0"/>
              <a:t>    Синих, красных, всего.</a:t>
            </a:r>
          </a:p>
          <a:p>
            <a:r>
              <a:rPr lang="ru-RU" sz="2400" i="1" dirty="0" smtClean="0">
                <a:solidFill>
                  <a:srgbClr val="FF0000"/>
                </a:solidFill>
              </a:rPr>
              <a:t>Научить ребенка  обводить их в овал</a:t>
            </a:r>
          </a:p>
          <a:p>
            <a:r>
              <a:rPr lang="ru-RU" sz="2400" dirty="0" smtClean="0"/>
              <a:t>3. </a:t>
            </a:r>
            <a:r>
              <a:rPr lang="ru-RU" sz="2400" u="sng" dirty="0" smtClean="0"/>
              <a:t>Рисование задачи</a:t>
            </a:r>
            <a:r>
              <a:rPr lang="ru-RU" sz="2400" dirty="0" smtClean="0"/>
              <a:t>!!!</a:t>
            </a:r>
          </a:p>
          <a:p>
            <a:r>
              <a:rPr lang="ru-RU" sz="2400" dirty="0" smtClean="0"/>
              <a:t>4. Даём задачу с лишними данными, ребенок вычеркиваем.- </a:t>
            </a:r>
            <a:r>
              <a:rPr lang="ru-RU" sz="2400" dirty="0" smtClean="0">
                <a:solidFill>
                  <a:srgbClr val="FF0000"/>
                </a:solidFill>
              </a:rPr>
              <a:t>ОТРАБОТКА!</a:t>
            </a: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5.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Трудно </a:t>
            </a:r>
            <a:r>
              <a:rPr lang="ru-RU" sz="2400" b="1" dirty="0"/>
              <a:t>записать план решения</a:t>
            </a:r>
            <a:r>
              <a:rPr lang="ru-RU" sz="2400" dirty="0"/>
              <a:t> из – за того, что ребенок не понимает, почему же он не может ответить сразу на вопрос, </a:t>
            </a:r>
            <a:r>
              <a:rPr lang="ru-RU" sz="2400" u="sng" dirty="0">
                <a:solidFill>
                  <a:srgbClr val="FF0000"/>
                </a:solidFill>
              </a:rPr>
              <a:t>разыграйте с ним сценку</a:t>
            </a:r>
            <a:r>
              <a:rPr lang="ru-RU" sz="2400" dirty="0"/>
              <a:t>, чтобы он смог почувствовать себя как бы «внутри задачи».</a:t>
            </a:r>
          </a:p>
          <a:p>
            <a:endParaRPr lang="ru-RU" sz="2400" dirty="0" smtClean="0"/>
          </a:p>
          <a:p>
            <a:r>
              <a:rPr lang="ru-RU" sz="2400" dirty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wallit.ru/wp-content/uploads/media/%D0%94%D0%B8%D0%B4%D0%B0%D0%BA%D1%82%D0%B8%D1%87%D0%B5%D1%81%D0%BA%D0%B8%D0%B8%CC%86-%D0%BC%D0%B0%D1%82%D0%B5%D1%80%D0%B8%D0%B0%D0%BB-%D0%90%D0%B2%D1%82%D0%BE%D0%BC%D0%B0%D1%82%D0%B8%D0%B7%D0%B0%D1%86%D0%B8%D1%8F-%D0%B7%D0%B2%D1%83%D0%BA%D0%B0-%D0%97/image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7364"/>
            <a:ext cx="9150653" cy="68406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1071546"/>
            <a:ext cx="778674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После выделения условия, вопроса, нахождения опорных слов, составления краткой записи надо переходить к решению задачи с конца!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С ВОПРОСА!!! ТАКАЯ ЦЕПОЧКА РАССУЖДЕНИЙ ПРИВЕДЕТ РЕБЕНКА К РЕШЕНИЮ ЛЮБОЙ ЗАДАЧИ.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-Что спрашивается в задаче?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-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Сколько ребят осталось!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ru-RU" sz="2000" dirty="0" smtClean="0">
                <a:solidFill>
                  <a:srgbClr val="FF0000"/>
                </a:solidFill>
              </a:rPr>
              <a:t>Значит первое слово в нашей цепочке: ОСТАЛОСЬ-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FF0000"/>
                </a:solidFill>
              </a:rPr>
              <a:t>Чтобы узнать сколько осталось, надо знать сколько БЫЛО и УШЛО. Сколько БЫЛО мы знаем, сколько </a:t>
            </a:r>
            <a:r>
              <a:rPr lang="ru-RU" sz="2000" dirty="0" err="1" smtClean="0">
                <a:solidFill>
                  <a:srgbClr val="FF0000"/>
                </a:solidFill>
              </a:rPr>
              <a:t>УШЛО-не</a:t>
            </a:r>
            <a:r>
              <a:rPr lang="ru-RU" sz="2000" dirty="0" smtClean="0">
                <a:solidFill>
                  <a:srgbClr val="FF0000"/>
                </a:solidFill>
              </a:rPr>
              <a:t> знаем, значит в цепочку дописываем слово УШЛО.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FF0000"/>
                </a:solidFill>
              </a:rPr>
              <a:t>Так как в цепочке два слова, значит в задаче два действия.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ОСТАЛОСЬ-УШЛО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359</Words>
  <Application>Microsoft Office PowerPoint</Application>
  <PresentationFormat>Экран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Удалова</dc:creator>
  <cp:lastModifiedBy>Удалова</cp:lastModifiedBy>
  <cp:revision>22</cp:revision>
  <dcterms:created xsi:type="dcterms:W3CDTF">2015-12-22T07:26:11Z</dcterms:created>
  <dcterms:modified xsi:type="dcterms:W3CDTF">2017-01-14T07:28:05Z</dcterms:modified>
</cp:coreProperties>
</file>