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8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5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1CD2B-4B0A-4416-A3A2-CEEAB9F4E171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87303-91E8-4D88-B69E-FB3B75674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39952" y="0"/>
            <a:ext cx="50040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Знакомство в великим русским писателем </a:t>
            </a:r>
          </a:p>
          <a:p>
            <a:pPr algn="ctr"/>
            <a:r>
              <a:rPr lang="ru-RU" sz="4800" dirty="0" smtClean="0">
                <a:latin typeface="Monotype Corsiva" pitchFamily="66" charset="0"/>
              </a:rPr>
              <a:t>А.С. Пушкиным</a:t>
            </a:r>
            <a:endParaRPr lang="ru-RU" sz="4800" dirty="0">
              <a:latin typeface="Monotype Corsiva" pitchFamily="66" charset="0"/>
            </a:endParaRPr>
          </a:p>
        </p:txBody>
      </p:sp>
      <p:pic>
        <p:nvPicPr>
          <p:cNvPr id="11272" name="Picture 8" descr="Картинки по запросу картинки пушк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400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0"/>
            <a:ext cx="48245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Monotype Corsiva" pitchFamily="66" charset="0"/>
              </a:rPr>
              <a:t>НЯНЕ</a:t>
            </a:r>
          </a:p>
          <a:p>
            <a:r>
              <a:rPr lang="ru-RU" sz="2800" dirty="0">
                <a:latin typeface="Monotype Corsiva" pitchFamily="66" charset="0"/>
              </a:rPr>
              <a:t>Подруга дней моих суровых,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Голубка дряхлая моя!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Одна в глуши лесов сосновых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Давно, давно ты ждешь меня.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Ты под окном своей светлицы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Горюешь, будто на часах,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И медлят поминутно спицы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В твоих наморщенных руках.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Глядишь в забытые вороты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На черный отдаленный путь: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Тоска, предчувствия, заботы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Теснят твою всечасно грудь.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То чудится тебе...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Юность</a:t>
            </a:r>
            <a:r>
              <a:rPr lang="ru-RU" sz="4000" b="1" dirty="0" smtClean="0">
                <a:latin typeface="Monotype Corsiva" pitchFamily="66" charset="0"/>
              </a:rPr>
              <a:t>.</a:t>
            </a:r>
          </a:p>
          <a:p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1811 год</a:t>
            </a:r>
            <a:r>
              <a:rPr lang="ru-RU" sz="2800" dirty="0" smtClean="0">
                <a:latin typeface="Monotype Corsiva" pitchFamily="66" charset="0"/>
              </a:rPr>
              <a:t> – Александр Пушкин отправлен в только что открытый </a:t>
            </a: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Царскосельский лицей,</a:t>
            </a:r>
            <a:r>
              <a:rPr lang="ru-RU" sz="2800" dirty="0" smtClean="0">
                <a:latin typeface="Monotype Corsiva" pitchFamily="66" charset="0"/>
              </a:rPr>
              <a:t> расположенный буквально по соседству с резиденцией русских императоров. Образование, полученное в Лицее, приравнивалось к высшему, а воспитанники изначально готовились к государственной службе. 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0242" name="Picture 2" descr="Картинки по запросу картинки царскосельский лиц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30925"/>
            <a:ext cx="5508104" cy="392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8681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Проявившийся внезапно пылкий темперамент, не поддающийся обузданию ни воспитателями, ни родителями, способствовал тому, чтобы отдать недоросля в строгое закрытое заведение. Был выбран недавно открывшийся Царскосельский лицей, и двенадцатилетний Пушкин успешно выдержал вступительные испытания. Поначалу порядки в лицее были не жёсткими. Учёба давалась легко, а больших знаний по нелюбимым предметам не требовали. Математик, зная нерасположение к своему предмету Пушкина и других лицеистов, выслушивал на занятиях их болтовню и анекдоты. В лицее Александр много читал, особенно исторические книги и труды по словесности. Им совместно с молодыми литераторами (</a:t>
            </a:r>
            <a:r>
              <a:rPr lang="ru-RU" sz="2400" dirty="0" err="1" smtClean="0">
                <a:latin typeface="Monotype Corsiva" pitchFamily="66" charset="0"/>
              </a:rPr>
              <a:t>Дельвигом</a:t>
            </a:r>
            <a:r>
              <a:rPr lang="ru-RU" sz="2400" dirty="0" smtClean="0">
                <a:latin typeface="Monotype Corsiva" pitchFamily="66" charset="0"/>
              </a:rPr>
              <a:t>, 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53640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Горчаковым, Кюхельбекером и другими) был создан литературный кружок. На занятиях издавали рукописные журналы и занимались особенной литературной игрой. Благодаря кружку Пушкин увлёкся русским языком и стал сочинять на нём меткие эпиграммы. В лицейские годы написано около 120 стихотворений и начата работа над поэмой «Руслан и Людмила». Однажды на торжественном публичном экзамене присутствовал Державин. Старик был в восторге от «Воспоминаний в Царском Селе», хотел обнять автора, но Пушкин смутился и убежал…Будучи лицеистом, он сблизился с Жуковским, Вяземским и Карамзиным. Май 1817 года. Выпускник лицея Пушкин получил чин X класса или гвардии офицера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8194" name="Picture 2" descr="Картинки по запросу картинки царскосельский лиц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0278" y="260648"/>
            <a:ext cx="3766572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516216" cy="715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«России верный сын</a:t>
            </a:r>
            <a:r>
              <a:rPr lang="ru-RU" sz="3200" dirty="0" smtClean="0">
                <a:latin typeface="Monotype Corsiva" pitchFamily="66" charset="0"/>
              </a:rPr>
              <a:t>…»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Monotype Corsiva" pitchFamily="66" charset="0"/>
              </a:rPr>
              <a:t>1819 год – Пушкин вступает в литературно-театральное сообщество «Зеленая лампа». Обществом руководит «Союз благоденствия». При этом поэт дружит со многими членами декабристских сообществ; сам, однако, не принимает участия в деятельности тайных организаций. Пишет стихи «К Чаадаеву», «Вольность». Работает над поэмой «Руслан и Людмила». Проводит некоторое время в Михайловском, восстанавливаясь после тяжелой болезни. 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Monotype Corsiva" pitchFamily="66" charset="0"/>
              </a:rPr>
              <a:t>        Май 1820 года – поэма «Руслан и Людмила» опубликована. По столице распространяются его политические стихотворения. Император Александр I заключил: «Пушкина надобно сослать в Сибирь: он наводнил Россию возмутительными стихами; вся молодежь наизусть их читает». Пушкина действительно едва не ссылают в Сибирь, но, благодаря усилиям Н.М. Карамзина, П.Я. Чаадаева и других друзей, Александр Сергеевич отправляется не на поселение, а в город </a:t>
            </a:r>
            <a:r>
              <a:rPr lang="ru-RU" altLang="ru-RU" sz="2400" dirty="0" err="1" smtClean="0">
                <a:latin typeface="Monotype Corsiva" pitchFamily="66" charset="0"/>
              </a:rPr>
              <a:t>Екатеринослав</a:t>
            </a:r>
            <a:r>
              <a:rPr lang="ru-RU" altLang="ru-RU" sz="2400" dirty="0" smtClean="0">
                <a:latin typeface="Monotype Corsiva" pitchFamily="66" charset="0"/>
              </a:rPr>
              <a:t>, переводом по службе. </a:t>
            </a:r>
          </a:p>
          <a:p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9144000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latin typeface="Monotype Corsiva" pitchFamily="66" charset="0"/>
              </a:rPr>
              <a:t> Пушкин пребывает под надзором гражданских и духовных властей, что его неимоверно раздражает. Поэт обдумывает планы побега и даже готов сменить родительское имение на любую крепость. Друзьям удается его успокоить, и Пушкин погружается в творчество. </a:t>
            </a:r>
          </a:p>
          <a:p>
            <a:pPr marL="548640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endParaRPr lang="ru-RU" sz="2400" dirty="0" smtClean="0">
              <a:latin typeface="Monotype Corsiva" pitchFamily="66" charset="0"/>
            </a:endParaRPr>
          </a:p>
          <a:p>
            <a:pPr marL="548640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latin typeface="Monotype Corsiva" pitchFamily="66" charset="0"/>
              </a:rPr>
              <a:t>         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 Михайловском</a:t>
            </a:r>
            <a:r>
              <a:rPr lang="ru-RU" sz="2400" dirty="0" smtClean="0">
                <a:latin typeface="Monotype Corsiva" pitchFamily="66" charset="0"/>
              </a:rPr>
              <a:t> он пишет стихотворение «Разговор книгопродавца с поэтом», формулируя тем самым свое профессиональное кредо, работает над поэмой «Цыганы» и «Евгением Онегиным», обдумывает сюжет будущей поэмы «Борис Годунов», заканчивает «Графа Нулина»… Всего за время Михайловской ссылки Пушкиным было написано более ста произведений. 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4" name="Picture 7" descr="58233826_1272195822_pushkin_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" y="3212976"/>
            <a:ext cx="5439384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latin typeface="Monotype Corsiva" pitchFamily="66" charset="0"/>
              </a:rPr>
              <a:t>Брак с Н. </a:t>
            </a:r>
            <a:r>
              <a:rPr lang="ru-RU" sz="2800" b="1" dirty="0" smtClean="0">
                <a:latin typeface="Monotype Corsiva" pitchFamily="66" charset="0"/>
              </a:rPr>
              <a:t>Гончаровой</a:t>
            </a:r>
            <a:endParaRPr lang="ru-RU" altLang="ru-RU" sz="2800" b="1" dirty="0" smtClean="0">
              <a:latin typeface="Monotype Corsiva" pitchFamily="66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Monotype Corsiva" pitchFamily="66" charset="0"/>
              </a:rPr>
              <a:t>1830 </a:t>
            </a:r>
            <a:r>
              <a:rPr lang="ru-RU" altLang="ru-RU" sz="2400" dirty="0" smtClean="0">
                <a:latin typeface="Monotype Corsiva" pitchFamily="66" charset="0"/>
              </a:rPr>
              <a:t>год – Александр Сергеевич во второй раз сватается к Наталии Гончаровой. На этот раз она принимает предложение. 6 мая состоялась их помолвка. 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Monotype Corsiva" pitchFamily="66" charset="0"/>
              </a:rPr>
              <a:t>         Осень 1830 года – Пушкин собирается в Болдино, нижегородское имение отца. В качестве свадебного подарка Пушкину была предложена деревня </a:t>
            </a:r>
            <a:r>
              <a:rPr lang="ru-RU" altLang="ru-RU" sz="2400" dirty="0" err="1" smtClean="0">
                <a:latin typeface="Monotype Corsiva" pitchFamily="66" charset="0"/>
              </a:rPr>
              <a:t>Кистенево</a:t>
            </a:r>
            <a:r>
              <a:rPr lang="ru-RU" altLang="ru-RU" sz="2400" dirty="0" smtClean="0">
                <a:latin typeface="Monotype Corsiva" pitchFamily="66" charset="0"/>
              </a:rPr>
              <a:t> Нижегородской губернии с 200 душами крестьян, и поэт намеревался вступить в права </a:t>
            </a:r>
            <a:r>
              <a:rPr lang="ru-RU" altLang="ru-RU" sz="2400" dirty="0" smtClean="0">
                <a:latin typeface="Monotype Corsiva" pitchFamily="66" charset="0"/>
              </a:rPr>
              <a:t>владельца. </a:t>
            </a:r>
            <a:r>
              <a:rPr lang="ru-RU" altLang="ru-RU" sz="2400" dirty="0" smtClean="0">
                <a:latin typeface="Monotype Corsiva" pitchFamily="66" charset="0"/>
              </a:rPr>
              <a:t>За месяцы, проведенные в Болдино, из-под его пера вышли «Повести покойного Ивана Петровича Белкина», «Маленькие трагедии», последние главы «Евгения Онегина», более 25 стихотворений – и это далеко не полный список. 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Monotype Corsiva" pitchFamily="66" charset="0"/>
              </a:rPr>
              <a:t>         18 февраля 1831 года – Пушкин и Наталья Гончарова венчаются в Москве, в церкви Вознесения Господня. Весной чета Пушкиных переселяется в Петербург.</a:t>
            </a:r>
            <a:endParaRPr lang="ru-RU" altLang="ru-RU" sz="2400" dirty="0" smtClean="0">
              <a:latin typeface="Monotype Corsiva" pitchFamily="66" charset="0"/>
            </a:endParaRPr>
          </a:p>
        </p:txBody>
      </p:sp>
      <p:pic>
        <p:nvPicPr>
          <p:cNvPr id="5124" name="Picture 4" descr="Картинки по запросу картинки пушкина семь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948199"/>
            <a:ext cx="2555775" cy="2909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95637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Дуэль и смерть </a:t>
            </a:r>
            <a:r>
              <a:rPr lang="ru-RU" sz="2800" b="1" dirty="0" smtClean="0">
                <a:latin typeface="Monotype Corsiva" pitchFamily="66" charset="0"/>
              </a:rPr>
              <a:t>поэта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27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января 1837 года –</a:t>
            </a:r>
            <a:r>
              <a:rPr lang="ru-RU" sz="2400" dirty="0" smtClean="0">
                <a:latin typeface="Monotype Corsiva" pitchFamily="66" charset="0"/>
              </a:rPr>
              <a:t> в 5 часов вечера на Черной речке состоялась дуэль с бароном Дантесом, нанесшим поэту оскорбления, которая закончилась смертельным ранением поэта. </a:t>
            </a:r>
          </a:p>
          <a:p>
            <a:pPr marL="548640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29 января 1837</a:t>
            </a:r>
            <a:r>
              <a:rPr lang="ru-RU" sz="2400" dirty="0" smtClean="0">
                <a:latin typeface="Monotype Corsiva" pitchFamily="66" charset="0"/>
              </a:rPr>
              <a:t> года Александр Сергеевич </a:t>
            </a:r>
            <a:r>
              <a:rPr lang="ru-RU" sz="2400" dirty="0" smtClean="0">
                <a:latin typeface="Monotype Corsiva" pitchFamily="66" charset="0"/>
              </a:rPr>
              <a:t>Пушкин</a:t>
            </a:r>
          </a:p>
          <a:p>
            <a:pPr marL="548640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latin typeface="Monotype Corsiva" pitchFamily="66" charset="0"/>
              </a:rPr>
              <a:t>скончался </a:t>
            </a:r>
            <a:r>
              <a:rPr lang="ru-RU" sz="2400" dirty="0" smtClean="0">
                <a:latin typeface="Monotype Corsiva" pitchFamily="66" charset="0"/>
              </a:rPr>
              <a:t>в своей квартире на Мойке. По </a:t>
            </a:r>
            <a:r>
              <a:rPr lang="ru-RU" sz="2400" dirty="0" smtClean="0">
                <a:latin typeface="Monotype Corsiva" pitchFamily="66" charset="0"/>
              </a:rPr>
              <a:t>приказу</a:t>
            </a:r>
          </a:p>
          <a:p>
            <a:pPr marL="548640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latin typeface="Monotype Corsiva" pitchFamily="66" charset="0"/>
              </a:rPr>
              <a:t>императора</a:t>
            </a:r>
            <a:r>
              <a:rPr lang="ru-RU" sz="2400" dirty="0" smtClean="0">
                <a:latin typeface="Monotype Corsiva" pitchFamily="66" charset="0"/>
              </a:rPr>
              <a:t>, тело было тайно вывезено из </a:t>
            </a:r>
            <a:r>
              <a:rPr lang="ru-RU" sz="2400" dirty="0" smtClean="0">
                <a:latin typeface="Monotype Corsiva" pitchFamily="66" charset="0"/>
              </a:rPr>
              <a:t>Петербурга.</a:t>
            </a:r>
          </a:p>
          <a:p>
            <a:pPr marL="548640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latin typeface="Monotype Corsiva" pitchFamily="66" charset="0"/>
              </a:rPr>
              <a:t>Поэта </a:t>
            </a:r>
            <a:r>
              <a:rPr lang="ru-RU" sz="2400" dirty="0" smtClean="0">
                <a:latin typeface="Monotype Corsiva" pitchFamily="66" charset="0"/>
              </a:rPr>
              <a:t>похоронили в Успенском монастыре, у </a:t>
            </a:r>
            <a:r>
              <a:rPr lang="ru-RU" sz="2400" dirty="0" smtClean="0">
                <a:latin typeface="Monotype Corsiva" pitchFamily="66" charset="0"/>
              </a:rPr>
              <a:t>алтарной</a:t>
            </a:r>
          </a:p>
          <a:p>
            <a:pPr marL="548640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latin typeface="Monotype Corsiva" pitchFamily="66" charset="0"/>
              </a:rPr>
              <a:t>стены собора.</a:t>
            </a:r>
            <a:endParaRPr lang="ru-RU" sz="2400" dirty="0" smtClean="0">
              <a:latin typeface="Monotype Corsiva" pitchFamily="66" charset="0"/>
            </a:endParaRPr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83277"/>
            <a:ext cx="5076056" cy="3874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6485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Мы с вами познакомимся с произведениями: «Сказка о царе </a:t>
            </a:r>
            <a:r>
              <a:rPr lang="ru-RU" sz="2400" dirty="0" err="1" smtClean="0">
                <a:latin typeface="Monotype Corsiva" pitchFamily="66" charset="0"/>
              </a:rPr>
              <a:t>Салтане</a:t>
            </a:r>
            <a:r>
              <a:rPr lang="ru-RU" sz="2400" dirty="0" smtClean="0">
                <a:latin typeface="Monotype Corsiva" pitchFamily="66" charset="0"/>
              </a:rPr>
              <a:t>», «Золотая рыбка», «Золотой петушок», «Сказка о мертвой царевне» и многими стихами которые написал А.С</a:t>
            </a:r>
            <a:r>
              <a:rPr lang="ru-RU" sz="2400" dirty="0" smtClean="0">
                <a:latin typeface="Monotype Corsiva" pitchFamily="66" charset="0"/>
              </a:rPr>
              <a:t>.</a:t>
            </a:r>
            <a:r>
              <a:rPr lang="ru-RU" sz="2400" dirty="0" smtClean="0">
                <a:latin typeface="Monotype Corsiva" pitchFamily="66" charset="0"/>
              </a:rPr>
              <a:t> Пушкин.</a:t>
            </a:r>
            <a:endParaRPr lang="ru-RU" sz="2400" dirty="0" smtClean="0">
              <a:latin typeface="Monotype Corsiva" pitchFamily="66" charset="0"/>
            </a:endParaRPr>
          </a:p>
        </p:txBody>
      </p:sp>
      <p:pic>
        <p:nvPicPr>
          <p:cNvPr id="1026" name="Picture 2" descr="Картинки по запросу картинки из сказок пушк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7082" y="0"/>
            <a:ext cx="2396918" cy="2420888"/>
          </a:xfrm>
          <a:prstGeom prst="rect">
            <a:avLst/>
          </a:prstGeom>
          <a:noFill/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72816"/>
            <a:ext cx="2001767" cy="2592288"/>
          </a:xfrm>
          <a:prstGeom prst="rect">
            <a:avLst/>
          </a:prstGeom>
          <a:noFill/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832245"/>
            <a:ext cx="2161254" cy="3025755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картинки из сказок пушкин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844824"/>
            <a:ext cx="1691680" cy="2259332"/>
          </a:xfrm>
          <a:prstGeom prst="rect">
            <a:avLst/>
          </a:prstGeom>
          <a:noFill/>
        </p:spPr>
      </p:pic>
      <p:pic>
        <p:nvPicPr>
          <p:cNvPr id="1034" name="Picture 10" descr="Картинки по запросу картинки сказка о царе салтане пушкин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098399"/>
            <a:ext cx="2300808" cy="2759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pic>
        <p:nvPicPr>
          <p:cNvPr id="9218" name="Picture 2" descr="Картинки по запросу фото родителей пушк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4877968" cy="51571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5805264"/>
            <a:ext cx="41044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Отец, Сергей Львович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1770-1848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764704"/>
            <a:ext cx="4139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Принадлежащий к древнему дворянскому роду. Получил светское французское воспитание. Служил в лейб-гвардии егерском полку. В 1798г. Вышел в отставку в чине майора и поселился в Москве. Служил в Комиссариатском штате.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0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Семья А.С. Пушкина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54337" cy="58326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67944" y="0"/>
            <a:ext cx="50760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Была внучкой Ибрагима </a:t>
            </a:r>
            <a:r>
              <a:rPr lang="ru-RU" sz="2800" dirty="0" err="1" smtClean="0">
                <a:latin typeface="Monotype Corsiva" pitchFamily="66" charset="0"/>
              </a:rPr>
              <a:t>Ганибала</a:t>
            </a:r>
            <a:r>
              <a:rPr lang="ru-RU" sz="2800" dirty="0" smtClean="0">
                <a:latin typeface="Monotype Corsiva" pitchFamily="66" charset="0"/>
              </a:rPr>
              <a:t>, выходца из Северной </a:t>
            </a:r>
            <a:r>
              <a:rPr lang="ru-RU" sz="2800" dirty="0" err="1" smtClean="0">
                <a:latin typeface="Monotype Corsiva" pitchFamily="66" charset="0"/>
              </a:rPr>
              <a:t>Асиссинии</a:t>
            </a:r>
            <a:r>
              <a:rPr lang="ru-RU" sz="2800" dirty="0" smtClean="0">
                <a:latin typeface="Monotype Corsiva" pitchFamily="66" charset="0"/>
              </a:rPr>
              <a:t>, нареченного в России Абрамом Петровичем. Приходилась своему мужу троюродной сестрой. Она родила троих детей: у Александра Сергеевича были брат Лев и сестра Ольга. 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877272"/>
            <a:ext cx="39239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Мать, Надежда Осиповна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1775-1836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pic>
        <p:nvPicPr>
          <p:cNvPr id="7174" name="Picture 6" descr="Картинки по запросу фото брата пушк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11895" cy="3429000"/>
          </a:xfrm>
          <a:prstGeom prst="rect">
            <a:avLst/>
          </a:prstGeom>
          <a:noFill/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3313195"/>
            <a:ext cx="32758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Брат, Лев Сергеевич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563888" y="3298026"/>
            <a:ext cx="3384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Сестра</a:t>
            </a:r>
            <a:r>
              <a:rPr lang="ru-RU" sz="2400" b="1" dirty="0" smtClean="0">
                <a:latin typeface="Monotype Corsiva" pitchFamily="66" charset="0"/>
                <a:cs typeface="Arial" pitchFamily="34" charset="0"/>
              </a:rPr>
              <a:t>, Ольга Сергеевна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861048"/>
            <a:ext cx="63001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Сестра</a:t>
            </a:r>
            <a:r>
              <a:rPr lang="ru-RU" sz="2400" dirty="0" smtClean="0">
                <a:latin typeface="Monotype Corsiva" pitchFamily="66" charset="0"/>
                <a:cs typeface="Arial" pitchFamily="34" charset="0"/>
              </a:rPr>
              <a:t> Ольга была двумя годами старше А.С. Пушкина. В детстве была дружна с братом, являлась слушательницей и ценителем его первых литературных опытов. Младший брат Лев Был шестью годами моложе Александра. «Его наружность представляла негра, окрашенного белой краской». Пушкин питал к брату всю жизнь почти отеческую любовь и заботу.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59832" y="0"/>
            <a:ext cx="3168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Детство поэта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5" name="Picture 2" descr="Картинки по запросу картинки пушкина в детстве"/>
          <p:cNvPicPr>
            <a:picLocks noChangeAspect="1" noChangeArrowheads="1"/>
          </p:cNvPicPr>
          <p:nvPr/>
        </p:nvPicPr>
        <p:blipFill>
          <a:blip r:embed="rId3" cstate="print"/>
          <a:srcRect t="1" r="715"/>
          <a:stretch>
            <a:fillRect/>
          </a:stretch>
        </p:blipFill>
        <p:spPr bwMode="auto">
          <a:xfrm>
            <a:off x="6001798" y="0"/>
            <a:ext cx="3142202" cy="38610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404665"/>
            <a:ext cx="58681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Александр Сергеевич Пушкин</a:t>
            </a:r>
            <a:r>
              <a:rPr lang="ru-RU" sz="3200" dirty="0" smtClean="0">
                <a:latin typeface="Monotype Corsiva" pitchFamily="66" charset="0"/>
              </a:rPr>
              <a:t> родился 26 мая  1799 года в Москве, в Немецкой слободе. Рождение будущего гения пришлось на праздник Вознесения. Кроме того, в этот же день родилась внучка императора Павла, так что появление на свет Александра Пушкина было отмечено всеобщим ликованием и народными гуляньями. 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529208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 algn="ctr">
              <a:buClr>
                <a:schemeClr val="tx1">
                  <a:shade val="95000"/>
                </a:schemeClr>
              </a:buClr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Семья Пушкиных</a:t>
            </a:r>
            <a:r>
              <a:rPr lang="ru-RU" sz="2800" dirty="0">
                <a:latin typeface="Monotype Corsiva" pitchFamily="66" charset="0"/>
              </a:rPr>
              <a:t> принадлежала к самой образованной части общества, и в их доме собирались поэты, художники, музыканты. Будущий великий поэт родился в эпоху галломании – все высшее общество говорило по-французски, детям нанимали гувернеров-французов. Александр Пушкин не стал исключением – его начальным образованием занимался француз. Также в воспитании принимали участие бабушка Мария Алексеевна Ганнибал и няня Арина Родионовна.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pic>
        <p:nvPicPr>
          <p:cNvPr id="5122" name="Picture 2" descr="Картинки по запросу фото бабушки пушк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4355976" cy="577958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" y="5805264"/>
            <a:ext cx="4067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Бабушка, Мария Алексеевна </a:t>
            </a:r>
            <a:r>
              <a:rPr lang="ru-RU" sz="2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Ганибал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0"/>
            <a:ext cx="47160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Бабушка  по материнской линии. По словам П.И. </a:t>
            </a:r>
            <a:r>
              <a:rPr lang="ru-RU" sz="2400" dirty="0" err="1" smtClean="0">
                <a:solidFill>
                  <a:srgbClr val="000000"/>
                </a:solidFill>
                <a:latin typeface="Monotype Corsiva" pitchFamily="66" charset="0"/>
              </a:rPr>
              <a:t>Бертенева</a:t>
            </a: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, «…любила вспомнить старину, и от нее А.С. Пушкин наслышался семейных преданий, коими так дорожил в последствии.</a:t>
            </a:r>
            <a:r>
              <a:rPr lang="ru-RU" sz="2400" dirty="0"/>
              <a:t> </a:t>
            </a:r>
            <a:r>
              <a:rPr lang="ru-RU" sz="2400" dirty="0">
                <a:latin typeface="Monotype Corsiva" pitchFamily="66" charset="0"/>
              </a:rPr>
              <a:t>В память любимой бабушки свою первую дочь Пушкин назвал </a:t>
            </a:r>
            <a:r>
              <a:rPr lang="ru-RU" sz="2400" dirty="0" smtClean="0">
                <a:latin typeface="Monotype Corsiva" pitchFamily="66" charset="0"/>
              </a:rPr>
              <a:t>Марией и посвятил стихотворение.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78802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Наперсница волшебной старины,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Друг вымыслов игривых и печальных,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Тебя я знал во дни моей весны,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Во дни утех и снов первоначальных.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Я ждал тебя; в вечерней тишине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Являлась ты веселою старушкой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И надо мной сидела в шушуне,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В больших очках и с резвою гремушкой.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Ты, детскую качая колыбель,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Мой юный слух напевами пленила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И меж пелен оставила свирель,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Которую сама заворожила.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Младенчество прошло, как легкий сон.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Ты отрока беспечного любила,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Средь важных муз тебя лишь помнил он,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0"/>
            <a:ext cx="42119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И ты его тихонько посетила;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Но тот ли был твой образ, твой убор?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Как мило ты, как быстро изменилась!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Каким огнем улыбка оживилась!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Каким огнем блеснул приветный взор!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Покров, клубясь волною непослушной,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Чуть осенял твой стан полувоздушный;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Вся в локонах, обвитая венком,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Прелестницы глава благоухала;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Грудь белая под желтым жемчугом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Румянилась и тихо трепетала.. 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презентации 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pic>
        <p:nvPicPr>
          <p:cNvPr id="3074" name="Picture 2" descr="Картинки по запросу фото няни пушк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39952" cy="588883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" y="5877272"/>
            <a:ext cx="4139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Няня, Яковлевна Арина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Родионовна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59" y="0"/>
            <a:ext cx="493204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Именно она была той женщиной, которая дала Александру так </a:t>
            </a:r>
            <a:r>
              <a:rPr lang="ru-RU" sz="2400" dirty="0" err="1" smtClean="0">
                <a:latin typeface="Monotype Corsiva" pitchFamily="66" charset="0"/>
              </a:rPr>
              <a:t>недостававшие</a:t>
            </a:r>
            <a:r>
              <a:rPr lang="ru-RU" sz="2400" dirty="0" smtClean="0">
                <a:latin typeface="Monotype Corsiva" pitchFamily="66" charset="0"/>
              </a:rPr>
              <a:t> ему материнскую любовь и ласку. Это она познакомила с прекрасным миром поэтического народного вымысла. Сердечность </a:t>
            </a:r>
            <a:r>
              <a:rPr lang="ru-RU" sz="2400" dirty="0">
                <a:latin typeface="Monotype Corsiva" pitchFamily="66" charset="0"/>
              </a:rPr>
              <a:t>этих двух женщин спасла будущего поэта от превращения в злобного зверёныша, а именно к этому располагало родительское «воспитание</a:t>
            </a:r>
            <a:r>
              <a:rPr lang="ru-RU" sz="2400" dirty="0" smtClean="0">
                <a:latin typeface="Monotype Corsiva" pitchFamily="66" charset="0"/>
              </a:rPr>
              <a:t>». Няне Пушкин посвятил также стихи.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1147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38</cp:revision>
  <dcterms:created xsi:type="dcterms:W3CDTF">2017-01-13T10:01:48Z</dcterms:created>
  <dcterms:modified xsi:type="dcterms:W3CDTF">2017-01-14T12:40:52Z</dcterms:modified>
</cp:coreProperties>
</file>