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56" r:id="rId2"/>
    <p:sldId id="260" r:id="rId3"/>
    <p:sldId id="261" r:id="rId4"/>
    <p:sldId id="259" r:id="rId5"/>
    <p:sldId id="283" r:id="rId6"/>
    <p:sldId id="284" r:id="rId7"/>
    <p:sldId id="263" r:id="rId8"/>
    <p:sldId id="267" r:id="rId9"/>
    <p:sldId id="269" r:id="rId10"/>
    <p:sldId id="270" r:id="rId11"/>
    <p:sldId id="271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5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23" autoAdjust="0"/>
    <p:restoredTop sz="94709" autoAdjust="0"/>
  </p:normalViewPr>
  <p:slideViewPr>
    <p:cSldViewPr>
      <p:cViewPr varScale="1">
        <p:scale>
          <a:sx n="66" d="100"/>
          <a:sy n="66" d="100"/>
        </p:scale>
        <p:origin x="-127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83971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72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73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74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75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76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77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78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79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80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81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82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83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84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85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/>
            </a:p>
          </p:txBody>
        </p:sp>
        <p:sp>
          <p:nvSpPr>
            <p:cNvPr id="83986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/>
            </a:p>
          </p:txBody>
        </p:sp>
        <p:sp>
          <p:nvSpPr>
            <p:cNvPr id="83987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3988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3989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3990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3991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3992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3993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94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3995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3996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3997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83998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3999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4000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4001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4002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84003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04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05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06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07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08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09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10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11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12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13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14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15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16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17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18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19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20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21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22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23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24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25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26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27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28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29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30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31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32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33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34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35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36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37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38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39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0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1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2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3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4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5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6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7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8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49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50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51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52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53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54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55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56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57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58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59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60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61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62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63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64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65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66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67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68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69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70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71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72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73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74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75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76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77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78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79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80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81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82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83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84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85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86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87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88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89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90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91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92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93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94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95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96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97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98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99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00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01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02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03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04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05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06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07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08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09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10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11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12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13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14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15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16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17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18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19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20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21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22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23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24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25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26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27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28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29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30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31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32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33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34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35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36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37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38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39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40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41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42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43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44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45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46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47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48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49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50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51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52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53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54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55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56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57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58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59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60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61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62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63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64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65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66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67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68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69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70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71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72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73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74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75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76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77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78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79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80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81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82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83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84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185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418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418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4188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C4E19D5B-322F-4B31-9308-4AA8E690652F}" type="datetimeFigureOut">
              <a:rPr lang="ru-RU"/>
              <a:pPr/>
              <a:t>07.11.2016</a:t>
            </a:fld>
            <a:endParaRPr lang="ru-RU"/>
          </a:p>
        </p:txBody>
      </p:sp>
      <p:sp>
        <p:nvSpPr>
          <p:cNvPr id="84189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4190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D243520-4C3F-4BED-B52C-0233879F52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594A321-738B-4F79-99BE-0D1990A21AB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A9ECAF7E-0224-4628-9F37-92803E112A0B}" type="datetimeFigureOut">
              <a:rPr lang="ru-RU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B4EB4F-10FE-4EEB-91F9-7CA3AD498C3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B613C490-4A72-485A-9ADE-F6E5616F2F33}" type="datetimeFigureOut">
              <a:rPr lang="ru-RU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FDCA24E-D7F2-4EA5-B8E0-4260589CA26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9F9DCDE7-A559-425D-A548-EA32129F1876}" type="datetimeFigureOut">
              <a:rPr lang="ru-RU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46120D2-1277-4981-A351-60EEAA06461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3D3D87F7-3358-4C7A-838C-E30EBBD610AA}" type="datetimeFigureOut">
              <a:rPr lang="ru-RU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351ADA-7467-4426-98DF-3AC8170196D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BD1C93AF-4112-40CD-A5C3-75680D123D71}" type="datetimeFigureOut">
              <a:rPr lang="ru-RU"/>
              <a:pPr/>
              <a:t>07.11.2016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ADB974-A0EF-4BC7-B810-154A1C3A427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7669D6F3-B680-488A-AE35-3E7B593CC8A4}" type="datetimeFigureOut">
              <a:rPr lang="ru-RU"/>
              <a:pPr/>
              <a:t>07.11.2016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EFEC2F-AFD6-4A91-B28E-E7963CF7F4F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A1B1D663-4A70-403F-9659-FFDF668D0319}" type="datetimeFigureOut">
              <a:rPr lang="ru-RU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F5A18F-0DA4-49C7-82A1-83BDE341D3C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076A9A43-21EB-4411-8F7D-4CA968326408}" type="datetimeFigureOut">
              <a:rPr lang="ru-RU"/>
              <a:pPr/>
              <a:t>07.11.2016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C2489E-D83E-4506-9089-8D40C5449F6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537FBE13-69FA-4898-BD2B-05A664C18FF4}" type="datetimeFigureOut">
              <a:rPr lang="ru-RU"/>
              <a:pPr/>
              <a:t>07.11.2016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4981273-63BD-4959-A8C8-175AEC3AAF4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CF7A25E8-E166-4406-905E-AE45360ED039}" type="datetimeFigureOut">
              <a:rPr lang="ru-RU"/>
              <a:pPr/>
              <a:t>07.11.2016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8294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4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4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5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5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5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5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5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5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5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5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5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5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6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6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6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6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6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6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6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6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6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6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7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7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7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7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7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7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7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7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7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97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9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9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9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9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9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9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9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9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9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9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0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0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0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0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0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0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0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0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0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0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1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1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1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1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1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1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1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1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1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1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2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2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2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2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2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2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2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2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2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2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3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3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3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3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3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3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3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3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3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3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4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4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4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4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4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4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4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4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4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4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5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5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5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5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5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5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5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5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5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5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6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6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6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6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6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6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6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6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6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6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7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7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7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7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7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7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7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7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7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7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8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8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8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8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8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8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8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8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8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8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9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9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9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9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9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9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9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9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9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9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0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0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0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0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0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0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0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0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0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0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1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1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1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1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1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1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1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1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1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1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2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2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2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2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2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2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2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2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2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2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3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3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3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3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3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3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3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3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3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3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4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4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4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4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4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4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4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4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4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4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5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5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5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5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5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5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5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5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5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5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6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16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316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530BD08-84C1-49BC-8B1F-0F477262F53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316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B0D4355-DA19-45B9-AD72-1ABF4E8EA1BD}" type="datetimeFigureOut">
              <a:rPr lang="ru-RU"/>
              <a:pPr/>
              <a:t>07.11.2016</a:t>
            </a:fld>
            <a:endParaRPr lang="ru-RU"/>
          </a:p>
        </p:txBody>
      </p:sp>
      <p:sp>
        <p:nvSpPr>
          <p:cNvPr id="8316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8316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316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>
    <p:cover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../&#1056;&#1072;&#1073;&#1086;&#1095;&#1080;&#1081;%20&#1089;&#1090;&#1086;&#1083;/&#1076;&#1086;&#1089;&#1090;&#1086;&#1077;&#1074;&#1089;&#1082;&#1080;&#1081;/&#1041;&#1048;&#1054;&#1043;&#1056;&#1040;&#1060;&#1048;&#1071;%20&#1044;&#1054;&#1057;&#1058;&#1054;&#1045;&#1042;&#1057;&#1050;&#1054;&#1043;&#1054;-3.files/dost9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../&#1056;&#1072;&#1073;&#1086;&#1095;&#1080;&#1081;%20&#1089;&#1090;&#1086;&#1083;/&#1076;&#1086;&#1089;&#1090;&#1086;&#1077;&#1074;&#1089;&#1082;&#1080;&#1081;/&#1061;&#1088;&#1086;&#1085;&#1086;&#1083;&#1086;&#1075;&#1080;&#1103;.files/dost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../&#1056;&#1072;&#1073;&#1086;&#1095;&#1080;&#1081;%20&#1089;&#1090;&#1086;&#1083;/&#1076;&#1086;&#1089;&#1090;&#1086;&#1077;&#1074;&#1089;&#1082;&#1080;&#1081;/&#1041;&#1048;&#1054;&#1043;&#1056;&#1040;&#1060;&#1048;&#1071;%20&#1044;&#1054;&#1057;&#1058;&#1054;&#1045;&#1042;&#1057;&#1050;&#1054;&#1043;&#1054;-1.files/dost19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../&#1056;&#1072;&#1073;&#1086;&#1095;&#1080;&#1081;%20&#1089;&#1090;&#1086;&#1083;/&#1076;&#1086;&#1089;&#1090;&#1086;&#1077;&#1074;&#1089;&#1082;&#1080;&#1081;/&#1041;&#1048;&#1054;&#1043;&#1056;&#1040;&#1060;&#1048;&#1071;%20&#1044;&#1054;&#1057;&#1058;&#1054;&#1045;&#1042;&#1057;&#1050;&#1054;&#1043;&#1054;-2.files/dost28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../&#1056;&#1072;&#1073;&#1086;&#1095;&#1080;&#1081;%20&#1089;&#1090;&#1086;&#1083;/&#1076;&#1086;&#1089;&#1090;&#1086;&#1077;&#1074;&#1089;&#1082;&#1080;&#1081;/&#1041;&#1048;&#1054;&#1043;&#1056;&#1040;&#1060;&#1048;&#1071;%20&#1044;&#1054;&#1057;&#1058;&#1054;&#1045;&#1042;&#1057;&#1050;&#1054;&#1043;&#1054;-2.files/dost40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redcorr.ru/images/news/small/%D0%92%D0%B5%D1%81%D1%8C-%D0%94%D0%BE%D1%81%D1%82%D0%BE%D0%B5%D0%B2%D1%81%D0%BA%D0%B8%D0%B9-%D1%82%D0%B5%D0%BF%D0%B5%D1%80%D1%8C-%D0%B8-%D0%B2-%D0%98%D0%BD%D1%82%D0%B5%D1%80%D0%BD%D0%B5%D1%82%D0%B5-300x205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550863"/>
            <a:ext cx="8188325" cy="554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333375"/>
            <a:ext cx="7772400" cy="3382963"/>
          </a:xfrm>
        </p:spPr>
        <p:txBody>
          <a:bodyPr/>
          <a:lstStyle/>
          <a:p>
            <a:r>
              <a:rPr lang="ru-RU" sz="4800" b="1">
                <a:cs typeface="Times New Roman" pitchFamily="18" charset="0"/>
              </a:rPr>
              <a:t>Презентация на тему: </a:t>
            </a:r>
            <a:br>
              <a:rPr lang="ru-RU" sz="4800" b="1">
                <a:cs typeface="Times New Roman" pitchFamily="18" charset="0"/>
              </a:rPr>
            </a:br>
            <a:r>
              <a:rPr lang="ru-RU" sz="4800" b="1">
                <a:cs typeface="Times New Roman" pitchFamily="18" charset="0"/>
              </a:rPr>
              <a:t/>
            </a:r>
            <a:br>
              <a:rPr lang="ru-RU" sz="4800" b="1">
                <a:cs typeface="Times New Roman" pitchFamily="18" charset="0"/>
              </a:rPr>
            </a:br>
            <a:r>
              <a:rPr lang="ru-RU" sz="6000" b="1">
                <a:latin typeface="Monotype Corsiva" pitchFamily="66" charset="0"/>
              </a:rPr>
              <a:t>«Жизненный и творческий путь Ф.М.Достоевского»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47688" y="4533900"/>
            <a:ext cx="8118475" cy="1600200"/>
          </a:xfrm>
          <a:solidFill>
            <a:srgbClr val="FF6600"/>
          </a:solidFill>
        </p:spPr>
        <p:txBody>
          <a:bodyPr>
            <a:normAutofit/>
          </a:bodyPr>
          <a:lstStyle/>
          <a:p>
            <a:pPr marL="0" indent="0" algn="r">
              <a:lnSpc>
                <a:spcPct val="80000"/>
              </a:lnSpc>
              <a:buFont typeface="Wingdings" pitchFamily="2" charset="2"/>
              <a:buNone/>
            </a:pPr>
            <a:r>
              <a:rPr lang="ru-RU" sz="180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marL="0" indent="0" algn="r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студентка 102 группы</a:t>
            </a:r>
          </a:p>
          <a:p>
            <a:pPr marL="0" indent="0" algn="r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Кицаева Ирина</a:t>
            </a:r>
            <a:br>
              <a:rPr lang="ru-RU" sz="18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                    ГБПОУ  Республики Мордовия</a:t>
            </a:r>
            <a:br>
              <a:rPr lang="ru-RU" sz="18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«Темниковский медицинский колледж</a:t>
            </a: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95288" y="5013325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8"/>
          <p:cNvSpPr>
            <a:spLocks noGrp="1"/>
          </p:cNvSpPr>
          <p:nvPr>
            <p:ph sz="half" idx="4294967295"/>
          </p:nvPr>
        </p:nvSpPr>
        <p:spPr>
          <a:xfrm>
            <a:off x="0" y="188913"/>
            <a:ext cx="4643438" cy="60483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</a:t>
            </a:r>
            <a:r>
              <a:rPr lang="ru-RU" sz="1800">
                <a:solidFill>
                  <a:srgbClr val="FFFFFF"/>
                </a:solidFill>
                <a:latin typeface="Times New Roman" pitchFamily="18" charset="0"/>
              </a:rPr>
              <a:t>1867 по 1871 годы писатель вместе с новой женой, спасаясь от кредиторов, проводит за границей, лишь изредка приезжая в Россию. Они попеременно жили в Дрездене, Берлине, Базеле, Женеве и Флоренции.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FFFFFF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                     </a:t>
            </a:r>
            <a:r>
              <a:rPr lang="ru-RU" sz="2000" b="1">
                <a:solidFill>
                  <a:srgbClr val="FFFFFF"/>
                </a:solidFill>
                <a:latin typeface="Times New Roman" pitchFamily="18" charset="0"/>
              </a:rPr>
              <a:t>Дрезден</a:t>
            </a:r>
            <a:endParaRPr lang="ru-RU" b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2531" name="Содержимое 10"/>
          <p:cNvSpPr>
            <a:spLocks noGrp="1"/>
          </p:cNvSpPr>
          <p:nvPr>
            <p:ph sz="quarter" idx="4294967295"/>
          </p:nvPr>
        </p:nvSpPr>
        <p:spPr>
          <a:xfrm>
            <a:off x="4787900" y="188913"/>
            <a:ext cx="4356100" cy="62642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</a:t>
            </a:r>
            <a:r>
              <a:rPr lang="ru-RU" sz="1800">
                <a:solidFill>
                  <a:srgbClr val="FFFFFF"/>
                </a:solidFill>
                <a:latin typeface="Times New Roman" pitchFamily="18" charset="0"/>
              </a:rPr>
              <a:t>И лишь в конце 1871 года, после того как писателю удалось       частично расплатиться с долгами(часть из которых он наделал, играя в казино, часть осталась от брата, которые он сам взял), он смог вернуться в Петербург.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FFFFFF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</a:t>
            </a:r>
            <a:r>
              <a:rPr lang="ru-RU" sz="2000" b="1">
                <a:solidFill>
                  <a:srgbClr val="FFFFFF"/>
                </a:solidFill>
                <a:latin typeface="Times New Roman" pitchFamily="18" charset="0"/>
              </a:rPr>
              <a:t>Дом на Владимирской улице</a:t>
            </a:r>
            <a:endParaRPr lang="ru-RU" b="1">
              <a:solidFill>
                <a:srgbClr val="FFFFFF"/>
              </a:solidFill>
              <a:latin typeface="Times New Roman" pitchFamily="18" charset="0"/>
            </a:endParaRPr>
          </a:p>
        </p:txBody>
      </p:sp>
      <p:pic>
        <p:nvPicPr>
          <p:cNvPr id="2" name="Picture 7" descr="Швейцария дом в Вев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141663"/>
            <a:ext cx="3527425" cy="235743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2532" name="Picture 3" descr="дом на владимирск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068638"/>
            <a:ext cx="3311525" cy="23796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25538"/>
          </a:xfrm>
        </p:spPr>
        <p:txBody>
          <a:bodyPr/>
          <a:lstStyle/>
          <a:p>
            <a:r>
              <a:rPr lang="ru-RU" b="1"/>
              <a:t>«Великое пятикнижие"</a:t>
            </a:r>
            <a:endParaRPr lang="ru-RU"/>
          </a:p>
        </p:txBody>
      </p:sp>
      <p:pic>
        <p:nvPicPr>
          <p:cNvPr id="23554" name="Picture 10" descr="http://katushka.net/posters/39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5538"/>
            <a:ext cx="267017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6" descr="http://www.rosbooks.ru/_ld/2/025044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1341438"/>
            <a:ext cx="26336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http://betelgejze.ru/uploads/posts/2014-01/1389877928_fedor-dostoevskij-besy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2133600"/>
            <a:ext cx="261778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2" descr="http://macrolib.ru/wp-content/uploads/2015/08/816-192x3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2420938"/>
            <a:ext cx="2519363" cy="393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8" descr="http://i.livelib.ru/boocover/1000088091/l/d951/Fedor_Dostoevskij__Bratya_Karamazovy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56325" y="2565400"/>
            <a:ext cx="2519363" cy="413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"Преступление и наказание"</a:t>
            </a:r>
            <a:endParaRPr lang="ru-RU" b="1"/>
          </a:p>
        </p:txBody>
      </p:sp>
      <p:sp>
        <p:nvSpPr>
          <p:cNvPr id="24578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339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    "Преступление и наказание" стал первым триллером в мире и первым отечественным детективом, главный смысл которого заключается в том, что самое страшное наказание после совершённого преступления происходит в душе человека, а не на каторге или где бы то ни было ещё.</a:t>
            </a:r>
          </a:p>
          <a:p>
            <a:pPr>
              <a:lnSpc>
                <a:spcPct val="90000"/>
              </a:lnSpc>
            </a:pPr>
            <a:endParaRPr lang="ru-RU" sz="2800">
              <a:latin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339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ru-RU" sz="2800"/>
          </a:p>
        </p:txBody>
      </p:sp>
      <p:pic>
        <p:nvPicPr>
          <p:cNvPr id="24579" name="Picture 2" descr="http://fb.ru/misc/i/gallery/12064/2849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484313"/>
            <a:ext cx="3346450" cy="487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>
                <a:solidFill>
                  <a:srgbClr val="FFFFFF"/>
                </a:solidFill>
                <a:latin typeface="Times New Roman" pitchFamily="18" charset="0"/>
              </a:rPr>
              <a:t>"Идиот"</a:t>
            </a:r>
            <a:endParaRPr lang="ru-RU" b="1">
              <a:solidFill>
                <a:srgbClr val="FFFFFF"/>
              </a:solidFill>
            </a:endParaRPr>
          </a:p>
        </p:txBody>
      </p:sp>
      <p:sp>
        <p:nvSpPr>
          <p:cNvPr id="25602" name="Содержимое 5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/>
          </a:p>
        </p:txBody>
      </p:sp>
      <p:pic>
        <p:nvPicPr>
          <p:cNvPr id="25604" name="Picture 2" descr="http://fb.ru/misc/i/gallery/12850/2160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403225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7"/>
          <p:cNvSpPr>
            <a:spLocks noChangeArrowheads="1"/>
          </p:cNvSpPr>
          <p:nvPr/>
        </p:nvSpPr>
        <p:spPr bwMode="auto">
          <a:xfrm>
            <a:off x="4859338" y="1412875"/>
            <a:ext cx="403225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262626"/>
                </a:solidFill>
                <a:latin typeface="Times New Roman" pitchFamily="18" charset="0"/>
              </a:rPr>
              <a:t> </a:t>
            </a:r>
            <a:r>
              <a:rPr lang="ru-RU" sz="2000">
                <a:solidFill>
                  <a:srgbClr val="FFFFFF"/>
                </a:solidFill>
                <a:latin typeface="Times New Roman" pitchFamily="18" charset="0"/>
              </a:rPr>
              <a:t>В 1867-68 гг. написан роман "Идиот", задачу которого Достоевский видел в "изображении положительно прекрасного человека". Идеальный герой князь Мышкин, "Князь-Христос", "пастырь добрый", олицетворяющий собой прощение и милосердие, с его теорией "практического христианства", не выдерживает столкновения с ненавистью, злобой, грехом и погружается в безумие. Его гибель приговор миру.  Однако, по замечанию Достоевского, "где только он ни прикоснулся везде он оставил неисследимую черту". 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"Бесы"</a:t>
            </a:r>
            <a:endParaRPr lang="ru-RU" b="1"/>
          </a:p>
        </p:txBody>
      </p:sp>
      <p:sp>
        <p:nvSpPr>
          <p:cNvPr id="26626" name="Содержимое 6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i="1">
                <a:latin typeface="Times New Roman" pitchFamily="18" charset="0"/>
              </a:rPr>
              <a:t>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i="1">
                <a:latin typeface="Times New Roman" pitchFamily="18" charset="0"/>
              </a:rPr>
              <a:t>    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В 1871 году Достоевский пишет роман "Бесы", в котором "бесы" - это анархисты, идеи которых всё чаще стали проникать в Российскую действительность </a:t>
            </a:r>
          </a:p>
          <a:p>
            <a:pPr>
              <a:lnSpc>
                <a:spcPct val="90000"/>
              </a:lnSpc>
            </a:pPr>
            <a:endParaRPr lang="ru-RU" sz="2600">
              <a:latin typeface="Times New Roman" pitchFamily="18" charset="0"/>
            </a:endParaRPr>
          </a:p>
        </p:txBody>
      </p:sp>
      <p:sp>
        <p:nvSpPr>
          <p:cNvPr id="26627" name="Содержимое 7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endParaRPr lang="ru-RU" sz="2800"/>
          </a:p>
        </p:txBody>
      </p:sp>
      <p:pic>
        <p:nvPicPr>
          <p:cNvPr id="26628" name="Picture 4" descr="http://i.ytimg.com/vi/v5n_q1H_s48/m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9300" y="1557338"/>
            <a:ext cx="426085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"Подросток"</a:t>
            </a:r>
            <a:endParaRPr lang="ru-RU" b="1"/>
          </a:p>
        </p:txBody>
      </p:sp>
      <p:sp>
        <p:nvSpPr>
          <p:cNvPr id="27650" name="Содержимое 7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   "Подросток", главным героем которого является Аркадий Долгорукий, незаконнорожденый сын помещика и крестьянки, мечтающий разбогатеть, но потом с помочью Макара Долгорукого(слуга его отца, живущий по Христианскому закону)осознаёт многое</a:t>
            </a:r>
            <a:r>
              <a:rPr lang="ru-RU" sz="2600">
                <a:latin typeface="Times New Roman" pitchFamily="18" charset="0"/>
              </a:rPr>
              <a:t>.</a:t>
            </a:r>
          </a:p>
        </p:txBody>
      </p:sp>
      <p:sp>
        <p:nvSpPr>
          <p:cNvPr id="27651" name="Содержимое 5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endParaRPr lang="ru-RU" sz="2800"/>
          </a:p>
        </p:txBody>
      </p:sp>
      <p:sp>
        <p:nvSpPr>
          <p:cNvPr id="27652" name="AutoShape 2" descr="http://fanread.ru/img/big/?src=590527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7653" name="Picture 4" descr="http://fanread.ru/img/big/?src=59052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00213"/>
            <a:ext cx="403225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ru-RU" sz="4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"Братья Карамазовы". </a:t>
            </a:r>
            <a:r>
              <a:rPr lang="ru-RU" sz="4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>
              <a:solidFill>
                <a:srgbClr val="FFFFFF"/>
              </a:solidFill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marL="0" indent="0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Это результат длительных размышлений автора над многими проблемами, а многие идеи, характеры, эпизоды романа либо подготовлены предшествующими произведениями писателя, либо возникли в его творческом воображении задолго до начала писания "Братьев Карамазовых".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</a:t>
            </a:r>
          </a:p>
        </p:txBody>
      </p:sp>
      <p:pic>
        <p:nvPicPr>
          <p:cNvPr id="28675" name="Picture 6" descr="Стариц Зосим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429250" y="1965325"/>
            <a:ext cx="2476500" cy="3805238"/>
          </a:xfr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179388" y="0"/>
            <a:ext cx="8964612" cy="3141663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70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Завершение пути</a:t>
            </a:r>
          </a:p>
          <a:p>
            <a:pPr>
              <a:buFont typeface="Wingdings" pitchFamily="2" charset="2"/>
              <a:buNone/>
            </a:pPr>
            <a:endParaRPr lang="ru-RU" sz="17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170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Ещё в конце 1879 года врачи, осматривавшие Достоевского, отметили у него прогрессирующую болезнь лёгких. Ему было рекомендовано избегать физических нагрузок и опасаться душевных волнений. Но писатель, пытаясь поднять упавшую ручку, задел тяжелую этажерку, что вызвало кровотечение из горла. Это привело к резкому обострению болезни. 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Утром 28 января Достоевский сказал жене: </a:t>
            </a:r>
            <a:r>
              <a:rPr lang="ru-RU" sz="18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"...Я знаю, я должен сегодня умереть!".</a:t>
            </a:r>
            <a:r>
              <a:rPr lang="ru-RU" sz="1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В 20 часов 38 минут того же дня Фёдор Михайлович Достоевский скончался.</a:t>
            </a:r>
            <a:r>
              <a:rPr lang="ru-RU" sz="17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700" b="1">
              <a:solidFill>
                <a:srgbClr val="FFFFFF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3100">
              <a:solidFill>
                <a:srgbClr val="FFFFFF"/>
              </a:solidFill>
              <a:latin typeface="Times New Roman" pitchFamily="18" charset="0"/>
            </a:endParaRPr>
          </a:p>
        </p:txBody>
      </p:sp>
      <p:pic>
        <p:nvPicPr>
          <p:cNvPr id="29699" name="Picture 4" descr="dost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3068638"/>
            <a:ext cx="4752975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333375"/>
            <a:ext cx="4175125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     Проститься с великим писателем пришли тысячи людей. На похоронах, молодёжь пыталась пронести к могиле Достоевского  кандалы, как пострадавшему за политические  убеждения.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Погребён Достоевский на кладбище Александро-Невской лавры в Петербурге.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33375"/>
            <a:ext cx="40925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8" descr="http://sutochno.ru/images/galleries/82/143031793536590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196975"/>
            <a:ext cx="4105275" cy="265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4" descr="https://upload.wikimedia.org/wikipedia/commons/f/ff/%D0%9F%D0%B0%D0%BC%D1%8F%D1%82%D0%BD%D0%B8%D0%BA_%D0%A4.%D0%9C._%D0%94%D0%BE%D1%81%D1%82%D0%BE%D0%B5%D0%B2%D1%81%D0%BA%D0%BE%D0%BC%D1%83_%D0%B2_%D0%9E%D0%BC%D1%81%D0%BA%D0%B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5745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9" name="Picture 30" descr="http://img1.liveinternet.ru/images/attach/c/6/93/703/93703761_Dost_pamyatnik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3816350"/>
            <a:ext cx="2700337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Picture 28" descr="http://media1.fanparty.ru/fanclubs/dostoevsky/gallery/1212188_dostoevsky_pi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3713" y="3860800"/>
            <a:ext cx="295275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24075" y="0"/>
            <a:ext cx="4248150" cy="1143000"/>
          </a:xfrm>
        </p:spPr>
        <p:txBody>
          <a:bodyPr/>
          <a:lstStyle/>
          <a:p>
            <a:r>
              <a:rPr lang="ru-RU" sz="5000"/>
              <a:t>Память</a:t>
            </a:r>
          </a:p>
        </p:txBody>
      </p:sp>
      <p:pic>
        <p:nvPicPr>
          <p:cNvPr id="2" name="Picture 10" descr="http://www.kadashi.ru/images/thumbnails/images/oldnews/dost1-fill-250x33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860800"/>
            <a:ext cx="238125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4" descr="http://sozvezdie-tour.ru/articles_files/darovoe/s_darovoe_00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0"/>
            <a:ext cx="26273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AutoShape 16" descr="https://ucare.timepad.ru/aae85a03-8074-419b-b60c-6517cf14f3ba/-/preview/308x600/-/format/png/poster_event_18739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53" name="AutoShape 18" descr="https://ucare.timepad.ru/aae85a03-8074-419b-b60c-6517cf14f3ba/-/preview/308x600/-/format/png/poster_event_18739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54" name="AutoShape 20" descr="https://ucare.timepad.ru/aae85a03-8074-419b-b60c-6517cf14f3ba/-/preview/308x600/-/format/png/poster_event_18739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55" name="AutoShape 22" descr="https://ucare.timepad.ru/aae85a03-8074-419b-b60c-6517cf14f3ba/-/preview/308x600/-/format/png/poster_event_18739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56" name="AutoShape 24" descr="https://ucare.timepad.ru/aae85a03-8074-419b-b60c-6517cf14f3ba/-/preview/308x600/-/format/png/poster_event_18739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" name="AutoShape 26" descr="https://ucare.timepad.ru/aae85a03-8074-419b-b60c-6517cf14f3ba/-/preview/308x600/-/format/png/poster_event_18739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1758" name="Picture 12" descr="http://dic.academic.ru/pictures/wiki/files/49/f438114de0e33ce7c8eb1877a3053a5e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11638" y="3860800"/>
            <a:ext cx="230505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10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179388" y="188913"/>
            <a:ext cx="8277225" cy="719137"/>
          </a:xfrm>
        </p:spPr>
        <p:txBody>
          <a:bodyPr>
            <a:normAutofit/>
          </a:bodyPr>
          <a:lstStyle/>
          <a:p>
            <a:r>
              <a:rPr lang="ru-RU" sz="3600"/>
              <a:t>Рождение и первые годы жизни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4294967295"/>
          </p:nvPr>
        </p:nvSpPr>
        <p:spPr>
          <a:xfrm>
            <a:off x="342900" y="908050"/>
            <a:ext cx="8801100" cy="5949950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30 октября по старому стилю, 11 ноября по новому 1821 года родился один из величайших русских писателей Федор Михайлович Достоевский.</a:t>
            </a:r>
            <a:r>
              <a:rPr lang="ru-RU" sz="1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Достоевский был вторым ребенком в большой семье (шестеро детей). Отец, сын униатского священника, врач московской Мариинской больницы для бедных (где и родился будущий писатель), в 1828 получил звание потомственного дворянина. Мать из купеческой семьи, женщина религиозная, ежегодно возила детей в Троице-Сергиеву лавру.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Родители:  Достоевские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Михаил Андреевич и Мария Федоровна</a:t>
            </a:r>
          </a:p>
        </p:txBody>
      </p:sp>
      <p:pic>
        <p:nvPicPr>
          <p:cNvPr id="14340" name="Picture 2" descr="https://pp.vk.me/c628231/v628231261/41727/Gk2jvq579Es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303963" y="2713038"/>
            <a:ext cx="2335212" cy="3281362"/>
          </a:xfrm>
        </p:spPr>
      </p:pic>
      <p:pic>
        <p:nvPicPr>
          <p:cNvPr id="8" name="Picture 9" descr="393021e90d2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36838"/>
            <a:ext cx="2522538" cy="3327400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9" name="Picture 13" descr="99ed9d955f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2636838"/>
            <a:ext cx="2520950" cy="3324225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0"/>
            <a:ext cx="7772400" cy="706438"/>
          </a:xfrm>
        </p:spPr>
        <p:txBody>
          <a:bodyPr/>
          <a:lstStyle/>
          <a:p>
            <a:r>
              <a:rPr lang="ru-RU" sz="3800"/>
              <a:t>Проверь себя</a:t>
            </a:r>
          </a:p>
        </p:txBody>
      </p:sp>
      <p:sp>
        <p:nvSpPr>
          <p:cNvPr id="32770" name="Содержимое 2"/>
          <p:cNvSpPr>
            <a:spLocks noGrp="1"/>
          </p:cNvSpPr>
          <p:nvPr>
            <p:ph idx="4294967295"/>
          </p:nvPr>
        </p:nvSpPr>
        <p:spPr>
          <a:xfrm>
            <a:off x="914400" y="765175"/>
            <a:ext cx="8229600" cy="5543550"/>
          </a:xfrm>
        </p:spPr>
        <p:txBody>
          <a:bodyPr/>
          <a:lstStyle/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1. В каком городе родился Достоевский ?</a:t>
            </a:r>
            <a:endParaRPr lang="ru-RU" sz="2100">
              <a:latin typeface="Times New Roman" pitchFamily="18" charset="0"/>
              <a:cs typeface="Times New Roman" pitchFamily="18" charset="0"/>
            </a:endParaRP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latin typeface="Times New Roman" pitchFamily="18" charset="0"/>
                <a:cs typeface="Times New Roman" pitchFamily="18" charset="0"/>
              </a:rPr>
              <a:t>( в Москве )</a:t>
            </a: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2. Какое трагическое событие совпало со смертью матери будущего писателя?</a:t>
            </a:r>
            <a:endParaRPr lang="ru-RU" sz="2100">
              <a:latin typeface="Times New Roman" pitchFamily="18" charset="0"/>
              <a:cs typeface="Times New Roman" pitchFamily="18" charset="0"/>
            </a:endParaRP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latin typeface="Times New Roman" pitchFamily="18" charset="0"/>
                <a:cs typeface="Times New Roman" pitchFamily="18" charset="0"/>
              </a:rPr>
              <a:t> (гибель Пушкина )</a:t>
            </a: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3. Какое учебное заведение окончил Достоевский?</a:t>
            </a:r>
            <a:endParaRPr lang="ru-RU" sz="2100">
              <a:latin typeface="Times New Roman" pitchFamily="18" charset="0"/>
              <a:cs typeface="Times New Roman" pitchFamily="18" charset="0"/>
            </a:endParaRP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latin typeface="Times New Roman" pitchFamily="18" charset="0"/>
                <a:cs typeface="Times New Roman" pitchFamily="18" charset="0"/>
              </a:rPr>
              <a:t>( Главное инженерное училище )</a:t>
            </a: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4. Назовите первое опубликованное произведение Достоевского.</a:t>
            </a:r>
            <a:endParaRPr lang="ru-RU" sz="2100">
              <a:latin typeface="Times New Roman" pitchFamily="18" charset="0"/>
              <a:cs typeface="Times New Roman" pitchFamily="18" charset="0"/>
            </a:endParaRP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latin typeface="Times New Roman" pitchFamily="18" charset="0"/>
                <a:cs typeface="Times New Roman" pitchFamily="18" charset="0"/>
              </a:rPr>
              <a:t>( перевод «Евгении Гранде» Оноре де Бальзака )</a:t>
            </a: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5. Назовите первый опубликованный роман Достоевского.</a:t>
            </a:r>
            <a:endParaRPr lang="ru-RU" sz="2100">
              <a:latin typeface="Times New Roman" pitchFamily="18" charset="0"/>
              <a:cs typeface="Times New Roman" pitchFamily="18" charset="0"/>
            </a:endParaRP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latin typeface="Times New Roman" pitchFamily="18" charset="0"/>
                <a:cs typeface="Times New Roman" pitchFamily="18" charset="0"/>
              </a:rPr>
              <a:t>(«Бедные люди»)</a:t>
            </a: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6. Как назывался журнал Фёдора и Михаила Достоевских?</a:t>
            </a:r>
            <a:endParaRPr lang="ru-RU" sz="2100">
              <a:latin typeface="Times New Roman" pitchFamily="18" charset="0"/>
              <a:cs typeface="Times New Roman" pitchFamily="18" charset="0"/>
            </a:endParaRP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latin typeface="Times New Roman" pitchFamily="18" charset="0"/>
                <a:cs typeface="Times New Roman" pitchFamily="18" charset="0"/>
              </a:rPr>
              <a:t>( «Время» )</a:t>
            </a: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7. За что Достоевский был приговорён к смертной казни? На что был заменён смертный приговор?</a:t>
            </a:r>
            <a:endParaRPr lang="ru-RU" sz="2100">
              <a:latin typeface="Times New Roman" pitchFamily="18" charset="0"/>
              <a:cs typeface="Times New Roman" pitchFamily="18" charset="0"/>
            </a:endParaRPr>
          </a:p>
          <a:p>
            <a:pPr marL="914400" indent="-914400">
              <a:lnSpc>
                <a:spcPct val="80000"/>
              </a:lnSpc>
              <a:buFont typeface="Wingdings" pitchFamily="2" charset="2"/>
              <a:buNone/>
            </a:pPr>
            <a:r>
              <a:rPr lang="ru-RU" sz="2100">
                <a:latin typeface="Times New Roman" pitchFamily="18" charset="0"/>
                <a:cs typeface="Times New Roman" pitchFamily="18" charset="0"/>
              </a:rPr>
              <a:t> (за участие в революционном кружке Петрашевского ; смертная казнь была заменена четырьмя годами каторги )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27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7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27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81050" y="620713"/>
            <a:ext cx="8362950" cy="4995862"/>
          </a:xfrm>
        </p:spPr>
        <p:txBody>
          <a:bodyPr>
            <a:normAutofit/>
          </a:bodyPr>
          <a:lstStyle/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b="1">
                <a:latin typeface="Times New Roman" pitchFamily="18" charset="0"/>
                <a:cs typeface="Times New Roman" pitchFamily="18" charset="0"/>
              </a:rPr>
              <a:t>8. Вспомните основные события , произошедшие в жизни Достоевского по окончании каторги.</a:t>
            </a:r>
            <a:endParaRPr lang="ru-RU" sz="19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>
                <a:latin typeface="Times New Roman" pitchFamily="18" charset="0"/>
                <a:cs typeface="Times New Roman" pitchFamily="18" charset="0"/>
              </a:rPr>
              <a:t>( Достоевскому было возвращено дворянское звание ; он женился 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b="1">
                <a:latin typeface="Times New Roman" pitchFamily="18" charset="0"/>
                <a:cs typeface="Times New Roman" pitchFamily="18" charset="0"/>
              </a:rPr>
              <a:t>9. В какой город переезжают Достоевский  с семьёй из Семипалатинска?</a:t>
            </a:r>
            <a:endParaRPr lang="ru-RU" sz="19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>
                <a:latin typeface="Times New Roman" pitchFamily="18" charset="0"/>
                <a:cs typeface="Times New Roman" pitchFamily="18" charset="0"/>
              </a:rPr>
              <a:t>( сначала в Тверь, затем в Петербург 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b="1">
                <a:latin typeface="Times New Roman" pitchFamily="18" charset="0"/>
                <a:cs typeface="Times New Roman" pitchFamily="18" charset="0"/>
              </a:rPr>
              <a:t>10. Назовите первый роман, опубликованный после каторги.</a:t>
            </a:r>
            <a:endParaRPr lang="ru-RU" sz="19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>
                <a:latin typeface="Times New Roman" pitchFamily="18" charset="0"/>
                <a:cs typeface="Times New Roman" pitchFamily="18" charset="0"/>
              </a:rPr>
              <a:t>( « Униженные и оскорблённые» 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b="1">
                <a:latin typeface="Times New Roman" pitchFamily="18" charset="0"/>
                <a:cs typeface="Times New Roman" pitchFamily="18" charset="0"/>
              </a:rPr>
              <a:t>11. Какая встреча ожидала Ф. М. Достоевского во время первой поездки за границу?</a:t>
            </a:r>
            <a:endParaRPr lang="ru-RU" sz="19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>
                <a:latin typeface="Times New Roman" pitchFamily="18" charset="0"/>
                <a:cs typeface="Times New Roman" pitchFamily="18" charset="0"/>
              </a:rPr>
              <a:t>( встреча с возлюбленной А. Сусловой 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b="1">
                <a:latin typeface="Times New Roman" pitchFamily="18" charset="0"/>
                <a:cs typeface="Times New Roman" pitchFamily="18" charset="0"/>
              </a:rPr>
              <a:t>12. Какую роль в жизни Достоевского сыграла стенографистка Сниткина ?</a:t>
            </a:r>
            <a:endParaRPr lang="ru-RU" sz="19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>
                <a:latin typeface="Times New Roman" pitchFamily="18" charset="0"/>
                <a:cs typeface="Times New Roman" pitchFamily="18" charset="0"/>
              </a:rPr>
              <a:t>( она стала его второй женой 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b="1">
                <a:latin typeface="Times New Roman" pitchFamily="18" charset="0"/>
                <a:cs typeface="Times New Roman" pitchFamily="18" charset="0"/>
              </a:rPr>
              <a:t>13. С какими изданиями в разное время сотрудничал Ф. М. Достоевский?</a:t>
            </a:r>
            <a:endParaRPr lang="ru-RU" sz="19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>
                <a:latin typeface="Times New Roman" pitchFamily="18" charset="0"/>
                <a:cs typeface="Times New Roman" pitchFamily="18" charset="0"/>
              </a:rPr>
              <a:t>( «Современник», «Отечественные записки»,  Время» , « Эпоха», «Русский вестник», «Гражданин» 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b="1">
                <a:latin typeface="Times New Roman" pitchFamily="18" charset="0"/>
                <a:cs typeface="Times New Roman" pitchFamily="18" charset="0"/>
              </a:rPr>
              <a:t>14. Назовите последний роман Достоевского.</a:t>
            </a:r>
            <a:endParaRPr lang="ru-RU" sz="19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>
                <a:latin typeface="Times New Roman" pitchFamily="18" charset="0"/>
                <a:cs typeface="Times New Roman" pitchFamily="18" charset="0"/>
              </a:rPr>
              <a:t>( «Братья Карамазовы» 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 b="1">
                <a:latin typeface="Times New Roman" pitchFamily="18" charset="0"/>
                <a:cs typeface="Times New Roman" pitchFamily="18" charset="0"/>
              </a:rPr>
              <a:t>15. В каком городе умер Достоевский?</a:t>
            </a:r>
            <a:endParaRPr lang="ru-RU" sz="19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ru-RU" sz="1900">
                <a:latin typeface="Times New Roman" pitchFamily="18" charset="0"/>
                <a:cs typeface="Times New Roman" pitchFamily="18" charset="0"/>
              </a:rPr>
              <a:t> ( В Петербурге 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ru-RU" sz="19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</a:pPr>
            <a:endParaRPr lang="ru-RU" sz="1900">
              <a:latin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773238"/>
            <a:ext cx="8229600" cy="1143000"/>
          </a:xfrm>
        </p:spPr>
        <p:txBody>
          <a:bodyPr/>
          <a:lstStyle/>
          <a:p>
            <a:r>
              <a:rPr lang="ru-RU"/>
              <a:t>Спасибо за внимание!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ru-RU" b="1"/>
              <a:t>Учеба</a:t>
            </a:r>
          </a:p>
        </p:txBody>
      </p:sp>
      <p:sp>
        <p:nvSpPr>
          <p:cNvPr id="15362" name="Содержимое 4"/>
          <p:cNvSpPr>
            <a:spLocks noGrp="1"/>
          </p:cNvSpPr>
          <p:nvPr>
            <p:ph idx="4294967295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C 1834 года, юных Фёдора и Михаила определяют в пансион Л.И.Чермака, который располагался на Басманной улице, где они учились до 1837 года. А ровно через год, после смерти матери, он вместе с братом Михаилом едет в Санкт-Петербург, поступать в Инженерное училище. Но Михаила туда не могут зачислить по состоянию здоровья и он вынужден был поступить в инженерные юнкера в Ревеле.</a:t>
            </a:r>
          </a:p>
        </p:txBody>
      </p:sp>
      <p:pic>
        <p:nvPicPr>
          <p:cNvPr id="16387" name="Picture 5" descr="L01_05_01_14_89_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213100"/>
            <a:ext cx="489743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8"/>
          <p:cNvSpPr>
            <a:spLocks noChangeArrowheads="1"/>
          </p:cNvSpPr>
          <p:nvPr/>
        </p:nvSpPr>
        <p:spPr bwMode="auto">
          <a:xfrm>
            <a:off x="900113" y="5876925"/>
            <a:ext cx="6529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Инженерное училище в Санкт-Петербурге</a:t>
            </a:r>
          </a:p>
        </p:txBody>
      </p:sp>
      <p:pic>
        <p:nvPicPr>
          <p:cNvPr id="10" name="Picture 3" descr="достоевский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997200"/>
            <a:ext cx="1873250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800" b="1"/>
              <a:t>Начало литературной деятельности</a:t>
            </a:r>
          </a:p>
        </p:txBody>
      </p:sp>
      <p:sp>
        <p:nvSpPr>
          <p:cNvPr id="16386" name="Содержимое 4"/>
          <p:cNvSpPr>
            <a:spLocks noGrp="1"/>
          </p:cNvSpPr>
          <p:nvPr>
            <p:ph sz="half" idx="4294967295"/>
          </p:nvPr>
        </p:nvSpPr>
        <p:spPr>
          <a:xfrm>
            <a:off x="457200" y="2132013"/>
            <a:ext cx="4038600" cy="400208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После окончания училища, в 1843 году, Достоевский был зачислен на службу в чертёжную инженерного департамента, но летом 1844 Достоевский уволился в чине поручика, решив полностью отдаться литературному творчеству.</a:t>
            </a:r>
            <a:r>
              <a:rPr lang="ru-RU" sz="200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None/>
            </a:pPr>
            <a:r>
              <a:rPr lang="ru-RU" sz="1600"/>
              <a:t/>
            </a:r>
            <a:br>
              <a:rPr lang="ru-RU" sz="1600"/>
            </a:br>
            <a:endParaRPr lang="ru-RU" sz="2400"/>
          </a:p>
        </p:txBody>
      </p:sp>
      <p:sp>
        <p:nvSpPr>
          <p:cNvPr id="16387" name="Содержимое 9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27488" cy="47085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800"/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4716463" y="1628775"/>
            <a:ext cx="3887787" cy="4537075"/>
            <a:chOff x="158" y="663"/>
            <a:chExt cx="1779" cy="3250"/>
          </a:xfrm>
        </p:grpSpPr>
        <p:pic>
          <p:nvPicPr>
            <p:cNvPr id="16389" name="Picture 9" descr="хотите увеличить?-нажмите">
              <a:hlinkClick r:id="rId2" tooltip="хотите увеличить?-нажмите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8" y="663"/>
              <a:ext cx="1779" cy="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0" name="Text Box 10"/>
            <p:cNvSpPr txBox="1">
              <a:spLocks noChangeArrowheads="1"/>
            </p:cNvSpPr>
            <p:nvPr/>
          </p:nvSpPr>
          <p:spPr bwMode="auto">
            <a:xfrm>
              <a:off x="158" y="3429"/>
              <a:ext cx="1724" cy="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600" b="1">
                  <a:latin typeface="Times New Roman" pitchFamily="18" charset="0"/>
                  <a:cs typeface="Times New Roman" pitchFamily="18" charset="0"/>
                </a:rPr>
                <a:t>Портрет Ф.М. Достоевского</a:t>
              </a:r>
            </a:p>
          </p:txBody>
        </p:sp>
      </p:grp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08025"/>
          </a:xfrm>
        </p:spPr>
        <p:txBody>
          <a:bodyPr>
            <a:normAutofit/>
          </a:bodyPr>
          <a:lstStyle/>
          <a:p>
            <a:r>
              <a:rPr lang="ru-RU" sz="4000" b="1"/>
              <a:t>Триумфальный дебют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57200" y="1125538"/>
            <a:ext cx="4038600" cy="50006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       Зимой 1844 Достоевский задумал роман "Бедные люди", работу над которым он начал, по его словам, "вдруг", неожиданно, но отдался ей безраздельно. Еще в рукописи Д. В. Григорович, с которым он в то время делил квартиру, доставил роман Н. А. Некрасову, и они вместе, не отрываясь, ночь напролет читали "Бедных людей". Под утро они пришли к Достоевскому, чтобы выразить ему восхищение. Со словами "Новый Гоголь явился!" Некрасов передал рукопись В. Г. Белинскому, который сказал П. В. Анненкову: "... роман открывает такие тайны жизни и характеров на Руси, которые до него и не снились никому".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724525" y="1196975"/>
            <a:ext cx="2609850" cy="3527425"/>
          </a:xfrm>
          <a:ln/>
        </p:spPr>
      </p:pic>
      <p:sp>
        <p:nvSpPr>
          <p:cNvPr id="17412" name="Прямоугольник 7"/>
          <p:cNvSpPr>
            <a:spLocks noChangeArrowheads="1"/>
          </p:cNvSpPr>
          <p:nvPr/>
        </p:nvSpPr>
        <p:spPr bwMode="auto">
          <a:xfrm>
            <a:off x="5003800" y="4813300"/>
            <a:ext cx="360045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Титульный лист  «Петербургского сборника», в котором была  опубликована повесть «Бедные люди»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836613"/>
          </a:xfrm>
        </p:spPr>
        <p:txBody>
          <a:bodyPr/>
          <a:lstStyle/>
          <a:p>
            <a:r>
              <a:rPr lang="ru-RU" b="1"/>
              <a:t>Достоевский и петрашевцы</a:t>
            </a:r>
          </a:p>
        </p:txBody>
      </p:sp>
      <p:pic>
        <p:nvPicPr>
          <p:cNvPr id="8" name="Picture 4" descr="петрашевский, дост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2265363"/>
            <a:ext cx="2232025" cy="3398837"/>
          </a:xfrm>
          <a:ln/>
        </p:spPr>
      </p:pic>
      <p:pic>
        <p:nvPicPr>
          <p:cNvPr id="9" name="Picture 3" descr="dost19">
            <a:hlinkClick r:id="rId3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4140200" y="3500438"/>
            <a:ext cx="3744913" cy="2681287"/>
          </a:xfrm>
          <a:ln>
            <a:solidFill>
              <a:schemeClr val="tx1"/>
            </a:solidFill>
          </a:ln>
        </p:spPr>
      </p:pic>
      <p:sp>
        <p:nvSpPr>
          <p:cNvPr id="18436" name="Прямоугольник 10"/>
          <p:cNvSpPr>
            <a:spLocks noChangeArrowheads="1"/>
          </p:cNvSpPr>
          <p:nvPr/>
        </p:nvSpPr>
        <p:spPr bwMode="auto">
          <a:xfrm>
            <a:off x="179388" y="5949950"/>
            <a:ext cx="35575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>
                <a:latin typeface="Times New Roman" pitchFamily="18" charset="0"/>
              </a:rPr>
              <a:t>М.В.Буташевич-Петрашевский.</a:t>
            </a:r>
          </a:p>
        </p:txBody>
      </p:sp>
      <p:sp>
        <p:nvSpPr>
          <p:cNvPr id="18437" name="Прямоугольник 11"/>
          <p:cNvSpPr>
            <a:spLocks noChangeArrowheads="1"/>
          </p:cNvSpPr>
          <p:nvPr/>
        </p:nvSpPr>
        <p:spPr bwMode="auto">
          <a:xfrm>
            <a:off x="2484438" y="908050"/>
            <a:ext cx="648017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 1848 вошел в особое тайное общество, организованное радикальным петрашевцем Н. А. Спешневым; общество ставило своей целью "произвести переворот в России.  Под утро 23 апреля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1849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в числе других петрашевцев писатель был арестован  и приговорен к смертной казни, замененной затем 4-летней каторгой и заключен в Алексеевский равелин Петропавловской крепости.</a:t>
            </a:r>
            <a:r>
              <a:rPr lang="ru-RU"/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А через два дня Достоевского заковали в кандалы и отправили в Омский острог, в котором он содержался до февраля 1854 года</a:t>
            </a:r>
            <a:r>
              <a:rPr lang="ru-RU"/>
              <a:t>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8" name="Прямоугольник 12"/>
          <p:cNvSpPr>
            <a:spLocks noChangeArrowheads="1"/>
          </p:cNvSpPr>
          <p:nvPr/>
        </p:nvSpPr>
        <p:spPr bwMode="auto">
          <a:xfrm>
            <a:off x="4284663" y="6199188"/>
            <a:ext cx="3527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Казнь петрашевцев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61975"/>
          </a:xfrm>
        </p:spPr>
        <p:txBody>
          <a:bodyPr>
            <a:normAutofit/>
          </a:bodyPr>
          <a:lstStyle/>
          <a:p>
            <a:r>
              <a:rPr lang="ru-RU" sz="4000" b="1"/>
              <a:t>Возвращение в литературу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981075"/>
            <a:ext cx="4572000" cy="36004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/>
              <a:t> 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С января 1854 Достоевский служил рядовым в Семипалатинске , а в 1855 Ф.Достоевский произведен в унтер-офицеры, в 1856 в прапорщики. В следующем году ему было возвращено дворянство и право печататься. Тогда же он женился на М. Д. Исаевой, принимавшей еще до брака горячее участие в его судьбе. В Сибири Достоевский написал повести "Дядюшкин сон" и "Село Степанчиково и его обитатели"</a:t>
            </a:r>
          </a:p>
        </p:txBody>
      </p:sp>
      <p:sp>
        <p:nvSpPr>
          <p:cNvPr id="19459" name="Содержимое 3"/>
          <p:cNvSpPr>
            <a:spLocks noGrp="1"/>
          </p:cNvSpPr>
          <p:nvPr>
            <p:ph sz="half" idx="4294967295"/>
          </p:nvPr>
        </p:nvSpPr>
        <p:spPr>
          <a:xfrm>
            <a:off x="5003800" y="981075"/>
            <a:ext cx="3756025" cy="5073650"/>
          </a:xfrm>
        </p:spPr>
        <p:txBody>
          <a:bodyPr/>
          <a:lstStyle/>
          <a:p>
            <a:pPr marL="0" indent="-273050">
              <a:spcBef>
                <a:spcPct val="0"/>
              </a:spcBef>
              <a:buClr>
                <a:srgbClr val="AD2E27"/>
              </a:buClr>
              <a:buSzPct val="80000"/>
              <a:buFont typeface="Wingdings" pitchFamily="2" charset="2"/>
              <a:buNone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1859 году добивается переезда в Санкт-Петербург.  С 1861 вместе с братом Михаилом Достоевский начинает издавать журнал «Время». Летом 1862 посещает Париж, Лондон, Женеву. Вскоре журнал «Время» был закрыт за невинную статью Н.Стахова, но в начале 1864г стал выходить журнал  «Эпоха».</a:t>
            </a:r>
          </a:p>
        </p:txBody>
      </p:sp>
      <p:pic>
        <p:nvPicPr>
          <p:cNvPr id="19460" name="Picture 4" descr="dost2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546475"/>
            <a:ext cx="23749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L01_05_01_14_97_p"/>
          <p:cNvPicPr>
            <a:picLocks noChangeAspect="1" noChangeArrowheads="1"/>
          </p:cNvPicPr>
          <p:nvPr/>
        </p:nvPicPr>
        <p:blipFill>
          <a:blip r:embed="rId4"/>
          <a:srcRect l="1978" t="3113" r="3090" b="3502"/>
          <a:stretch>
            <a:fillRect/>
          </a:stretch>
        </p:blipFill>
        <p:spPr bwMode="auto">
          <a:xfrm>
            <a:off x="4284663" y="3644900"/>
            <a:ext cx="46799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5"/>
          <p:cNvSpPr>
            <a:spLocks noGrp="1"/>
          </p:cNvSpPr>
          <p:nvPr>
            <p:ph idx="4294967295"/>
          </p:nvPr>
        </p:nvSpPr>
        <p:spPr>
          <a:xfrm>
            <a:off x="914400" y="260350"/>
            <a:ext cx="8229600" cy="5257800"/>
          </a:xfrm>
        </p:spPr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sz="1800">
                <a:solidFill>
                  <a:srgbClr val="1E1C1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 1863 Достоевский совершил вторую поездку за границу, где познакомился с А. П. Сусловой; их сложные отношения, а также азартная игра в рулетку в Баден-Бадене дали материал для романа "Игрок" (1866). В 1864 умерла жена Достоевского и, хотя они не были счастливы в браке, он тяжело пережил потерю. Вслед за ней внезапно скончался брат Михаил. Достоевский взял на себя все долги по изданию журнала "Эпоха»</a:t>
            </a:r>
          </a:p>
          <a:p>
            <a:pPr>
              <a:buFont typeface="Wingdings" pitchFamily="2" charset="2"/>
              <a:buNone/>
            </a:pPr>
            <a:endParaRPr lang="ru-RU" sz="4000">
              <a:solidFill>
                <a:srgbClr val="FFFFFF"/>
              </a:solidFill>
              <a:latin typeface="Times New Roman" pitchFamily="18" charset="0"/>
            </a:endParaRPr>
          </a:p>
        </p:txBody>
      </p:sp>
      <p:pic>
        <p:nvPicPr>
          <p:cNvPr id="7" name="Picture 3" descr="dost4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565400"/>
            <a:ext cx="2627312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L01_05_01_14_112_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2636838"/>
            <a:ext cx="4535488" cy="35401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58888" y="3429000"/>
            <a:ext cx="1873250" cy="311308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>
              <a:solidFill>
                <a:srgbClr val="2924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solidFill>
                <a:srgbClr val="2924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solidFill>
                <a:srgbClr val="2924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solidFill>
                <a:srgbClr val="2924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solidFill>
                <a:srgbClr val="2924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solidFill>
                <a:srgbClr val="2924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solidFill>
                <a:srgbClr val="2924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solidFill>
                <a:srgbClr val="2924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solidFill>
                <a:srgbClr val="2924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solidFill>
                <a:srgbClr val="2924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А. П. Суслова</a:t>
            </a:r>
            <a:endParaRPr lang="ru-RU" b="1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4294967295"/>
          </p:nvPr>
        </p:nvSpPr>
        <p:spPr>
          <a:xfrm>
            <a:off x="914400" y="188913"/>
            <a:ext cx="8229600" cy="5218112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ru-RU" sz="1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Достоевский остался без средств к существованию и заключил с книгоиздателем Стелловским кабальный договор, по которому Достоевский обязывался до 1 ноября 1866 года написать новый роман для готовившегося к печати собрания своих сочинений  Но он никак не мог ничего написать. И когда оставался месяц, он по совету друзей нанимает стенографистку и за 28 дней продиктовал ей роман "Игрок", А спустя короткое время Фёдор Михайлович делает той самой стенографистке предложение.</a:t>
            </a:r>
          </a:p>
          <a:p>
            <a:pPr marL="0" indent="0"/>
            <a:endParaRPr lang="ru-RU" sz="36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827088" y="2997200"/>
            <a:ext cx="4852987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ru-RU">
                <a:latin typeface="Calibri" pitchFamily="34" charset="0"/>
              </a:rPr>
              <a:t>А.Г. Сниткина</a:t>
            </a:r>
          </a:p>
        </p:txBody>
      </p:sp>
      <p:pic>
        <p:nvPicPr>
          <p:cNvPr id="2150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781300"/>
            <a:ext cx="2663825" cy="3527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09" name="Picture 5" descr="126908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6800" y="2781300"/>
            <a:ext cx="2628900" cy="3527425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10" name="Прямоугольник 8"/>
          <p:cNvSpPr>
            <a:spLocks noChangeArrowheads="1"/>
          </p:cNvSpPr>
          <p:nvPr/>
        </p:nvSpPr>
        <p:spPr bwMode="auto">
          <a:xfrm>
            <a:off x="3348038" y="3068638"/>
            <a:ext cx="2808287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Анна Григорьевна Сниткина родила великому писателю детей и на много лет пережила Достоевского - когда он умер, ей было всего 35. 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10" grpId="0"/>
    </p:bldLst>
  </p:timing>
</p:sld>
</file>

<file path=ppt/theme/theme1.xml><?xml version="1.0" encoding="utf-8"?>
<a:theme xmlns:a="http://schemas.openxmlformats.org/drawingml/2006/main" name="Точки">
  <a:themeElements>
    <a:clrScheme name="Точки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Точ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800</TotalTime>
  <Words>1196</Words>
  <Application>Microsoft Office PowerPoint</Application>
  <PresentationFormat>Экран (4:3)</PresentationFormat>
  <Paragraphs>139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Times New Roman</vt:lpstr>
      <vt:lpstr>Wingdings</vt:lpstr>
      <vt:lpstr>Calibri</vt:lpstr>
      <vt:lpstr>Monotype Corsiva</vt:lpstr>
      <vt:lpstr>Точки</vt:lpstr>
      <vt:lpstr>Презентация на тему:   «Жизненный и творческий путь Ф.М.Достоевского»</vt:lpstr>
      <vt:lpstr>Рождение и первые годы жизни</vt:lpstr>
      <vt:lpstr>Учеба</vt:lpstr>
      <vt:lpstr>Начало литературной деятельности</vt:lpstr>
      <vt:lpstr>Триумфальный дебют</vt:lpstr>
      <vt:lpstr>Достоевский и петрашевцы</vt:lpstr>
      <vt:lpstr>Возвращение в литературу</vt:lpstr>
      <vt:lpstr>Слайд 8</vt:lpstr>
      <vt:lpstr>Слайд 9</vt:lpstr>
      <vt:lpstr>Слайд 10</vt:lpstr>
      <vt:lpstr>«Великое пятикнижие"</vt:lpstr>
      <vt:lpstr>"Преступление и наказание"</vt:lpstr>
      <vt:lpstr>"Идиот"</vt:lpstr>
      <vt:lpstr>"Бесы"</vt:lpstr>
      <vt:lpstr>"Подросток"</vt:lpstr>
      <vt:lpstr>"Братья Карамазовы".  </vt:lpstr>
      <vt:lpstr>Слайд 17</vt:lpstr>
      <vt:lpstr>Слайд 18</vt:lpstr>
      <vt:lpstr>Память</vt:lpstr>
      <vt:lpstr>Проверь себя</vt:lpstr>
      <vt:lpstr>Слайд 21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 «Жизненный и творческий путь М.Ф.Достоевского»</dc:title>
  <dc:creator>User</dc:creator>
  <cp:lastModifiedBy>библиотека</cp:lastModifiedBy>
  <cp:revision>79</cp:revision>
  <dcterms:created xsi:type="dcterms:W3CDTF">2016-10-30T16:36:57Z</dcterms:created>
  <dcterms:modified xsi:type="dcterms:W3CDTF">2016-11-07T10:54:01Z</dcterms:modified>
</cp:coreProperties>
</file>