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1440" y="-15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15.01.2017</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725C68B6-61C2-468F-89AB-4B9F7531AA68}"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15.01.2017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15.01.2017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15.01.2017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15.01.2017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15.01.2017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15.01.2017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15.01.2017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15.01.2017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15.01.2017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15.01.2017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B106E36-FD25-4E2D-B0AA-010F637433A0}" type="datetimeFigureOut">
              <a:rPr lang="ru-RU" smtClean="0"/>
              <a:pPr/>
              <a:t>15.01.2017</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2030" y="0"/>
            <a:ext cx="8229600" cy="1700808"/>
          </a:xfrm>
        </p:spPr>
        <p:txBody>
          <a:bodyPr>
            <a:noAutofit/>
          </a:bodyPr>
          <a:lstStyle/>
          <a:p>
            <a:r>
              <a:rPr lang="ru-RU" sz="5400" b="0" dirty="0" smtClean="0">
                <a:solidFill>
                  <a:srgbClr val="FFC000"/>
                </a:solidFill>
                <a:effectLst>
                  <a:outerShdw blurRad="38100" dist="38100" dir="2700000" algn="tl">
                    <a:srgbClr val="000000">
                      <a:alpha val="43137"/>
                    </a:srgbClr>
                  </a:outerShdw>
                </a:effectLst>
              </a:rPr>
              <a:t>Профессия «Спасатель»</a:t>
            </a:r>
            <a:endParaRPr lang="ru-RU" sz="5400" b="0" dirty="0">
              <a:solidFill>
                <a:srgbClr val="FFC000"/>
              </a:solidFill>
              <a:effectLst>
                <a:outerShdw blurRad="38100" dist="38100" dir="2700000" algn="tl">
                  <a:srgbClr val="000000">
                    <a:alpha val="43137"/>
                  </a:srgbClr>
                </a:outerShdw>
              </a:effectLst>
            </a:endParaRPr>
          </a:p>
        </p:txBody>
      </p:sp>
      <p:sp>
        <p:nvSpPr>
          <p:cNvPr id="3" name="Подзаголовок 2"/>
          <p:cNvSpPr>
            <a:spLocks noGrp="1"/>
          </p:cNvSpPr>
          <p:nvPr>
            <p:ph type="subTitle" idx="1"/>
          </p:nvPr>
        </p:nvSpPr>
        <p:spPr>
          <a:xfrm>
            <a:off x="2339752" y="5589240"/>
            <a:ext cx="6400800" cy="1092324"/>
          </a:xfrm>
        </p:spPr>
        <p:txBody>
          <a:bodyPr>
            <a:normAutofit fontScale="92500"/>
          </a:bodyPr>
          <a:lstStyle/>
          <a:p>
            <a:r>
              <a:rPr lang="ru-RU" dirty="0" smtClean="0"/>
              <a:t>Выполнила: Посохина Александра, ученица 9Б класса МБУ Тоора-Хемская СОШ.</a:t>
            </a:r>
            <a:endParaRPr lang="ru-RU" dirty="0"/>
          </a:p>
        </p:txBody>
      </p:sp>
      <p:pic>
        <p:nvPicPr>
          <p:cNvPr id="4" name="Рисунок 3"/>
          <p:cNvPicPr/>
          <p:nvPr/>
        </p:nvPicPr>
        <p:blipFill>
          <a:blip r:embed="rId2" cstate="print"/>
          <a:srcRect/>
          <a:stretch>
            <a:fillRect/>
          </a:stretch>
        </p:blipFill>
        <p:spPr bwMode="auto">
          <a:xfrm>
            <a:off x="928662" y="1700808"/>
            <a:ext cx="6235626" cy="3733586"/>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0"/>
            <a:ext cx="8229600" cy="6309360"/>
          </a:xfrm>
        </p:spPr>
        <p:txBody>
          <a:bodyPr/>
          <a:lstStyle/>
          <a:p>
            <a:r>
              <a:rPr lang="ru-RU" dirty="0" smtClean="0"/>
              <a:t>Профессия спасателя считается одной из самых ответственных и опасных профессий в мире, однако даже такое положение дел не снижает её привлекательность для миллионов мужчин. В основном работа спасателя направлена на оказание помощи при стихийных бедствиях, наводнениях, пожарах, экологических катастрофах, авариях, чрезвычайных ситуациях. </a:t>
            </a:r>
            <a:endParaRPr lang="ru-RU" dirty="0"/>
          </a:p>
        </p:txBody>
      </p:sp>
      <p:pic>
        <p:nvPicPr>
          <p:cNvPr id="4" name="Рисунок 3"/>
          <p:cNvPicPr/>
          <p:nvPr/>
        </p:nvPicPr>
        <p:blipFill>
          <a:blip r:embed="rId2" cstate="print"/>
          <a:srcRect/>
          <a:stretch>
            <a:fillRect/>
          </a:stretch>
        </p:blipFill>
        <p:spPr bwMode="auto">
          <a:xfrm>
            <a:off x="357158" y="3571876"/>
            <a:ext cx="3857652" cy="2928958"/>
          </a:xfrm>
          <a:prstGeom prst="rect">
            <a:avLst/>
          </a:prstGeom>
          <a:noFill/>
          <a:ln w="9525">
            <a:noFill/>
            <a:miter lim="800000"/>
            <a:headEnd/>
            <a:tailEnd/>
          </a:ln>
        </p:spPr>
      </p:pic>
      <p:pic>
        <p:nvPicPr>
          <p:cNvPr id="5" name="Рисунок 4"/>
          <p:cNvPicPr/>
          <p:nvPr/>
        </p:nvPicPr>
        <p:blipFill>
          <a:blip r:embed="rId3" cstate="print"/>
          <a:srcRect/>
          <a:stretch>
            <a:fillRect/>
          </a:stretch>
        </p:blipFill>
        <p:spPr bwMode="auto">
          <a:xfrm>
            <a:off x="4357686" y="3571876"/>
            <a:ext cx="4429156" cy="2928958"/>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4143380"/>
            <a:ext cx="8258204" cy="2297106"/>
          </a:xfrm>
        </p:spPr>
        <p:txBody>
          <a:bodyPr>
            <a:noAutofit/>
          </a:bodyPr>
          <a:lstStyle/>
          <a:p>
            <a:r>
              <a:rPr lang="ru-RU" sz="1800" dirty="0" smtClean="0">
                <a:solidFill>
                  <a:schemeClr val="tx1"/>
                </a:solidFill>
                <a:effectLst>
                  <a:outerShdw blurRad="38100" dist="38100" dir="2700000" algn="tl">
                    <a:srgbClr val="000000">
                      <a:alpha val="43137"/>
                    </a:srgbClr>
                  </a:outerShdw>
                </a:effectLst>
              </a:rPr>
              <a:t>Социальная значимость профессии в обществе: С точки зрения социальной значимости, профессия спасателя говорит сама за себя. К счастью, глобальные катастрофы не происходят каждый день, однако спасатель крайне необходим и в обычных бытовых ситуациях, как, например, при попытке открыть дверь квартиры через балкон соседей, при поиске потерявшихся в лесу людей, при спасении жизней любителей горного спорта или морских прогулок на катере, при оказании помощи в случае ДТП.</a:t>
            </a:r>
            <a:br>
              <a:rPr lang="ru-RU" sz="1800" dirty="0" smtClean="0">
                <a:solidFill>
                  <a:schemeClr val="tx1"/>
                </a:solidFill>
                <a:effectLst>
                  <a:outerShdw blurRad="38100" dist="38100" dir="2700000" algn="tl">
                    <a:srgbClr val="000000">
                      <a:alpha val="43137"/>
                    </a:srgbClr>
                  </a:outerShdw>
                </a:effectLst>
              </a:rPr>
            </a:br>
            <a:endParaRPr lang="ru-RU" sz="1800" dirty="0">
              <a:solidFill>
                <a:schemeClr val="tx1"/>
              </a:solidFill>
              <a:effectLst>
                <a:outerShdw blurRad="38100" dist="38100" dir="2700000" algn="tl">
                  <a:srgbClr val="000000">
                    <a:alpha val="43137"/>
                  </a:srgbClr>
                </a:outerShdw>
              </a:effectLst>
            </a:endParaRPr>
          </a:p>
        </p:txBody>
      </p:sp>
      <p:pic>
        <p:nvPicPr>
          <p:cNvPr id="4" name="Рисунок 3"/>
          <p:cNvPicPr/>
          <p:nvPr/>
        </p:nvPicPr>
        <p:blipFill>
          <a:blip r:embed="rId2" cstate="print"/>
          <a:srcRect/>
          <a:stretch>
            <a:fillRect/>
          </a:stretch>
        </p:blipFill>
        <p:spPr bwMode="auto">
          <a:xfrm>
            <a:off x="214282" y="214290"/>
            <a:ext cx="4214842" cy="3714776"/>
          </a:xfrm>
          <a:prstGeom prst="rect">
            <a:avLst/>
          </a:prstGeom>
          <a:noFill/>
          <a:ln w="9525">
            <a:noFill/>
            <a:miter lim="800000"/>
            <a:headEnd/>
            <a:tailEnd/>
          </a:ln>
        </p:spPr>
      </p:pic>
      <p:pic>
        <p:nvPicPr>
          <p:cNvPr id="5" name="Рисунок 4"/>
          <p:cNvPicPr/>
          <p:nvPr/>
        </p:nvPicPr>
        <p:blipFill>
          <a:blip r:embed="rId3" cstate="print"/>
          <a:srcRect/>
          <a:stretch>
            <a:fillRect/>
          </a:stretch>
        </p:blipFill>
        <p:spPr bwMode="auto">
          <a:xfrm>
            <a:off x="4786314" y="285728"/>
            <a:ext cx="4000528" cy="3714776"/>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idx="1"/>
          </p:nvPr>
        </p:nvSpPr>
        <p:spPr>
          <a:xfrm>
            <a:off x="2357422" y="2214554"/>
            <a:ext cx="6786578" cy="4643446"/>
          </a:xfrm>
        </p:spPr>
        <p:txBody>
          <a:bodyPr>
            <a:normAutofit fontScale="62500" lnSpcReduction="20000"/>
          </a:bodyPr>
          <a:lstStyle/>
          <a:p>
            <a:pPr>
              <a:buNone/>
            </a:pPr>
            <a:r>
              <a:rPr lang="ru-RU" dirty="0" smtClean="0"/>
              <a:t> </a:t>
            </a:r>
          </a:p>
          <a:p>
            <a:r>
              <a:rPr lang="ru-RU" sz="3800" dirty="0" smtClean="0"/>
              <a:t>Массовость и уникальность профессии: В перечень основных обязанностей спасателя входит спасение людей при проведении аварийно-спасательных работ, умение оказать первую медицинскую помощь пострадавшим в результате несчастных случаев, взрывов, отравлении ядовитыми веществами. Ликвидация последствий аварий также ложится на могучие плечи спасателей. Более того, по прибытии на место происшествия спасатели проводят первичную оценку ситуации, составляя план спасения жителей из очага опасности.</a:t>
            </a:r>
          </a:p>
          <a:p>
            <a:endParaRPr lang="ru-RU" dirty="0"/>
          </a:p>
        </p:txBody>
      </p:sp>
      <p:pic>
        <p:nvPicPr>
          <p:cNvPr id="6" name="Рисунок 5"/>
          <p:cNvPicPr/>
          <p:nvPr/>
        </p:nvPicPr>
        <p:blipFill>
          <a:blip r:embed="rId2" cstate="print"/>
          <a:srcRect/>
          <a:stretch>
            <a:fillRect/>
          </a:stretch>
        </p:blipFill>
        <p:spPr bwMode="auto">
          <a:xfrm>
            <a:off x="142844" y="142852"/>
            <a:ext cx="3286148" cy="2428892"/>
          </a:xfrm>
          <a:prstGeom prst="rect">
            <a:avLst/>
          </a:prstGeom>
          <a:noFill/>
          <a:ln w="9525">
            <a:noFill/>
            <a:miter lim="800000"/>
            <a:headEnd/>
            <a:tailEnd/>
          </a:ln>
        </p:spPr>
      </p:pic>
      <p:pic>
        <p:nvPicPr>
          <p:cNvPr id="7" name="Рисунок 6"/>
          <p:cNvPicPr/>
          <p:nvPr/>
        </p:nvPicPr>
        <p:blipFill>
          <a:blip r:embed="rId3" cstate="print"/>
          <a:srcRect/>
          <a:stretch>
            <a:fillRect/>
          </a:stretch>
        </p:blipFill>
        <p:spPr bwMode="auto">
          <a:xfrm>
            <a:off x="214282" y="2857496"/>
            <a:ext cx="2571768" cy="2000264"/>
          </a:xfrm>
          <a:prstGeom prst="rect">
            <a:avLst/>
          </a:prstGeom>
          <a:noFill/>
          <a:ln w="9525">
            <a:noFill/>
            <a:miter lim="800000"/>
            <a:headEnd/>
            <a:tailEnd/>
          </a:ln>
        </p:spPr>
      </p:pic>
      <p:pic>
        <p:nvPicPr>
          <p:cNvPr id="8" name="Рисунок 7"/>
          <p:cNvPicPr/>
          <p:nvPr/>
        </p:nvPicPr>
        <p:blipFill>
          <a:blip r:embed="rId4" cstate="print"/>
          <a:srcRect/>
          <a:stretch>
            <a:fillRect/>
          </a:stretch>
        </p:blipFill>
        <p:spPr bwMode="auto">
          <a:xfrm>
            <a:off x="3500430" y="142852"/>
            <a:ext cx="5429288" cy="2357454"/>
          </a:xfrm>
          <a:prstGeom prst="rect">
            <a:avLst/>
          </a:prstGeom>
          <a:noFill/>
          <a:ln w="9525">
            <a:noFill/>
            <a:miter lim="800000"/>
            <a:headEnd/>
            <a:tailEnd/>
          </a:ln>
        </p:spPr>
      </p:pic>
      <p:pic>
        <p:nvPicPr>
          <p:cNvPr id="9" name="Рисунок 8"/>
          <p:cNvPicPr/>
          <p:nvPr/>
        </p:nvPicPr>
        <p:blipFill>
          <a:blip r:embed="rId5" cstate="print"/>
          <a:srcRect/>
          <a:stretch>
            <a:fillRect/>
          </a:stretch>
        </p:blipFill>
        <p:spPr bwMode="auto">
          <a:xfrm>
            <a:off x="214282" y="4929198"/>
            <a:ext cx="2619375" cy="1743075"/>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FFC000"/>
                </a:solidFill>
              </a:rPr>
              <a:t>Помимо  людей спасателями работают и животные</a:t>
            </a:r>
            <a:r>
              <a:rPr lang="ru-RU" dirty="0" smtClean="0">
                <a:solidFill>
                  <a:srgbClr val="FFC000"/>
                </a:solidFill>
                <a:sym typeface="Wingdings" pitchFamily="2" charset="2"/>
              </a:rPr>
              <a:t></a:t>
            </a:r>
            <a:endParaRPr lang="ru-RU" dirty="0">
              <a:solidFill>
                <a:srgbClr val="FFC000"/>
              </a:solidFill>
            </a:endParaRPr>
          </a:p>
        </p:txBody>
      </p:sp>
      <p:pic>
        <p:nvPicPr>
          <p:cNvPr id="4" name="Рисунок 3"/>
          <p:cNvPicPr/>
          <p:nvPr/>
        </p:nvPicPr>
        <p:blipFill>
          <a:blip r:embed="rId2" cstate="print"/>
          <a:srcRect/>
          <a:stretch>
            <a:fillRect/>
          </a:stretch>
        </p:blipFill>
        <p:spPr bwMode="auto">
          <a:xfrm>
            <a:off x="214282" y="1428736"/>
            <a:ext cx="4000496" cy="3000396"/>
          </a:xfrm>
          <a:prstGeom prst="rect">
            <a:avLst/>
          </a:prstGeom>
          <a:noFill/>
          <a:ln w="9525">
            <a:noFill/>
            <a:miter lim="800000"/>
            <a:headEnd/>
            <a:tailEnd/>
          </a:ln>
        </p:spPr>
      </p:pic>
      <p:pic>
        <p:nvPicPr>
          <p:cNvPr id="5" name="Рисунок 4"/>
          <p:cNvPicPr/>
          <p:nvPr/>
        </p:nvPicPr>
        <p:blipFill>
          <a:blip r:embed="rId3" cstate="print"/>
          <a:srcRect/>
          <a:stretch>
            <a:fillRect/>
          </a:stretch>
        </p:blipFill>
        <p:spPr bwMode="auto">
          <a:xfrm>
            <a:off x="5429256" y="1571612"/>
            <a:ext cx="3429024" cy="5000660"/>
          </a:xfrm>
          <a:prstGeom prst="rect">
            <a:avLst/>
          </a:prstGeom>
          <a:noFill/>
          <a:ln w="9525">
            <a:noFill/>
            <a:miter lim="800000"/>
            <a:headEnd/>
            <a:tailEnd/>
          </a:ln>
        </p:spPr>
      </p:pic>
      <p:pic>
        <p:nvPicPr>
          <p:cNvPr id="6" name="Рисунок 5"/>
          <p:cNvPicPr/>
          <p:nvPr/>
        </p:nvPicPr>
        <p:blipFill>
          <a:blip r:embed="rId4" cstate="print"/>
          <a:srcRect/>
          <a:stretch>
            <a:fillRect/>
          </a:stretch>
        </p:blipFill>
        <p:spPr bwMode="auto">
          <a:xfrm>
            <a:off x="1428728" y="4500546"/>
            <a:ext cx="3857652" cy="2357454"/>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FFC000"/>
                </a:solidFill>
              </a:rPr>
              <a:t>Собака- лучший друг человека…</a:t>
            </a:r>
            <a:endParaRPr lang="ru-RU" dirty="0">
              <a:solidFill>
                <a:srgbClr val="FFC000"/>
              </a:solidFill>
            </a:endParaRPr>
          </a:p>
        </p:txBody>
      </p:sp>
      <p:pic>
        <p:nvPicPr>
          <p:cNvPr id="4" name="Содержимое 3"/>
          <p:cNvPicPr>
            <a:picLocks noGrp="1"/>
          </p:cNvPicPr>
          <p:nvPr>
            <p:ph idx="1"/>
          </p:nvPr>
        </p:nvPicPr>
        <p:blipFill>
          <a:blip r:embed="rId2" cstate="print"/>
          <a:srcRect/>
          <a:stretch>
            <a:fillRect/>
          </a:stretch>
        </p:blipFill>
        <p:spPr bwMode="auto">
          <a:xfrm>
            <a:off x="5072066" y="2857496"/>
            <a:ext cx="3857652" cy="3500462"/>
          </a:xfrm>
          <a:prstGeom prst="rect">
            <a:avLst/>
          </a:prstGeom>
          <a:noFill/>
          <a:ln w="9525">
            <a:noFill/>
            <a:miter lim="800000"/>
            <a:headEnd/>
            <a:tailEnd/>
          </a:ln>
        </p:spPr>
      </p:pic>
      <p:pic>
        <p:nvPicPr>
          <p:cNvPr id="5" name="Рисунок 4"/>
          <p:cNvPicPr/>
          <p:nvPr/>
        </p:nvPicPr>
        <p:blipFill>
          <a:blip r:embed="rId3" cstate="print"/>
          <a:srcRect/>
          <a:stretch>
            <a:fillRect/>
          </a:stretch>
        </p:blipFill>
        <p:spPr bwMode="auto">
          <a:xfrm>
            <a:off x="142844" y="1571612"/>
            <a:ext cx="5429288" cy="4857784"/>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400" dirty="0" smtClean="0">
                <a:solidFill>
                  <a:schemeClr val="tx2">
                    <a:lumMod val="10000"/>
                  </a:schemeClr>
                </a:solidFill>
              </a:rPr>
              <a:t> </a:t>
            </a:r>
            <a:br>
              <a:rPr lang="ru-RU" sz="2400" dirty="0" smtClean="0">
                <a:solidFill>
                  <a:schemeClr val="tx2">
                    <a:lumMod val="10000"/>
                  </a:schemeClr>
                </a:solidFill>
              </a:rPr>
            </a:br>
            <a:r>
              <a:rPr lang="ru-RU" sz="2400" dirty="0" smtClean="0">
                <a:solidFill>
                  <a:schemeClr val="tx1"/>
                </a:solidFill>
              </a:rPr>
              <a:t>Риски профессии: Риски профессии продиктованы чрезвычайной опасностью условий работы повышенной сложности, требующих выносливости, сообразительности, быстрой реакции и практически полного отсутствия страха.</a:t>
            </a:r>
            <a:br>
              <a:rPr lang="ru-RU" sz="2400" dirty="0" smtClean="0">
                <a:solidFill>
                  <a:schemeClr val="tx1"/>
                </a:solidFill>
              </a:rPr>
            </a:br>
            <a:endParaRPr lang="ru-RU" sz="2400" dirty="0">
              <a:solidFill>
                <a:schemeClr val="tx1"/>
              </a:solidFill>
            </a:endParaRPr>
          </a:p>
        </p:txBody>
      </p:sp>
      <p:pic>
        <p:nvPicPr>
          <p:cNvPr id="4" name="Содержимое 3"/>
          <p:cNvPicPr>
            <a:picLocks noGrp="1"/>
          </p:cNvPicPr>
          <p:nvPr>
            <p:ph idx="1"/>
          </p:nvPr>
        </p:nvPicPr>
        <p:blipFill>
          <a:blip r:embed="rId2" cstate="print"/>
          <a:srcRect/>
          <a:stretch>
            <a:fillRect/>
          </a:stretch>
        </p:blipFill>
        <p:spPr bwMode="auto">
          <a:xfrm>
            <a:off x="214282" y="1857364"/>
            <a:ext cx="4357718" cy="4286280"/>
          </a:xfrm>
          <a:prstGeom prst="rect">
            <a:avLst/>
          </a:prstGeom>
          <a:noFill/>
          <a:ln w="9525">
            <a:noFill/>
            <a:miter lim="800000"/>
            <a:headEnd/>
            <a:tailEnd/>
          </a:ln>
        </p:spPr>
      </p:pic>
      <p:pic>
        <p:nvPicPr>
          <p:cNvPr id="5" name="Рисунок 4"/>
          <p:cNvPicPr/>
          <p:nvPr/>
        </p:nvPicPr>
        <p:blipFill>
          <a:blip r:embed="rId3" cstate="print"/>
          <a:srcRect/>
          <a:stretch>
            <a:fillRect/>
          </a:stretch>
        </p:blipFill>
        <p:spPr bwMode="auto">
          <a:xfrm>
            <a:off x="4643438" y="1928802"/>
            <a:ext cx="4143404" cy="4214842"/>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154758"/>
          </a:xfrm>
        </p:spPr>
        <p:txBody>
          <a:bodyPr>
            <a:noAutofit/>
          </a:bodyPr>
          <a:lstStyle/>
          <a:p>
            <a:r>
              <a:rPr lang="ru-RU" sz="2400" dirty="0" smtClean="0">
                <a:solidFill>
                  <a:schemeClr val="tx1"/>
                </a:solidFill>
              </a:rPr>
              <a:t>Где получить профессию: Многие учебные заведения предоставляют возможность получить образование по профессии спасатель. Основные из них: лицеи с усиленной военно-физической подготовкой, университеты гражданской обороны, университеты безопасности жизнедеятельности, академии пожарной безопасности, высшие профессиональные училища гражданской обороны, военно-инженерные институты. Более того, многие высшие учебные заведения имеют специальные военные кафедры и факультеты гражданской обороны. Вместе с этим, для того, чтобы работать спасателем, даже при наличии полного среднего и профессионально-технического образований, необходимо пройти подготовку в оперативно-спасательной службе.</a:t>
            </a:r>
            <a:br>
              <a:rPr lang="ru-RU" sz="2400" dirty="0" smtClean="0">
                <a:solidFill>
                  <a:schemeClr val="tx1"/>
                </a:solidFill>
              </a:rPr>
            </a:br>
            <a:endParaRPr lang="ru-RU" sz="2400" dirty="0">
              <a:solidFill>
                <a:schemeClr val="tx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normAutofit fontScale="92500" lnSpcReduction="10000"/>
          </a:bodyPr>
          <a:lstStyle/>
          <a:p>
            <a:r>
              <a:rPr lang="ru-RU" dirty="0" smtClean="0"/>
              <a:t>Спасатели обязаны:</a:t>
            </a:r>
          </a:p>
          <a:p>
            <a:r>
              <a:rPr lang="ru-RU" dirty="0" smtClean="0"/>
              <a:t>быть в готовности к участию в проведении работ по ликвидации чрезвычайных ситуаций, совершенствовать свою физическую, специальную, медицинскую, психологическую подготовку;</a:t>
            </a:r>
          </a:p>
          <a:p>
            <a:r>
              <a:rPr lang="ru-RU" dirty="0" smtClean="0"/>
              <a:t>совершенствовать навыки действий в составе аварийно-спасательных формирований;</a:t>
            </a:r>
          </a:p>
          <a:p>
            <a:r>
              <a:rPr lang="ru-RU" dirty="0" smtClean="0"/>
              <a:t>неукоснительно соблюдать технологию проведения аварийно-спасательных работ;</a:t>
            </a:r>
          </a:p>
          <a:p>
            <a:r>
              <a:rPr lang="ru-RU" dirty="0" smtClean="0"/>
              <a:t>активно вести поиск пострадавших, принимать меры по их спасению, оказывать им первую медицинскую и другие виды помощи;</a:t>
            </a:r>
          </a:p>
          <a:p>
            <a:endParaRPr lang="ru-RU" dirty="0"/>
          </a:p>
        </p:txBody>
      </p:sp>
      <p:pic>
        <p:nvPicPr>
          <p:cNvPr id="4" name="Рисунок 3"/>
          <p:cNvPicPr/>
          <p:nvPr/>
        </p:nvPicPr>
        <p:blipFill>
          <a:blip r:embed="rId2" cstate="print"/>
          <a:srcRect/>
          <a:stretch>
            <a:fillRect/>
          </a:stretch>
        </p:blipFill>
        <p:spPr bwMode="auto">
          <a:xfrm>
            <a:off x="500034" y="214290"/>
            <a:ext cx="8143932" cy="1428760"/>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Официальная">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Литейная">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35</TotalTime>
  <Words>307</Words>
  <Application>Microsoft Office PowerPoint</Application>
  <PresentationFormat>Экран (4:3)</PresentationFormat>
  <Paragraphs>15</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Апекс</vt:lpstr>
      <vt:lpstr>Профессия «Спасатель»</vt:lpstr>
      <vt:lpstr>Презентация PowerPoint</vt:lpstr>
      <vt:lpstr>Социальная значимость профессии в обществе: С точки зрения социальной значимости, профессия спасателя говорит сама за себя. К счастью, глобальные катастрофы не происходят каждый день, однако спасатель крайне необходим и в обычных бытовых ситуациях, как, например, при попытке открыть дверь квартиры через балкон соседей, при поиске потерявшихся в лесу людей, при спасении жизней любителей горного спорта или морских прогулок на катере, при оказании помощи в случае ДТП. </vt:lpstr>
      <vt:lpstr>Презентация PowerPoint</vt:lpstr>
      <vt:lpstr>Помимо  людей спасателями работают и животные</vt:lpstr>
      <vt:lpstr>Собака- лучший друг человека…</vt:lpstr>
      <vt:lpstr>  Риски профессии: Риски профессии продиктованы чрезвычайной опасностью условий работы повышенной сложности, требующих выносливости, сообразительности, быстрой реакции и практически полного отсутствия страха. </vt:lpstr>
      <vt:lpstr>Где получить профессию: Многие учебные заведения предоставляют возможность получить образование по профессии спасатель. Основные из них: лицеи с усиленной военно-физической подготовкой, университеты гражданской обороны, университеты безопасности жизнедеятельности, академии пожарной безопасности, высшие профессиональные училища гражданской обороны, военно-инженерные институты. Более того, многие высшие учебные заведения имеют специальные военные кафедры и факультеты гражданской обороны. Вместе с этим, для того, чтобы работать спасателем, даже при наличии полного среднего и профессионально-технического образований, необходимо пройти подготовку в оперативно-спасательной службе. </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Профессия «Спасатель»</dc:title>
  <cp:lastModifiedBy>Toshiba</cp:lastModifiedBy>
  <cp:revision>6</cp:revision>
  <dcterms:modified xsi:type="dcterms:W3CDTF">2017-01-14T17:08:04Z</dcterms:modified>
</cp:coreProperties>
</file>