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CD707-49BD-4C87-B9B0-E3BE187F343B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C6EE5-1B27-4E01-ACA1-E3FD1296A9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065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CD707-49BD-4C87-B9B0-E3BE187F343B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C6EE5-1B27-4E01-ACA1-E3FD1296A9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753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CD707-49BD-4C87-B9B0-E3BE187F343B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C6EE5-1B27-4E01-ACA1-E3FD1296A9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487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CD707-49BD-4C87-B9B0-E3BE187F343B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C6EE5-1B27-4E01-ACA1-E3FD1296A9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505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CD707-49BD-4C87-B9B0-E3BE187F343B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C6EE5-1B27-4E01-ACA1-E3FD1296A9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588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CD707-49BD-4C87-B9B0-E3BE187F343B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C6EE5-1B27-4E01-ACA1-E3FD1296A9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6502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CD707-49BD-4C87-B9B0-E3BE187F343B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C6EE5-1B27-4E01-ACA1-E3FD1296A9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244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CD707-49BD-4C87-B9B0-E3BE187F343B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C6EE5-1B27-4E01-ACA1-E3FD1296A9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39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CD707-49BD-4C87-B9B0-E3BE187F343B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C6EE5-1B27-4E01-ACA1-E3FD1296A9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727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CD707-49BD-4C87-B9B0-E3BE187F343B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C6EE5-1B27-4E01-ACA1-E3FD1296A9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0489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CD707-49BD-4C87-B9B0-E3BE187F343B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C6EE5-1B27-4E01-ACA1-E3FD1296A9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637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2CD707-49BD-4C87-B9B0-E3BE187F343B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C6EE5-1B27-4E01-ACA1-E3FD1296A9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993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1484784"/>
            <a:ext cx="795081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Знакомство с гласными звуками </a:t>
            </a:r>
          </a:p>
          <a:p>
            <a:pPr algn="ctr"/>
            <a:r>
              <a:rPr lang="en-US" sz="6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[</a:t>
            </a:r>
            <a:r>
              <a:rPr lang="ru-RU" sz="6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r>
              <a:rPr lang="en-US" sz="6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]</a:t>
            </a:r>
            <a:r>
              <a:rPr lang="ru-RU" sz="6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-</a:t>
            </a:r>
            <a:r>
              <a:rPr lang="en-US" sz="6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[</a:t>
            </a:r>
            <a:r>
              <a:rPr lang="ru-RU" sz="6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</a:t>
            </a:r>
            <a:r>
              <a:rPr lang="en-US" sz="6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]</a:t>
            </a:r>
            <a:endParaRPr lang="ru-RU" sz="60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5904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001" y="79388"/>
            <a:ext cx="6264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Сядет тот, кто назовет первый звук в слове…</a:t>
            </a:r>
            <a:endParaRPr lang="ru-RU" b="1" dirty="0"/>
          </a:p>
        </p:txBody>
      </p:sp>
      <p:pic>
        <p:nvPicPr>
          <p:cNvPr id="1026" name="Picture 2" descr="http://im0-tub-ru.yandex.net/i?id=188884605-68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001" y="521288"/>
            <a:ext cx="2090033" cy="156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6-tub-ru.yandex.net/i?id=213973407-36-72&amp;n=21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1283" y="4458736"/>
            <a:ext cx="2992254" cy="2033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7-tub-ru.yandex.net/i?id=56782923-09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5098" y="507612"/>
            <a:ext cx="2064432" cy="1682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im7-tub-ru.yandex.net/i?id=83565956-46-72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2404243"/>
            <a:ext cx="1944216" cy="2049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im0-tub-ru.yandex.net/i?id=363656316-41-72&amp;n=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403484"/>
            <a:ext cx="2733741" cy="1847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im1-tub-ru.yandex.net/i?id=276636055-30-72&amp;n=21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 bwMode="auto">
          <a:xfrm>
            <a:off x="6358364" y="164503"/>
            <a:ext cx="2629319" cy="2138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im4-tub-ru.yandex.net/i?id=359910226-60-72&amp;n=21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46099" y="4573789"/>
            <a:ext cx="2318389" cy="1888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://im2-tub-ru.yandex.net/i?id=95329797-48-72&amp;n=21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43537" y="2450335"/>
            <a:ext cx="2507614" cy="1872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4223" y="4571064"/>
            <a:ext cx="3002474" cy="1808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5" name="Picture 21" descr="http://im3-tub-ru.yandex.net/i?id=457873007-01-72&amp;n=21"/>
          <p:cNvPicPr>
            <a:picLocks noChangeAspect="1" noChangeArrowheads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46412" y="111282"/>
            <a:ext cx="1610019" cy="2138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3646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Звуковые символы: звук 'А'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59632" y="1413250"/>
            <a:ext cx="2833352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Звуковые символы: звук 'У'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99167"/>
                    </a14:imgEffect>
                    <a14:imgEffect>
                      <a14:sharpenSoften amount="50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55976" y="1196751"/>
            <a:ext cx="3096344" cy="3010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45198" y="188640"/>
            <a:ext cx="77286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Игра </a:t>
            </a:r>
            <a:r>
              <a:rPr lang="en-US" b="1" dirty="0" smtClean="0"/>
              <a:t>“</a:t>
            </a:r>
            <a:r>
              <a:rPr lang="ru-RU" b="1" dirty="0" smtClean="0"/>
              <a:t>В  стране звуков</a:t>
            </a:r>
            <a:r>
              <a:rPr lang="en-US" b="1" dirty="0" smtClean="0"/>
              <a:t>”</a:t>
            </a:r>
            <a:endParaRPr lang="ru-RU" b="1" dirty="0" smtClean="0"/>
          </a:p>
          <a:p>
            <a:endParaRPr lang="ru-RU" dirty="0"/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Спойте песенку этого звука. (а);  произнесите звук </a:t>
            </a:r>
            <a:r>
              <a:rPr lang="en-US" dirty="0" smtClean="0"/>
              <a:t>[</a:t>
            </a:r>
            <a:r>
              <a:rPr lang="ru-RU" dirty="0" smtClean="0"/>
              <a:t>а</a:t>
            </a:r>
            <a:r>
              <a:rPr lang="en-US" dirty="0" smtClean="0"/>
              <a:t>] </a:t>
            </a:r>
            <a:r>
              <a:rPr lang="ru-RU" dirty="0" smtClean="0"/>
              <a:t>долго, коротко, тихо, громко; хором, выборочно.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50387" y="4211260"/>
            <a:ext cx="75872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/>
              <a:t>2. Спойте песенку этого звука. (у);</a:t>
            </a:r>
            <a:r>
              <a:rPr lang="ru-RU" dirty="0">
                <a:solidFill>
                  <a:prstClr val="black"/>
                </a:solidFill>
              </a:rPr>
              <a:t> произнесите звук </a:t>
            </a:r>
            <a:r>
              <a:rPr lang="en-US" dirty="0" smtClean="0">
                <a:solidFill>
                  <a:prstClr val="black"/>
                </a:solidFill>
              </a:rPr>
              <a:t>[</a:t>
            </a:r>
            <a:r>
              <a:rPr lang="ru-RU" dirty="0" smtClean="0">
                <a:solidFill>
                  <a:prstClr val="black"/>
                </a:solidFill>
              </a:rPr>
              <a:t>у</a:t>
            </a:r>
            <a:r>
              <a:rPr lang="en-US" dirty="0" smtClean="0">
                <a:solidFill>
                  <a:prstClr val="black"/>
                </a:solidFill>
              </a:rPr>
              <a:t>] </a:t>
            </a:r>
            <a:r>
              <a:rPr lang="ru-RU" dirty="0">
                <a:solidFill>
                  <a:prstClr val="black"/>
                </a:solidFill>
              </a:rPr>
              <a:t>долго, коротко, тихо, громко; хором, выборочно.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92918" y="4941168"/>
            <a:ext cx="83529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3. В чем сходство в произношении звуков </a:t>
            </a:r>
            <a:r>
              <a:rPr lang="en-US" dirty="0" smtClean="0"/>
              <a:t>[</a:t>
            </a:r>
            <a:r>
              <a:rPr lang="ru-RU" dirty="0" smtClean="0"/>
              <a:t>а</a:t>
            </a:r>
            <a:r>
              <a:rPr lang="en-US" dirty="0" smtClean="0"/>
              <a:t>]</a:t>
            </a:r>
            <a:r>
              <a:rPr lang="ru-RU" dirty="0" smtClean="0"/>
              <a:t>, </a:t>
            </a:r>
            <a:r>
              <a:rPr lang="en-US" dirty="0" smtClean="0"/>
              <a:t>[</a:t>
            </a:r>
            <a:r>
              <a:rPr lang="ru-RU" dirty="0" smtClean="0"/>
              <a:t>у</a:t>
            </a:r>
            <a:r>
              <a:rPr lang="en-US" dirty="0" smtClean="0"/>
              <a:t>]</a:t>
            </a:r>
            <a:r>
              <a:rPr lang="ru-RU" dirty="0" smtClean="0"/>
              <a:t>? (оба тянутся, поются).</a:t>
            </a:r>
          </a:p>
          <a:p>
            <a:r>
              <a:rPr lang="ru-RU" dirty="0" smtClean="0"/>
              <a:t>4. Чем отличается произношение звука </a:t>
            </a:r>
            <a:r>
              <a:rPr lang="en-US" dirty="0" smtClean="0"/>
              <a:t>[</a:t>
            </a:r>
            <a:r>
              <a:rPr lang="ru-RU" dirty="0" smtClean="0"/>
              <a:t>а</a:t>
            </a:r>
            <a:r>
              <a:rPr lang="en-US" dirty="0" smtClean="0"/>
              <a:t>] </a:t>
            </a:r>
            <a:r>
              <a:rPr lang="ru-RU" dirty="0" smtClean="0"/>
              <a:t> от произношения звука </a:t>
            </a:r>
            <a:r>
              <a:rPr lang="en-US" dirty="0" smtClean="0"/>
              <a:t>[</a:t>
            </a:r>
            <a:r>
              <a:rPr lang="ru-RU" dirty="0" smtClean="0"/>
              <a:t>у</a:t>
            </a:r>
            <a:r>
              <a:rPr lang="en-US" dirty="0" smtClean="0"/>
              <a:t>]</a:t>
            </a:r>
            <a:r>
              <a:rPr lang="ru-RU" dirty="0" smtClean="0"/>
              <a:t>? (а- рот открыт, у- губы вытянуты трубочкой).</a:t>
            </a:r>
          </a:p>
          <a:p>
            <a:r>
              <a:rPr lang="ru-RU" dirty="0" smtClean="0"/>
              <a:t>5. Отгадывание звуков по артикуляторной позе (беззвучное произношение).</a:t>
            </a:r>
          </a:p>
          <a:p>
            <a:r>
              <a:rPr lang="ru-RU" dirty="0" smtClean="0"/>
              <a:t>6. Упражнение </a:t>
            </a:r>
            <a:r>
              <a:rPr lang="en-US" dirty="0" smtClean="0"/>
              <a:t>“</a:t>
            </a:r>
            <a:r>
              <a:rPr lang="ru-RU" dirty="0" smtClean="0"/>
              <a:t>Произнеси звук, когда увидишь символ</a:t>
            </a:r>
            <a:r>
              <a:rPr lang="en-US" dirty="0" smtClean="0"/>
              <a:t>”</a:t>
            </a:r>
            <a:r>
              <a:rPr lang="ru-RU" dirty="0"/>
              <a:t>.</a:t>
            </a:r>
            <a:r>
              <a:rPr lang="ru-RU" dirty="0" smtClean="0"/>
              <a:t>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9606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61641"/>
            <a:ext cx="6048672" cy="14773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Игра </a:t>
            </a:r>
            <a:r>
              <a:rPr lang="en-US" b="1" dirty="0" smtClean="0"/>
              <a:t>“</a:t>
            </a:r>
            <a:r>
              <a:rPr lang="ru-RU" b="1" dirty="0" smtClean="0"/>
              <a:t>Кто лучше?</a:t>
            </a:r>
            <a:r>
              <a:rPr lang="en-US" b="1" dirty="0" smtClean="0"/>
              <a:t>”</a:t>
            </a:r>
            <a:endParaRPr lang="ru-RU" b="1" dirty="0" smtClean="0"/>
          </a:p>
          <a:p>
            <a:r>
              <a:rPr lang="ru-RU" dirty="0" smtClean="0"/>
              <a:t>Педагог произносит звуковой ряд, дети повторяют: хором, индивидуально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 smtClean="0"/>
              <a:t>АУ  -  </a:t>
            </a:r>
            <a:r>
              <a:rPr lang="ru-RU" dirty="0" smtClean="0"/>
              <a:t>УА</a:t>
            </a:r>
            <a:endParaRPr lang="ru-RU" dirty="0"/>
          </a:p>
          <a:p>
            <a:r>
              <a:rPr lang="ru-RU" dirty="0" smtClean="0"/>
              <a:t>АУА  -   УАУ   -    УУА    -    УАА    -    АУУ     -    ААУ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547664" y="2132856"/>
            <a:ext cx="4408222" cy="196977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ФИЗМИНУТКА </a:t>
            </a:r>
          </a:p>
          <a:p>
            <a:r>
              <a:rPr lang="ru-RU" sz="1400" dirty="0" smtClean="0"/>
              <a:t>(выполнение движений в соответствии с текстом</a:t>
            </a:r>
            <a:r>
              <a:rPr lang="ru-RU" sz="1400" dirty="0" smtClean="0"/>
              <a:t>)</a:t>
            </a:r>
            <a:endParaRPr lang="ru-RU" dirty="0" smtClean="0"/>
          </a:p>
          <a:p>
            <a:r>
              <a:rPr lang="ru-RU" dirty="0" smtClean="0"/>
              <a:t>Мы в лес пойдем, грибов наберем.</a:t>
            </a:r>
          </a:p>
          <a:p>
            <a:r>
              <a:rPr lang="ru-RU" dirty="0" smtClean="0"/>
              <a:t>Друзей мы громко позовем: </a:t>
            </a:r>
            <a:r>
              <a:rPr lang="en-US" dirty="0" smtClean="0"/>
              <a:t>“</a:t>
            </a:r>
            <a:r>
              <a:rPr lang="ru-RU" dirty="0" smtClean="0"/>
              <a:t>Ау! Ау! Ау!</a:t>
            </a:r>
            <a:r>
              <a:rPr lang="en-US" dirty="0" smtClean="0"/>
              <a:t>”</a:t>
            </a:r>
            <a:endParaRPr lang="ru-RU" dirty="0" smtClean="0"/>
          </a:p>
          <a:p>
            <a:r>
              <a:rPr lang="ru-RU" dirty="0" smtClean="0"/>
              <a:t>Никто не отзывается,</a:t>
            </a:r>
          </a:p>
          <a:p>
            <a:pPr lvl="0"/>
            <a:r>
              <a:rPr lang="ru-RU" dirty="0" smtClean="0"/>
              <a:t>Лишь эхо откликается: </a:t>
            </a:r>
            <a:r>
              <a:rPr lang="en-US" dirty="0">
                <a:solidFill>
                  <a:prstClr val="black"/>
                </a:solidFill>
              </a:rPr>
              <a:t>“</a:t>
            </a:r>
            <a:r>
              <a:rPr lang="ru-RU" dirty="0">
                <a:solidFill>
                  <a:prstClr val="black"/>
                </a:solidFill>
              </a:rPr>
              <a:t>Ау! Ау! Ау!</a:t>
            </a:r>
            <a:r>
              <a:rPr lang="en-US" dirty="0">
                <a:solidFill>
                  <a:prstClr val="black"/>
                </a:solidFill>
              </a:rPr>
              <a:t>”</a:t>
            </a:r>
            <a:endParaRPr lang="ru-RU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55776" y="4437111"/>
            <a:ext cx="6280430" cy="203132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Дифференциация звуков  [А] - [У</a:t>
            </a:r>
            <a:r>
              <a:rPr lang="ru-RU" b="1" dirty="0" smtClean="0"/>
              <a:t>]</a:t>
            </a:r>
            <a:endParaRPr lang="ru-RU" b="1" dirty="0"/>
          </a:p>
          <a:p>
            <a:r>
              <a:rPr lang="ru-RU" dirty="0" smtClean="0"/>
              <a:t>Услышишь звук </a:t>
            </a:r>
            <a:r>
              <a:rPr lang="en-US" dirty="0" smtClean="0"/>
              <a:t>[</a:t>
            </a:r>
            <a:r>
              <a:rPr lang="ru-RU" dirty="0" smtClean="0"/>
              <a:t>а</a:t>
            </a:r>
            <a:r>
              <a:rPr lang="en-US" dirty="0" smtClean="0"/>
              <a:t>]</a:t>
            </a:r>
            <a:r>
              <a:rPr lang="ru-RU" dirty="0" smtClean="0"/>
              <a:t>- хлопни в ладоши</a:t>
            </a:r>
          </a:p>
          <a:p>
            <a:r>
              <a:rPr lang="ru-RU" dirty="0" smtClean="0"/>
              <a:t> Услышишь звук [у]- подними правую </a:t>
            </a:r>
            <a:r>
              <a:rPr lang="ru-RU" dirty="0" smtClean="0"/>
              <a:t>руку</a:t>
            </a:r>
            <a:endParaRPr lang="ru-RU" dirty="0" smtClean="0"/>
          </a:p>
          <a:p>
            <a:r>
              <a:rPr lang="ru-RU" dirty="0" smtClean="0"/>
              <a:t>А,   У,   У,   А,   А,   У,   А,   У,  А,   А,   У,   У,   У,   А,   У,   А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 smtClean="0"/>
              <a:t>АМ,   УМ,   УХ,    АЛ,   АК,   УТ,   АТ,   УД,   </a:t>
            </a:r>
            <a:r>
              <a:rPr lang="ru-RU" dirty="0" smtClean="0"/>
              <a:t>АВ</a:t>
            </a:r>
            <a:endParaRPr lang="ru-RU" dirty="0"/>
          </a:p>
          <a:p>
            <a:r>
              <a:rPr lang="ru-RU" dirty="0" smtClean="0"/>
              <a:t>АДРЕС, АИСТ, УРОК, АЛФАВИТ, УРЮК, АВГУСТ, АТЕЛЬЕ, УТЮГ, УЧИТЕЛЬ, АНЯ</a:t>
            </a:r>
            <a:r>
              <a:rPr lang="ru-RU" dirty="0" smtClean="0"/>
              <a:t>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60674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Назови предметы, в названии которых есть звук </a:t>
            </a:r>
            <a:r>
              <a:rPr lang="en-US" b="1" dirty="0" smtClean="0"/>
              <a:t>[</a:t>
            </a:r>
            <a:r>
              <a:rPr lang="ru-RU" b="1" dirty="0" smtClean="0"/>
              <a:t>у</a:t>
            </a:r>
            <a:r>
              <a:rPr lang="en-US" b="1" dirty="0" smtClean="0"/>
              <a:t>]</a:t>
            </a:r>
            <a:endParaRPr lang="ru-RU" b="1" dirty="0"/>
          </a:p>
        </p:txBody>
      </p:sp>
      <p:pic>
        <p:nvPicPr>
          <p:cNvPr id="3076" name="Picture 4" descr="http://im5-tub-ru.yandex.net/i?id=122629164-54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764704"/>
            <a:ext cx="201622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3603" y="4863636"/>
            <a:ext cx="3481019" cy="1858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2071" y="2379908"/>
            <a:ext cx="2512793" cy="2370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54347" y="237624"/>
            <a:ext cx="1253330" cy="2142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32" y="4678703"/>
            <a:ext cx="2842539" cy="2131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02071" y="557972"/>
            <a:ext cx="2763794" cy="1670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2363" y="4881279"/>
            <a:ext cx="1872208" cy="1823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1281" y="3068960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3965" y="2503111"/>
            <a:ext cx="2860293" cy="2124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72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88640"/>
            <a:ext cx="5670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Назови предметы, в названии которых есть звук [а]</a:t>
            </a:r>
            <a:endParaRPr lang="ru-RU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113" y="1055660"/>
            <a:ext cx="2112932" cy="2808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606062"/>
            <a:ext cx="2322513" cy="1890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1941" y="2225827"/>
            <a:ext cx="2994025" cy="2036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0743" y="3665876"/>
            <a:ext cx="1992551" cy="1940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3584" y="1322304"/>
            <a:ext cx="2562540" cy="1921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3083" y="4616107"/>
            <a:ext cx="2650515" cy="2103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360" y="4581021"/>
            <a:ext cx="1255713" cy="213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0016" y="0"/>
            <a:ext cx="1944687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0708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51702"/>
            <a:ext cx="8712968" cy="6197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271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347</Words>
  <Application>Microsoft Office PowerPoint</Application>
  <PresentationFormat>Экран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Шваб</dc:creator>
  <cp:lastModifiedBy>123</cp:lastModifiedBy>
  <cp:revision>10</cp:revision>
  <dcterms:created xsi:type="dcterms:W3CDTF">2013-12-15T12:40:53Z</dcterms:created>
  <dcterms:modified xsi:type="dcterms:W3CDTF">2017-01-14T18:17:57Z</dcterms:modified>
</cp:coreProperties>
</file>