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65" r:id="rId4"/>
    <p:sldId id="266" r:id="rId5"/>
    <p:sldId id="263" r:id="rId6"/>
    <p:sldId id="257" r:id="rId7"/>
    <p:sldId id="258" r:id="rId8"/>
    <p:sldId id="259" r:id="rId9"/>
    <p:sldId id="260" r:id="rId10"/>
    <p:sldId id="261" r:id="rId11"/>
    <p:sldId id="262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07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ECB80F-8340-4EB9-89D6-892B0F8C8BFF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41B229-9DBE-4C4A-AE8F-F93A3E802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B3CC8-DDC6-4710-9E66-44D6BE44B9AF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1B6A-6C2A-4D59-B5AE-5CF6C0F02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CF3C-64DA-42C1-893E-8E741128AD6C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D1496-8B56-4975-9BC9-EB7FC3C7A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534DE-FC00-4718-A2F9-1B4EDA74389A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E42D9-6F8D-4620-A3BB-13938DBE1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B7A043-8F9A-4FC9-B478-A926C9C2D6C9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3929A2-1971-4624-A950-C4F5AA3FF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8EEEC-1D35-4EF6-9ED3-EE41D39BB30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01DAA-E835-4505-89E0-5275CAB7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596A-48DB-4B46-8242-67A3BB4588B6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5B6CC-FAA2-4464-B471-7447F371D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2C1C6-CE3F-4A3B-B0DA-7312D1EDDE15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4B948-6D59-4351-A66C-71F22E65A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ABC205-3E9E-4ACB-BB32-45491AB0DFC6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031CAC-6C8F-46E3-9D4D-E7168DA0A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7A5A-DF84-4F59-B025-AACECF461AC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B323-1FBA-40E5-9D0A-5C203B9D6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CD89E7-BBA7-4410-8FFA-72EC3CE81B70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70A227-DF93-46FD-938D-EAA86EF64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92DEA58-FF26-4DF6-A83F-FC320D37DA1A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C39511C-AC6B-4E44-AA80-76E37F908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8" r:id="rId7"/>
    <p:sldLayoutId id="2147483751" r:id="rId8"/>
    <p:sldLayoutId id="2147483759" r:id="rId9"/>
    <p:sldLayoutId id="2147483750" r:id="rId10"/>
    <p:sldLayoutId id="2147483749" r:id="rId11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885E9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01C4FF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01C4FF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09FFF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5" descr="Закат. ФотоРоскосмосОлег Артемьев2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2857500"/>
            <a:ext cx="7858125" cy="2357438"/>
          </a:xfrm>
        </p:spPr>
        <p:txBody>
          <a:bodyPr wrap="square" t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000" smtClean="0">
                <a:solidFill>
                  <a:srgbClr val="4885E9"/>
                </a:solidFill>
                <a:effectLst/>
              </a:rPr>
              <a:t/>
            </a:r>
            <a:br>
              <a:rPr lang="ru-RU" sz="2000" smtClean="0">
                <a:solidFill>
                  <a:srgbClr val="4885E9"/>
                </a:solidFill>
                <a:effectLst/>
              </a:rPr>
            </a:br>
            <a:r>
              <a:rPr lang="ru-RU" sz="14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4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4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«55 ЛЕТ  КОСМИЧЕСКОЙ    ФОТОГРАФИИ»</a:t>
            </a:r>
            <a:br>
              <a:rPr lang="ru-RU" sz="32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smtClean="0">
                <a:solidFill>
                  <a:srgbClr val="4885E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000" smtClean="0">
              <a:solidFill>
                <a:srgbClr val="4885E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4143375"/>
            <a:ext cx="7072312" cy="1714500"/>
          </a:xfrm>
        </p:spPr>
        <p:txBody>
          <a:bodyPr/>
          <a:lstStyle/>
          <a:p>
            <a:pPr marL="514350" indent="-514350" eaLnBrk="1" hangingPunct="1"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</a:rPr>
              <a:t>Кузнецова Виктория</a:t>
            </a:r>
          </a:p>
          <a:p>
            <a:pPr marL="514350" indent="-514350" eaLnBrk="1" hangingPunct="1"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</a:rPr>
              <a:t>МБОУ ДОД «ЦДТ»</a:t>
            </a:r>
          </a:p>
          <a:p>
            <a:pPr marL="514350" indent="-514350" eaLnBrk="1" hangingPunct="1"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</a:rPr>
              <a:t>г. Трёхгорный</a:t>
            </a:r>
          </a:p>
          <a:p>
            <a:pPr marL="514350" indent="-514350" eaLnBrk="1" hangingPunct="1">
              <a:spcBef>
                <a:spcPct val="0"/>
              </a:spcBef>
            </a:pPr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183563" cy="6223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Аудио-инструментарий</a:t>
            </a:r>
            <a:endParaRPr lang="ru-RU" sz="3200" dirty="0">
              <a:solidFill>
                <a:schemeClr val="accent1">
                  <a:tint val="88000"/>
                  <a:satMod val="1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196975"/>
            <a:ext cx="5643562" cy="3173413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88" y="4643438"/>
            <a:ext cx="7615237" cy="1143000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Arial" charset="0"/>
                <a:cs typeface="Arial" charset="0"/>
              </a:rPr>
              <a:t>Голос автора наложен на дорожку звуковых эффектов на «Линии времени»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557338"/>
            <a:ext cx="5970588" cy="3357562"/>
          </a:xfrm>
          <a:noFill/>
        </p:spPr>
      </p:pic>
      <p:sp>
        <p:nvSpPr>
          <p:cNvPr id="13316" name="Содержимое 3"/>
          <p:cNvSpPr>
            <a:spLocks noGrp="1"/>
          </p:cNvSpPr>
          <p:nvPr>
            <p:ph sz="half" idx="2"/>
          </p:nvPr>
        </p:nvSpPr>
        <p:spPr>
          <a:xfrm>
            <a:off x="857250" y="5072063"/>
            <a:ext cx="7686675" cy="7143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Предварительно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вывести видеофильм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в формате </a:t>
            </a:r>
            <a:r>
              <a:rPr lang="en-US" sz="2400" smtClean="0">
                <a:latin typeface="Arial" charset="0"/>
                <a:cs typeface="Arial" charset="0"/>
              </a:rPr>
              <a:t>AVI</a:t>
            </a:r>
            <a:endParaRPr lang="ru-RU" sz="2400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6937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Предварительный вывод  фильма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183562" cy="5508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Наложение и редактирование   фоновой музык</a:t>
            </a:r>
            <a:r>
              <a:rPr lang="ru-RU" dirty="0" smtClean="0">
                <a:cs typeface="Arial" pitchFamily="34" charset="0"/>
              </a:rPr>
              <a:t>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38" y="4643438"/>
            <a:ext cx="7929562" cy="1214437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Arial" charset="0"/>
                <a:cs typeface="Arial" charset="0"/>
              </a:rPr>
              <a:t>Перенести звуковой файл </a:t>
            </a:r>
            <a:r>
              <a:rPr lang="en-US" sz="2400" smtClean="0">
                <a:latin typeface="Arial" charset="0"/>
                <a:cs typeface="Arial" charset="0"/>
              </a:rPr>
              <a:t>wow</a:t>
            </a:r>
            <a:r>
              <a:rPr lang="ru-RU" sz="2400" smtClean="0">
                <a:latin typeface="Arial" charset="0"/>
                <a:cs typeface="Arial" charset="0"/>
              </a:rPr>
              <a:t>   на  дорожку  музыкальных эффектов на «Линии времени»  в окне «Фильм»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628775"/>
            <a:ext cx="48577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5715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Вывод фильма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38" y="5072063"/>
            <a:ext cx="7843837" cy="7858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Вывести  видеофильм в файл в формате </a:t>
            </a:r>
            <a:r>
              <a:rPr lang="en-US" sz="2400" smtClean="0">
                <a:latin typeface="Arial" charset="0"/>
                <a:cs typeface="Arial" charset="0"/>
              </a:rPr>
              <a:t>MP</a:t>
            </a:r>
            <a:r>
              <a:rPr lang="ru-RU" sz="2400" smtClean="0">
                <a:latin typeface="Arial" charset="0"/>
                <a:cs typeface="Arial" charset="0"/>
              </a:rPr>
              <a:t>Е</a:t>
            </a:r>
            <a:r>
              <a:rPr lang="en-US" sz="2400" smtClean="0">
                <a:latin typeface="Arial" charset="0"/>
                <a:cs typeface="Arial" charset="0"/>
              </a:rPr>
              <a:t>G</a:t>
            </a:r>
            <a:endParaRPr lang="ru-RU" sz="2400" smtClean="0">
              <a:latin typeface="Arial" charset="0"/>
              <a:cs typeface="Arial" charset="0"/>
            </a:endParaRPr>
          </a:p>
        </p:txBody>
      </p:sp>
      <p:pic>
        <p:nvPicPr>
          <p:cNvPr id="2560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557338"/>
            <a:ext cx="5018088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14375"/>
            <a:ext cx="8183563" cy="78581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Заключение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14438"/>
            <a:ext cx="8072437" cy="4389437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Решая исследовательские задачи, мы   создали видеофильм (Цифровой образовательный ресурс) в рамках телепроекта, актуальность которого подтверждается заинтересованностью людей космической тематикой.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 Наш видеофильм был с интересом принят воспитанниками  Центра детского творчества, на занятиях посвященным космонавтике.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183562" cy="7143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Вывод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857375"/>
            <a:ext cx="8072438" cy="40322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Таким образом, в ходе работы мы пришли к выводу, что создание и показ видеофильмов,  создание телепроектов   – это современная, наглядная и содержательная форма предоставления информации об истории космической фотографии и космонавтики в целом.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622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«55 ЛЕТ  КОСМИЧЕСКОЙ    ФОТОГРАФИИ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183563" cy="41878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Освоение космоса, космические исследования относятся к одному из основных направлений научно-технической революции. Особое место в исследованиях занимает космическая  фотография. В нашей работе  показаны некоторые эпизоды истории космического мониторинга с помощью фотографии. 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Объектом исследования </a:t>
            </a:r>
            <a:r>
              <a:rPr lang="ru-RU" sz="2400" smtClean="0">
                <a:latin typeface="Arial" charset="0"/>
                <a:cs typeface="Arial" charset="0"/>
              </a:rPr>
              <a:t>стала история космической фотографии.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 Предмет </a:t>
            </a:r>
            <a:r>
              <a:rPr lang="ru-RU" sz="2400" smtClean="0">
                <a:latin typeface="Arial" charset="0"/>
                <a:cs typeface="Arial" charset="0"/>
              </a:rPr>
              <a:t>– космическая фотография.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83562" cy="622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«55 ЛЕТ  КОСМИЧЕСКОЙ    ФОТОГРАФИИ»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8183562" cy="4714875"/>
          </a:xfrm>
        </p:spPr>
        <p:txBody>
          <a:bodyPr/>
          <a:lstStyle/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Цель </a:t>
            </a:r>
            <a:r>
              <a:rPr lang="ru-RU" sz="2400" smtClean="0">
                <a:latin typeface="Arial" charset="0"/>
                <a:cs typeface="Arial" charset="0"/>
              </a:rPr>
              <a:t>:</a:t>
            </a:r>
            <a:r>
              <a:rPr lang="ru-RU" sz="2400" b="1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создать телепроект – исследование истории космической фотографии.</a:t>
            </a:r>
          </a:p>
          <a:p>
            <a:pPr eaLnBrk="1" hangingPunct="1">
              <a:buFont typeface="Wingdings 2" pitchFamily="18" charset="2"/>
              <a:buNone/>
            </a:pPr>
            <a:endParaRPr lang="ru-RU" sz="11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Задачи исследования</a:t>
            </a:r>
            <a:r>
              <a:rPr lang="ru-RU" sz="2400" smtClean="0">
                <a:latin typeface="Arial" charset="0"/>
                <a:cs typeface="Arial" charset="0"/>
              </a:rPr>
              <a:t>:</a:t>
            </a:r>
            <a:r>
              <a:rPr lang="ru-RU" sz="2400" b="1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на основе документальных источников и литературы изучить историю космической фотографии;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- систематизировать собранный материал;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- разработать сценарий видеофильма по изученным материалам;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- создать  видеофильм (цифровой образовательный ресурс)  на основе результатов исследования.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183563" cy="571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«55 ЛЕТ  КОСМИЧЕСКОЙ    ФОТОГРАФИИ»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183563" cy="4572000"/>
          </a:xfrm>
        </p:spPr>
        <p:txBody>
          <a:bodyPr/>
          <a:lstStyle/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Гипотеза:</a:t>
            </a:r>
            <a:r>
              <a:rPr lang="ru-RU" sz="2400" b="1" i="1" smtClean="0">
                <a:latin typeface="Arial" charset="0"/>
                <a:cs typeface="Arial" charset="0"/>
              </a:rPr>
              <a:t> </a:t>
            </a:r>
            <a:r>
              <a:rPr lang="ru-RU" sz="2400" i="1" smtClean="0">
                <a:latin typeface="Arial" charset="0"/>
                <a:cs typeface="Arial" charset="0"/>
              </a:rPr>
              <a:t>  </a:t>
            </a:r>
            <a:r>
              <a:rPr lang="ru-RU" sz="2400" smtClean="0">
                <a:latin typeface="Arial" charset="0"/>
                <a:cs typeface="Arial" charset="0"/>
              </a:rPr>
              <a:t>мы предполагаем, что создание телепроекта – это наглядная форма предоставления информации об исторических фактах в Отечественной космонавтике.</a:t>
            </a:r>
          </a:p>
          <a:p>
            <a:pPr eaLnBrk="1" hangingPunct="1">
              <a:buFont typeface="Wingdings 2" pitchFamily="18" charset="2"/>
              <a:buNone/>
            </a:pPr>
            <a:endParaRPr lang="ru-RU" sz="11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Методы исследования </a:t>
            </a:r>
            <a:r>
              <a:rPr lang="ru-RU" sz="2400" smtClean="0">
                <a:latin typeface="Arial" charset="0"/>
                <a:cs typeface="Arial" charset="0"/>
              </a:rPr>
              <a:t>– поисковый, историко-биографический, метод исторической реконструкции. </a:t>
            </a:r>
          </a:p>
          <a:p>
            <a:pPr eaLnBrk="1" hangingPunct="1"/>
            <a:endParaRPr lang="ru-RU" sz="11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i="1" smtClean="0">
                <a:latin typeface="Arial" charset="0"/>
                <a:cs typeface="Arial" charset="0"/>
              </a:rPr>
              <a:t>Источники:</a:t>
            </a:r>
            <a:r>
              <a:rPr lang="ru-RU" sz="2400" smtClean="0">
                <a:latin typeface="Arial" charset="0"/>
                <a:cs typeface="Arial" charset="0"/>
              </a:rPr>
              <a:t> видеоархивы и фотоархивы с сайта РГАНДТ,  интервью, космические экспедиционные фотографии, полетный  дневник Ю. М. Батурина. </a:t>
            </a: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5" y="928688"/>
            <a:ext cx="8183563" cy="5214937"/>
          </a:xfrm>
        </p:spPr>
        <p:txBody>
          <a:bodyPr>
            <a:normAutofit fontScale="85000" lnSpcReduction="20000"/>
          </a:bodyPr>
          <a:lstStyle/>
          <a:p>
            <a:pPr marL="457200" indent="-457200"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Загрузить  исходный материал на жесткий диск ПК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 typeface="Wingdings 2" pitchFamily="18" charset="2"/>
              <a:buNone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 typeface="+mj-lt"/>
              <a:buAutoNum type="arabicPeriod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defRPr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режиме редактирования перенести  фотографии  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видеосцены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из  окна «Альбом»  в  окно  «Фильм»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86750" cy="500063"/>
          </a:xfrm>
        </p:spPr>
        <p:txBody>
          <a:bodyPr>
            <a:noAutofit/>
          </a:bodyPr>
          <a:lstStyle/>
          <a:p>
            <a:pPr marL="457200" indent="-457200" algn="ctr" eaLnBrk="1" hangingPunct="1"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Алгоритм создания видеофильма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44675"/>
            <a:ext cx="59721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063" y="1285875"/>
            <a:ext cx="8286750" cy="500063"/>
          </a:xfrm>
          <a:prstGeom prst="rect">
            <a:avLst/>
          </a:prstGeom>
        </p:spPr>
        <p:txBody>
          <a:bodyPr anchor="b"/>
          <a:lstStyle/>
          <a:p>
            <a:pPr marL="457200" indent="-457200" algn="ctr">
              <a:defRPr/>
            </a:pPr>
            <a:r>
              <a:rPr lang="ru-RU" sz="3200" b="1" dirty="0">
                <a:solidFill>
                  <a:srgbClr val="4885E9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Альбом </a:t>
            </a:r>
            <a:r>
              <a:rPr lang="en-US" sz="3200" b="1" dirty="0">
                <a:solidFill>
                  <a:srgbClr val="4885E9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Studio</a:t>
            </a:r>
            <a:r>
              <a:rPr lang="ru-RU" sz="3200" b="1" dirty="0">
                <a:solidFill>
                  <a:srgbClr val="4885E9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75" y="4786313"/>
            <a:ext cx="7686675" cy="1000125"/>
          </a:xfrm>
        </p:spPr>
        <p:txBody>
          <a:bodyPr/>
          <a:lstStyle/>
          <a:p>
            <a:pPr algn="ctr" eaLnBrk="1" hangingPunct="1"/>
            <a:r>
              <a:rPr lang="ru-RU" sz="2400" smtClean="0">
                <a:latin typeface="Arial" charset="0"/>
                <a:cs typeface="Arial" charset="0"/>
              </a:rPr>
              <a:t>Разместить  последовательно   по сценарию фото  и  видеоматериалы на «Линии времени».</a:t>
            </a:r>
          </a:p>
          <a:p>
            <a:pPr algn="ctr" eaLnBrk="1" hangingPunct="1"/>
            <a:endParaRPr lang="ru-RU" sz="2400" smtClean="0"/>
          </a:p>
        </p:txBody>
      </p:sp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96975"/>
            <a:ext cx="59785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183563" cy="4746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Окно «Фильм»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268413"/>
            <a:ext cx="6223000" cy="3500437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50" y="5000625"/>
            <a:ext cx="7829550" cy="857250"/>
          </a:xfrm>
        </p:spPr>
        <p:txBody>
          <a:bodyPr>
            <a:normAutofit fontScale="92500"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Вставить между слайдами переход – растворение,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в конце фильма переход -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фейдер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(затухание)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183563" cy="5715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 Альбом  «Переходы»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052513"/>
            <a:ext cx="6143625" cy="3454400"/>
          </a:xfr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500" y="5000625"/>
            <a:ext cx="8043863" cy="63341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В окне редактирования набрать текст по сценарию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183563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Редактор титров</a:t>
            </a:r>
            <a:endParaRPr lang="ru-RU" sz="3200" dirty="0">
              <a:solidFill>
                <a:schemeClr val="accent1">
                  <a:tint val="88000"/>
                  <a:satMod val="1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8183562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Видео-инструментарий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268413"/>
            <a:ext cx="5843588" cy="3286125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813" y="4786313"/>
            <a:ext cx="7686675" cy="1143000"/>
          </a:xfrm>
        </p:spPr>
        <p:txBody>
          <a:bodyPr>
            <a:normAutofit fontScale="92500"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Функцию «Картинка в картинке» использовать для наложения дополнительного изображения на основное при монтаже фильма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Office PowerPoint</Template>
  <TotalTime>254</TotalTime>
  <Words>331</Words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Verdana</vt:lpstr>
      <vt:lpstr>Wingdings 2</vt:lpstr>
      <vt:lpstr>Calibri</vt:lpstr>
      <vt:lpstr>Презентация Microsoft Office PowerPoint</vt:lpstr>
      <vt:lpstr>Презентация Microsoft Office PowerPoint</vt:lpstr>
      <vt:lpstr>Презентация Microsoft Office PowerPoint</vt:lpstr>
      <vt:lpstr>Презентация Microsoft Office PowerPoint</vt:lpstr>
      <vt:lpstr>Презентация Microsoft Office PowerPoint</vt:lpstr>
      <vt:lpstr>   «55 ЛЕТ  КОСМИЧЕСКОЙ    ФОТОГРАФИИ»        </vt:lpstr>
      <vt:lpstr>«55 ЛЕТ  КОСМИЧЕСКОЙ    ФОТОГРАФИИ»</vt:lpstr>
      <vt:lpstr>«55 ЛЕТ  КОСМИЧЕСКОЙ    ФОТОГРАФИИ»</vt:lpstr>
      <vt:lpstr>«55 ЛЕТ  КОСМИЧЕСКОЙ    ФОТОГРАФИИ»</vt:lpstr>
      <vt:lpstr>Алгоритм создания видеофильма</vt:lpstr>
      <vt:lpstr>  Окно «Фильм»</vt:lpstr>
      <vt:lpstr>  Альбом  «Переходы»</vt:lpstr>
      <vt:lpstr>Редактор титров</vt:lpstr>
      <vt:lpstr>Видео-инструментарий</vt:lpstr>
      <vt:lpstr>Аудио-инструментарий</vt:lpstr>
      <vt:lpstr>Предварительный вывод  фильма</vt:lpstr>
      <vt:lpstr> Наложение и редактирование   фоновой музыки</vt:lpstr>
      <vt:lpstr>Вывод фильма</vt:lpstr>
      <vt:lpstr>Заключение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НАУЧНО-ИССЛЕДОВАТЕЛЬСКИХ  И  УЧЕБНО-ИССЛЕДОВАТЕЛЬСКИХ ПРОЕКТОВ ДЕТЕЙ И МОЛОДЕЖИ ПО ПРОБЛЕМАМ ЗАЩИТЫ ОКРУЖАЮЩЕЙ СРЕДЫ  «ЧЕЛОВЕК – ЗЕМЛЯ – КОСМОС» (ОЛИМПИАДА «СОЗВЕЗДИЕ»)    «55 ЛЕТ  КОСМИЧЕСКОЙ    ФОТОГРАФИИ»</dc:title>
  <dc:creator>1</dc:creator>
  <cp:lastModifiedBy>acer</cp:lastModifiedBy>
  <cp:revision>32</cp:revision>
  <dcterms:created xsi:type="dcterms:W3CDTF">2016-02-16T02:11:44Z</dcterms:created>
  <dcterms:modified xsi:type="dcterms:W3CDTF">2017-01-15T03:43:37Z</dcterms:modified>
</cp:coreProperties>
</file>