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75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4" r:id="rId25"/>
    <p:sldId id="283" r:id="rId26"/>
    <p:sldId id="282" r:id="rId27"/>
    <p:sldId id="285" r:id="rId28"/>
    <p:sldId id="289" r:id="rId29"/>
    <p:sldId id="286" r:id="rId30"/>
    <p:sldId id="287" r:id="rId31"/>
    <p:sldId id="292" r:id="rId32"/>
    <p:sldId id="29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137F8-56D3-4713-BD90-A01589A78EB8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2A2E1-E4E8-4DC5-8DEE-5B3A0C9F1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2812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2A2E1-E4E8-4DC5-8DEE-5B3A0C9F1EE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2A2E1-E4E8-4DC5-8DEE-5B3A0C9F1EE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1016FF4-EFF1-4909-8004-8197B732E5CB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5B515A-713C-40B2-B24D-8538079218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1.xml"/><Relationship Id="rId18" Type="http://schemas.openxmlformats.org/officeDocument/2006/relationships/slide" Target="slide18.xml"/><Relationship Id="rId26" Type="http://schemas.openxmlformats.org/officeDocument/2006/relationships/slide" Target="slide20.xml"/><Relationship Id="rId3" Type="http://schemas.openxmlformats.org/officeDocument/2006/relationships/slide" Target="slide2.xml"/><Relationship Id="rId21" Type="http://schemas.openxmlformats.org/officeDocument/2006/relationships/slide" Target="slide13.xml"/><Relationship Id="rId7" Type="http://schemas.openxmlformats.org/officeDocument/2006/relationships/slide" Target="slide21.xml"/><Relationship Id="rId12" Type="http://schemas.openxmlformats.org/officeDocument/2006/relationships/slide" Target="slide5.xml"/><Relationship Id="rId17" Type="http://schemas.openxmlformats.org/officeDocument/2006/relationships/slide" Target="slide12.xml"/><Relationship Id="rId25" Type="http://schemas.openxmlformats.org/officeDocument/2006/relationships/slide" Target="slide14.xml"/><Relationship Id="rId33" Type="http://schemas.openxmlformats.org/officeDocument/2006/relationships/slide" Target="slide32.xml"/><Relationship Id="rId2" Type="http://schemas.openxmlformats.org/officeDocument/2006/relationships/notesSlide" Target="../notesSlides/notesSlide2.xml"/><Relationship Id="rId16" Type="http://schemas.openxmlformats.org/officeDocument/2006/relationships/slide" Target="slide6.xml"/><Relationship Id="rId20" Type="http://schemas.openxmlformats.org/officeDocument/2006/relationships/slide" Target="slide7.xml"/><Relationship Id="rId29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11" Type="http://schemas.openxmlformats.org/officeDocument/2006/relationships/slide" Target="slide22.xml"/><Relationship Id="rId24" Type="http://schemas.openxmlformats.org/officeDocument/2006/relationships/slide" Target="slide8.xml"/><Relationship Id="rId32" Type="http://schemas.openxmlformats.org/officeDocument/2006/relationships/slide" Target="slide31.xml"/><Relationship Id="rId5" Type="http://schemas.openxmlformats.org/officeDocument/2006/relationships/slide" Target="slide9.xml"/><Relationship Id="rId15" Type="http://schemas.openxmlformats.org/officeDocument/2006/relationships/slide" Target="slide23.xml"/><Relationship Id="rId23" Type="http://schemas.openxmlformats.org/officeDocument/2006/relationships/slide" Target="slide25.xml"/><Relationship Id="rId28" Type="http://schemas.openxmlformats.org/officeDocument/2006/relationships/slide" Target="slide27.xml"/><Relationship Id="rId10" Type="http://schemas.openxmlformats.org/officeDocument/2006/relationships/slide" Target="slide16.xml"/><Relationship Id="rId19" Type="http://schemas.openxmlformats.org/officeDocument/2006/relationships/slide" Target="slide24.xml"/><Relationship Id="rId31" Type="http://schemas.openxmlformats.org/officeDocument/2006/relationships/slide" Target="slide30.xml"/><Relationship Id="rId4" Type="http://schemas.openxmlformats.org/officeDocument/2006/relationships/slide" Target="slide3.xml"/><Relationship Id="rId9" Type="http://schemas.openxmlformats.org/officeDocument/2006/relationships/slide" Target="slide10.xml"/><Relationship Id="rId14" Type="http://schemas.openxmlformats.org/officeDocument/2006/relationships/slide" Target="slide17.xml"/><Relationship Id="rId22" Type="http://schemas.openxmlformats.org/officeDocument/2006/relationships/slide" Target="slide19.xml"/><Relationship Id="rId27" Type="http://schemas.openxmlformats.org/officeDocument/2006/relationships/slide" Target="slide26.xml"/><Relationship Id="rId30" Type="http://schemas.openxmlformats.org/officeDocument/2006/relationships/slide" Target="slide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0"/>
            <a:ext cx="8572560" cy="142873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Verdana" pitchFamily="34" charset="0"/>
              </a:rPr>
              <a:t>Путешествие в Древнюю </a:t>
            </a:r>
            <a:r>
              <a:rPr lang="ru-RU" sz="4000" b="1" dirty="0" smtClean="0">
                <a:solidFill>
                  <a:schemeClr val="bg1"/>
                </a:solidFill>
                <a:latin typeface="Verdana" pitchFamily="34" charset="0"/>
              </a:rPr>
              <a:t>Русь</a:t>
            </a:r>
            <a:endParaRPr lang="ru-RU" sz="40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36866" name="Picture 2" descr="http://crosti.ru/patterns/00/0d/8b/80842816f7/%D0%B4%D1%80%D0%B5%D0%B2%D0%BD%D1%8F%D1%8F%20%D1%80%D1%83%D1%81%D1%8C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9182777" cy="5688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785786" y="285728"/>
            <a:ext cx="7143800" cy="157163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Монах, написавший 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«Повесть временных лет»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3500430" y="5072074"/>
            <a:ext cx="1928826" cy="85725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Нестор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857496"/>
            <a:ext cx="3000396" cy="371477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785786" y="285728"/>
            <a:ext cx="7143800" cy="157163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Крупный литератор, написавший 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«Слово о Законе и Благодати»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3500430" y="4500570"/>
            <a:ext cx="1857388" cy="85725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Иларион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428868"/>
            <a:ext cx="3000396" cy="371477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071538" y="285728"/>
            <a:ext cx="6858048" cy="1643074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каком правителе была заложена Десятинная церковь в Киеве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3571868" y="3643314"/>
            <a:ext cx="2071702" cy="85725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Владимир Святой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071678"/>
            <a:ext cx="3000396" cy="371477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071538" y="285728"/>
            <a:ext cx="6858048" cy="1643074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образе кого народ воспевал труд пахаря-земледельца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3286116" y="2857496"/>
            <a:ext cx="2643206" cy="128588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Микула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Селянинович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857364"/>
            <a:ext cx="3143272" cy="378621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428596" y="285728"/>
            <a:ext cx="8001056" cy="1643074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 ком написано сочинение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XI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века «Александрия»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 descr="http://upload.wikimedia.org/wikipedia/commons/thumb/6/62/Bust_Alexander_BM_1857.jpg/280px-Bust_Alexander_BM_18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143116"/>
            <a:ext cx="1873683" cy="2844000"/>
          </a:xfrm>
          <a:prstGeom prst="roundRect">
            <a:avLst/>
          </a:prstGeom>
          <a:noFill/>
        </p:spPr>
      </p:pic>
      <p:sp>
        <p:nvSpPr>
          <p:cNvPr id="5" name="Багетная рамка 4"/>
          <p:cNvSpPr/>
          <p:nvPr/>
        </p:nvSpPr>
        <p:spPr>
          <a:xfrm>
            <a:off x="2857488" y="5000636"/>
            <a:ext cx="2714644" cy="128588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Александр Македонский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357430"/>
            <a:ext cx="3286148" cy="407196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071538" y="285728"/>
            <a:ext cx="6858048" cy="2000264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Орган, который решал важные государственные дела, в его работе участвовали все граждане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города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357554" y="3571876"/>
            <a:ext cx="2357454" cy="154248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Вече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857496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2000232" y="500042"/>
            <a:ext cx="4929222" cy="1500198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Старшие дружинники, владельцы вотчин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357554" y="3286124"/>
            <a:ext cx="1928826" cy="92869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Бояре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357430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571604" y="357166"/>
            <a:ext cx="6072230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Разорившиеся общинники, пошедшие в долговую кабалу за ссуду, которую отрабатывал на поле и своего кредитора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500430" y="2928934"/>
            <a:ext cx="2286016" cy="10424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Закупы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143116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928662" y="571480"/>
            <a:ext cx="7072362" cy="1428760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Люди, которые заключили договор, согласившись жить и работать у господина на определенных условиях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214678" y="3143248"/>
            <a:ext cx="2286016" cy="10424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Рядовичи</a:t>
            </a:r>
            <a:endParaRPr lang="ru-RU" sz="2400" dirty="0"/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285992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643042" y="500042"/>
            <a:ext cx="6072230" cy="1143008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Рабы на Руси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428992" y="3143248"/>
            <a:ext cx="2214578" cy="10424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Холопы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285992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928670"/>
          <a:ext cx="8358244" cy="4286280"/>
        </p:xfrm>
        <a:graphic>
          <a:graphicData uri="http://schemas.openxmlformats.org/drawingml/2006/table">
            <a:tbl>
              <a:tblPr/>
              <a:tblGrid>
                <a:gridCol w="3189251"/>
                <a:gridCol w="866302"/>
                <a:gridCol w="867175"/>
                <a:gridCol w="866302"/>
                <a:gridCol w="866302"/>
                <a:gridCol w="866302"/>
                <a:gridCol w="836610"/>
              </a:tblGrid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Багетная рамка 5"/>
          <p:cNvSpPr/>
          <p:nvPr/>
        </p:nvSpPr>
        <p:spPr>
          <a:xfrm>
            <a:off x="357158" y="928670"/>
            <a:ext cx="3143272" cy="85725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Даты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357158" y="1785926"/>
            <a:ext cx="3143272" cy="85725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Персоналии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357158" y="4500570"/>
            <a:ext cx="3143272" cy="85725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Культура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357158" y="3500438"/>
            <a:ext cx="3143272" cy="100013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Крылатые выражения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3571868" y="928670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3571868" y="1785926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571868" y="2643182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3571868" y="3500438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7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4429124" y="928670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8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4429124" y="1785926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9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4429124" y="2643182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0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124" y="3500438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1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Багетная рамка 17"/>
          <p:cNvSpPr/>
          <p:nvPr/>
        </p:nvSpPr>
        <p:spPr>
          <a:xfrm>
            <a:off x="5286380" y="928670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2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5286380" y="1785926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3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5286380" y="2643182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4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5286380" y="3500438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5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6143636" y="928670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6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Багетная рамка 22"/>
          <p:cNvSpPr/>
          <p:nvPr/>
        </p:nvSpPr>
        <p:spPr>
          <a:xfrm>
            <a:off x="6143636" y="1785926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7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6143636" y="2643182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8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Багетная рамка 24"/>
          <p:cNvSpPr/>
          <p:nvPr/>
        </p:nvSpPr>
        <p:spPr>
          <a:xfrm>
            <a:off x="6143636" y="3500438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9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Багетная рамка 25"/>
          <p:cNvSpPr/>
          <p:nvPr/>
        </p:nvSpPr>
        <p:spPr>
          <a:xfrm>
            <a:off x="7000892" y="928670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0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000892" y="1785926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1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000892" y="2643182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2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Багетная рамка 28"/>
          <p:cNvSpPr/>
          <p:nvPr/>
        </p:nvSpPr>
        <p:spPr>
          <a:xfrm>
            <a:off x="7000892" y="3500438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3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Багетная рамка 29"/>
          <p:cNvSpPr/>
          <p:nvPr/>
        </p:nvSpPr>
        <p:spPr>
          <a:xfrm>
            <a:off x="7858148" y="928670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4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Багетная рамка 30"/>
          <p:cNvSpPr/>
          <p:nvPr/>
        </p:nvSpPr>
        <p:spPr>
          <a:xfrm>
            <a:off x="7858148" y="1785926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5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7858148" y="2643182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6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Багетная рамка 32"/>
          <p:cNvSpPr/>
          <p:nvPr/>
        </p:nvSpPr>
        <p:spPr>
          <a:xfrm>
            <a:off x="7858148" y="3500438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7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Багетная рамка 33"/>
          <p:cNvSpPr/>
          <p:nvPr/>
        </p:nvSpPr>
        <p:spPr>
          <a:xfrm>
            <a:off x="357158" y="2643182"/>
            <a:ext cx="3143272" cy="85725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Термины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Багетная рамка 34"/>
          <p:cNvSpPr/>
          <p:nvPr/>
        </p:nvSpPr>
        <p:spPr>
          <a:xfrm>
            <a:off x="3571868" y="4357694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8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Багетная рамка 35"/>
          <p:cNvSpPr/>
          <p:nvPr/>
        </p:nvSpPr>
        <p:spPr>
          <a:xfrm>
            <a:off x="4429124" y="4357694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9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Багетная рамка 36"/>
          <p:cNvSpPr/>
          <p:nvPr/>
        </p:nvSpPr>
        <p:spPr>
          <a:xfrm>
            <a:off x="5286380" y="4357694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0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Багетная рамка 37"/>
          <p:cNvSpPr/>
          <p:nvPr/>
        </p:nvSpPr>
        <p:spPr>
          <a:xfrm>
            <a:off x="6143636" y="4357694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1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Багетная рамка 38"/>
          <p:cNvSpPr/>
          <p:nvPr/>
        </p:nvSpPr>
        <p:spPr>
          <a:xfrm>
            <a:off x="7000892" y="4357694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2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Багетная рамка 39"/>
          <p:cNvSpPr/>
          <p:nvPr/>
        </p:nvSpPr>
        <p:spPr>
          <a:xfrm>
            <a:off x="7858148" y="4357694"/>
            <a:ext cx="857256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3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643042" y="500042"/>
            <a:ext cx="6072230" cy="1143008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Изящный остроконечный шлем, защищавший голову воина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428992" y="3071810"/>
            <a:ext cx="2286016" cy="10424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Шишак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143116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643042" y="500042"/>
            <a:ext cx="6072230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означает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слово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хоромы?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286116" y="3571876"/>
            <a:ext cx="3071834" cy="10424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Жилище князя и бояр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71744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643042" y="500042"/>
            <a:ext cx="6072230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означает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слово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слобода?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286116" y="2714620"/>
            <a:ext cx="2714644" cy="200026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Городские окраины, где жил ремесленный люд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357430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643042" y="500042"/>
            <a:ext cx="6072230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означает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слово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кокошник?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071802" y="3429000"/>
            <a:ext cx="2928958" cy="118529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Торжественный женский головной убор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500306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643042" y="500042"/>
            <a:ext cx="6072230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означает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слово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епанчи?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2285984" y="3357562"/>
            <a:ext cx="4500594" cy="257176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Верхняя одежда богатых людей в виде широкого, богато украшенного, плаща без рукавов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928934"/>
            <a:ext cx="3429024" cy="314327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643042" y="500042"/>
            <a:ext cx="6072230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означает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слово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понёва?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2786050" y="3071810"/>
            <a:ext cx="3571900" cy="207170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Домотканая шерстяная юбка, из 3-4 полотнищ, собранных на шнуре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714620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643042" y="500042"/>
            <a:ext cx="6072230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означает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слово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гридница?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2928926" y="3143248"/>
            <a:ext cx="2928958" cy="185738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Большая парадная горница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643182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1357290" y="428604"/>
            <a:ext cx="6357982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 называют поэтические сказания о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прошлом, где прославлялись подвиги русских богатырей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3571868" y="4143380"/>
            <a:ext cx="1857388" cy="92869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Былины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71810"/>
            <a:ext cx="3000396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357290" y="500042"/>
            <a:ext cx="6357982" cy="171451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Какой материал славяне использовали для письма?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500430" y="4000504"/>
            <a:ext cx="1857388" cy="85725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береста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143248"/>
            <a:ext cx="3000396" cy="264318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0" y="0"/>
            <a:ext cx="3857620" cy="4357694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Какое произведение начинается словами: «Откуда есть пошла Русская земля, кто в Киеве начал первым княжить?»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3000364" y="4929198"/>
            <a:ext cx="3000396" cy="1042416"/>
          </a:xfrm>
          <a:prstGeom prst="bevel">
            <a:avLst>
              <a:gd name="adj" fmla="val 110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Повесть временных лет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214818"/>
            <a:ext cx="3000396" cy="2643182"/>
          </a:xfrm>
          <a:prstGeom prst="ellipse">
            <a:avLst/>
          </a:prstGeom>
          <a:noFill/>
        </p:spPr>
      </p:pic>
      <p:pic>
        <p:nvPicPr>
          <p:cNvPr id="6146" name="Picture 2" descr="http://fb.ru/misc/i/gallery/24864/6213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0"/>
            <a:ext cx="528638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в конец 4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785786" y="285728"/>
            <a:ext cx="3786214" cy="104241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Правление Ярослава Мудрого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3428992" y="4429132"/>
            <a:ext cx="2328300" cy="928694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1019-1054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00372"/>
            <a:ext cx="2714644" cy="3071834"/>
          </a:xfrm>
          <a:prstGeom prst="ellipse">
            <a:avLst/>
          </a:prstGeom>
          <a:noFill/>
        </p:spPr>
      </p:pic>
      <p:pic>
        <p:nvPicPr>
          <p:cNvPr id="32770" name="Picture 2" descr="http://ege59.ru/wp-content/gallery/obshhee/mudriy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214554"/>
            <a:ext cx="2214578" cy="2257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в конец 5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6500794" y="4000504"/>
            <a:ext cx="2643206" cy="10424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Софийский собор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143248"/>
            <a:ext cx="3000396" cy="2643182"/>
          </a:xfrm>
          <a:prstGeom prst="ellipse">
            <a:avLst/>
          </a:prstGeom>
          <a:noFill/>
        </p:spPr>
      </p:pic>
      <p:sp>
        <p:nvSpPr>
          <p:cNvPr id="9" name="Багетная рамка 8"/>
          <p:cNvSpPr/>
          <p:nvPr/>
        </p:nvSpPr>
        <p:spPr>
          <a:xfrm>
            <a:off x="1785918" y="214290"/>
            <a:ext cx="5072098" cy="1357298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Храм, построенный в Новгороде в 12 веке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glori.spb.ru/images/1931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14463"/>
            <a:ext cx="6286511" cy="4982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857224" y="214290"/>
            <a:ext cx="7500990" cy="121444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означает слово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фреска?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в конец 5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6143636" y="3643314"/>
            <a:ext cx="2786082" cy="235745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Картина, написанная водяными красками на сырой штукатурке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290" y="3571876"/>
            <a:ext cx="3214710" cy="2714644"/>
          </a:xfrm>
          <a:prstGeom prst="ellipse">
            <a:avLst/>
          </a:prstGeom>
          <a:noFill/>
        </p:spPr>
      </p:pic>
      <p:pic>
        <p:nvPicPr>
          <p:cNvPr id="4098" name="Picture 2" descr="http://2.bp.blogspot.com/-Az5_mohpvCI/TwhzpkHKZOI/AAAAAAAAAOM/liPCvVezYv0/s1600/image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85860"/>
            <a:ext cx="6072198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1357290" y="0"/>
            <a:ext cx="6357982" cy="1285860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изображено на рисунке?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5643570" y="4143380"/>
            <a:ext cx="3071834" cy="97097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Мозаика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714752"/>
            <a:ext cx="3214710" cy="1785926"/>
          </a:xfrm>
          <a:prstGeom prst="ellipse">
            <a:avLst/>
          </a:prstGeom>
          <a:noFill/>
        </p:spPr>
      </p:pic>
      <p:pic>
        <p:nvPicPr>
          <p:cNvPr id="3074" name="Picture 2" descr="http://www.smalta.ru/history/rus/dmitry-solunskiy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357298"/>
            <a:ext cx="5143536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428596" y="214290"/>
            <a:ext cx="3786214" cy="1357322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Древнейшая «Повесть временных лет»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642910" y="3571876"/>
            <a:ext cx="2328300" cy="928694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1113 г.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000372"/>
            <a:ext cx="2428892" cy="2286016"/>
          </a:xfrm>
          <a:prstGeom prst="ellipse">
            <a:avLst/>
          </a:prstGeom>
          <a:noFill/>
        </p:spPr>
      </p:pic>
      <p:pic>
        <p:nvPicPr>
          <p:cNvPr id="31746" name="Picture 2" descr="http://www.syl.ru/misc/i/ai/167522/6233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4396" y="1571612"/>
            <a:ext cx="573960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785786" y="285728"/>
            <a:ext cx="4643470" cy="104241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Крещение Руси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6072198" y="2928934"/>
            <a:ext cx="2328300" cy="928694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988г.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357430"/>
            <a:ext cx="2428892" cy="2286016"/>
          </a:xfrm>
          <a:prstGeom prst="ellipse">
            <a:avLst/>
          </a:prstGeom>
          <a:noFill/>
        </p:spPr>
      </p:pic>
      <p:pic>
        <p:nvPicPr>
          <p:cNvPr id="30722" name="Picture 2" descr="http://www.kremonk.org.ua/wp-content/uploads/2012/07/%D0%9A%D1%80%D0%B5%D1%89%D0%B5%D0%BD%D0%B8%D0%B5-%D0%A0%D1%83%D1%81%D0%B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14488"/>
            <a:ext cx="592932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785786" y="285728"/>
            <a:ext cx="4429156" cy="104241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Правление княгини Ольги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6500826" y="4286256"/>
            <a:ext cx="2328300" cy="928694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945-957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643314"/>
            <a:ext cx="2428892" cy="2286016"/>
          </a:xfrm>
          <a:prstGeom prst="ellipse">
            <a:avLst/>
          </a:prstGeom>
          <a:noFill/>
        </p:spPr>
      </p:pic>
      <p:pic>
        <p:nvPicPr>
          <p:cNvPr id="29698" name="Picture 2" descr="http://savepic.su/21557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28660" y="1428736"/>
            <a:ext cx="66675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785786" y="285728"/>
            <a:ext cx="4429156" cy="104241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Образование Киевской Руси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6357950" y="4643446"/>
            <a:ext cx="2328300" cy="928694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882г.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000504"/>
            <a:ext cx="2428892" cy="2286016"/>
          </a:xfrm>
          <a:prstGeom prst="ellipse">
            <a:avLst/>
          </a:prstGeom>
          <a:noFill/>
        </p:spPr>
      </p:pic>
      <p:pic>
        <p:nvPicPr>
          <p:cNvPr id="28674" name="Picture 2" descr="http://rufact.org/media/attachments/wakawaka_wikipage/718/%D0%BE%D0%B1%D1%80%D0%B0%D0%B7%D0%BE%D0%B2%D0%B0%D0%BD%D0%B8%D0%B5%20%D0%A0%D1%83%D1%81%D0%B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643050"/>
            <a:ext cx="600079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714348" y="357166"/>
            <a:ext cx="4429156" cy="104241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Поход Святослава на Византию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642910" y="4286256"/>
            <a:ext cx="2328300" cy="928694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971г.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429000"/>
            <a:ext cx="2428892" cy="2286016"/>
          </a:xfrm>
          <a:prstGeom prst="ellipse">
            <a:avLst/>
          </a:prstGeom>
          <a:noFill/>
        </p:spPr>
      </p:pic>
      <p:pic>
        <p:nvPicPr>
          <p:cNvPr id="27650" name="Picture 2" descr="http://img1.liveinternet.ru/images/attach/b/1/18023/18023061_im2_1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714488"/>
            <a:ext cx="560298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785786" y="285728"/>
            <a:ext cx="5786478" cy="1571636"/>
          </a:xfrm>
          <a:prstGeom prst="beve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Создатели славянской азбуки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3071802" y="4643446"/>
            <a:ext cx="2071702" cy="85725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Кирилл и </a:t>
            </a:r>
            <a:r>
              <a:rPr lang="ru-RU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Мефодий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thumbs.dreamstime.com/thumb_27/11303812072So1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857496"/>
            <a:ext cx="2928958" cy="350046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3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538</TotalTime>
  <Words>345</Words>
  <Application>Microsoft Office PowerPoint</Application>
  <PresentationFormat>Экран (4:3)</PresentationFormat>
  <Paragraphs>106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Пользователь</cp:lastModifiedBy>
  <cp:revision>58</cp:revision>
  <dcterms:created xsi:type="dcterms:W3CDTF">2013-12-14T16:05:00Z</dcterms:created>
  <dcterms:modified xsi:type="dcterms:W3CDTF">2015-11-09T16:58:18Z</dcterms:modified>
</cp:coreProperties>
</file>