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57" r:id="rId4"/>
    <p:sldId id="259" r:id="rId5"/>
    <p:sldId id="260" r:id="rId6"/>
    <p:sldId id="273" r:id="rId7"/>
    <p:sldId id="261" r:id="rId8"/>
    <p:sldId id="264" r:id="rId9"/>
    <p:sldId id="267" r:id="rId10"/>
    <p:sldId id="276" r:id="rId11"/>
    <p:sldId id="268" r:id="rId12"/>
    <p:sldId id="277" r:id="rId13"/>
    <p:sldId id="269" r:id="rId14"/>
    <p:sldId id="270" r:id="rId15"/>
    <p:sldId id="271" r:id="rId16"/>
    <p:sldId id="278" r:id="rId17"/>
    <p:sldId id="263" r:id="rId18"/>
    <p:sldId id="279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B5994-7CA7-4367-899B-63E8E828BA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71ECF-8D64-4A0C-8EAA-485FB21B1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1ECF-8D64-4A0C-8EAA-485FB21B1F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7404" y="0"/>
            <a:ext cx="9181404" cy="6858000"/>
          </a:xfrm>
          <a:prstGeom prst="rect">
            <a:avLst/>
          </a:prstGeom>
          <a:noFill/>
        </p:spPr>
      </p:pic>
      <p:pic>
        <p:nvPicPr>
          <p:cNvPr id="10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424936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115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980728"/>
            <a:ext cx="4762500" cy="4267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7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8352928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://li-web.ru/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3573016"/>
            <a:ext cx="1080120" cy="710719"/>
          </a:xfrm>
          <a:prstGeom prst="rect">
            <a:avLst/>
          </a:prstGeom>
          <a:noFill/>
        </p:spPr>
      </p:pic>
      <p:pic>
        <p:nvPicPr>
          <p:cNvPr id="12" name="Picture 2" descr="9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1800" y="4221088"/>
            <a:ext cx="1224136" cy="1224136"/>
          </a:xfrm>
          <a:prstGeom prst="rect">
            <a:avLst/>
          </a:prstGeom>
          <a:noFill/>
        </p:spPr>
      </p:pic>
      <p:pic>
        <p:nvPicPr>
          <p:cNvPr id="11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99792" y="5085184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5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1152634" y="1808818"/>
            <a:ext cx="6336704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9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3933056"/>
            <a:ext cx="1224136" cy="1224136"/>
          </a:xfrm>
          <a:prstGeom prst="rect">
            <a:avLst/>
          </a:prstGeom>
          <a:noFill/>
        </p:spPr>
      </p:pic>
      <p:pic>
        <p:nvPicPr>
          <p:cNvPr id="9" name="Picture 6" descr="http://li-web.ru/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356992"/>
            <a:ext cx="1080120" cy="710719"/>
          </a:xfrm>
          <a:prstGeom prst="rect">
            <a:avLst/>
          </a:prstGeom>
          <a:noFill/>
        </p:spPr>
      </p:pic>
      <p:pic>
        <p:nvPicPr>
          <p:cNvPr id="6146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47664" y="4869160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AF7E7-3B8B-4E4A-B84B-C933FAC64B07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lgy.ru/biology7t/insect2" TargetMode="External"/><Relationship Id="rId2" Type="http://schemas.openxmlformats.org/officeDocument/2006/relationships/hyperlink" Target="http://sbio.info/materials/orgbiol/orgmnogoklet/orgchlen/127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biolog.my1.ru/" TargetMode="External"/><Relationship Id="rId5" Type="http://schemas.openxmlformats.org/officeDocument/2006/relationships/hyperlink" Target="http://mirfaunas.ru/razmnozhenie-nasekomyh" TargetMode="External"/><Relationship Id="rId4" Type="http://schemas.openxmlformats.org/officeDocument/2006/relationships/hyperlink" Target="http://worldofschool.ru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357298"/>
            <a:ext cx="4886332" cy="137001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Насекомые </a:t>
            </a:r>
            <a:b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моего </a:t>
            </a:r>
            <a:b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     двора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827584" y="188640"/>
            <a:ext cx="720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Немецкий национальный район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МБОУ «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Гальбштадтская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 средняя общеобразовательная школа»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724128" y="5013176"/>
            <a:ext cx="3419872" cy="164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itchFamily="49" charset="0"/>
              </a:rPr>
              <a:t>Выполнила работу: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itchFamily="49" charset="0"/>
              </a:rPr>
              <a:t>Осколкова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itchFamily="49" charset="0"/>
              </a:rPr>
              <a:t> Анна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itchFamily="49" charset="0"/>
              </a:rPr>
              <a:t>3 класс (10 лет)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itchFamily="49" charset="0"/>
              </a:rPr>
              <a:t>Руководитель: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itchFamily="49" charset="0"/>
              </a:rPr>
              <a:t>Дейч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itchFamily="49" charset="0"/>
              </a:rPr>
              <a:t> Татьяна Викторовна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nsolas" pitchFamily="49" charset="0"/>
            </a:endParaRPr>
          </a:p>
        </p:txBody>
      </p:sp>
      <p:pic>
        <p:nvPicPr>
          <p:cNvPr id="2" name="Picture 2" descr="F:\Фоткуи Анна\DSC023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5" y="4005064"/>
            <a:ext cx="3024336" cy="2267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megaobzor.com/charley/Babochki/Plebejus%20argus/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476672"/>
            <a:ext cx="2376264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Администратор\Desktop\АНЯ\Фоточки\DSC0157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212976"/>
            <a:ext cx="3240360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Documents and Settings\Вячеслав\Рабочий стол\Бабочки\1278845456_7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404664"/>
            <a:ext cx="1656184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27584" y="24928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Бабочка-голубянка – </a:t>
            </a:r>
            <a:r>
              <a:rPr lang="ru-RU" sz="2000" dirty="0" err="1" smtClean="0"/>
              <a:t>икар</a:t>
            </a:r>
            <a:endParaRPr lang="ru-RU" sz="2000" dirty="0" smtClean="0"/>
          </a:p>
          <a:p>
            <a:r>
              <a:rPr lang="ru-RU" sz="2000" dirty="0" smtClean="0"/>
              <a:t> (</a:t>
            </a:r>
            <a:r>
              <a:rPr lang="ru-RU" sz="2000" i="1" dirty="0" smtClean="0"/>
              <a:t>отряд чешуекрылые)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5733256"/>
            <a:ext cx="28905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Медведица – </a:t>
            </a:r>
            <a:r>
              <a:rPr lang="ru-RU" sz="2000" dirty="0" err="1" smtClean="0"/>
              <a:t>кайя</a:t>
            </a:r>
            <a:endParaRPr lang="ru-RU" sz="2000" dirty="0" smtClean="0"/>
          </a:p>
          <a:p>
            <a:r>
              <a:rPr lang="ru-RU" sz="2000" dirty="0" smtClean="0"/>
              <a:t> (</a:t>
            </a:r>
            <a:r>
              <a:rPr lang="ru-RU" sz="2000" i="1" dirty="0" smtClean="0"/>
              <a:t>отряд - чешуекрылые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5602" name="Picture 2" descr="http://nyurochka.ru/wp-content/uploads/2012/05/babochka-limonnitsa-300x17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1628800"/>
            <a:ext cx="1849388" cy="1066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228184" y="1628800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Бабочка лимонница</a:t>
            </a:r>
          </a:p>
          <a:p>
            <a:r>
              <a:rPr lang="ru-RU" dirty="0" smtClean="0"/>
              <a:t> (</a:t>
            </a:r>
            <a:r>
              <a:rPr lang="ru-RU" i="1" dirty="0" smtClean="0"/>
              <a:t>отряд - чешуекрылые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404664"/>
            <a:ext cx="277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Бабочка крапивница</a:t>
            </a:r>
          </a:p>
          <a:p>
            <a:r>
              <a:rPr lang="ru-RU" dirty="0" smtClean="0"/>
              <a:t> (</a:t>
            </a:r>
            <a:r>
              <a:rPr lang="ru-RU" i="1" dirty="0" smtClean="0"/>
              <a:t>отряд - чешуекрылые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5604" name="Picture 4" descr="http://foto-babochek.ru/images/pavlinij-glaz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3968" y="2852936"/>
            <a:ext cx="1945178" cy="1580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6372200" y="3142709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Бабочка павлиний глаз</a:t>
            </a:r>
          </a:p>
          <a:p>
            <a:r>
              <a:rPr lang="ru-RU" dirty="0" smtClean="0"/>
              <a:t> (</a:t>
            </a:r>
            <a:r>
              <a:rPr lang="ru-RU" i="1" dirty="0" smtClean="0"/>
              <a:t>отряд - чешуекрылые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5606" name="Picture 6" descr="http://vbm.su/mahaon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55976" y="4581128"/>
            <a:ext cx="1872208" cy="1560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6372200" y="4870901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Бабочка махаон</a:t>
            </a:r>
          </a:p>
          <a:p>
            <a:r>
              <a:rPr lang="ru-RU" dirty="0" smtClean="0"/>
              <a:t> (</a:t>
            </a:r>
            <a:r>
              <a:rPr lang="ru-RU" i="1" dirty="0" smtClean="0"/>
              <a:t>отряд - чешуекрылые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АНЯ\Фоточки\DSC0185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352839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Администратор\Desktop\АНЯ\Фоточки\DSC0163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3131840" y="2132856"/>
            <a:ext cx="3294781" cy="2879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Администратор\Desktop\АНЯ\Фоточки\DSC0039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4005064"/>
            <a:ext cx="302433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104456" y="5486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Богомол обыкновенный </a:t>
            </a:r>
          </a:p>
          <a:p>
            <a:r>
              <a:rPr lang="ru-RU" sz="2400" b="1" dirty="0" smtClean="0"/>
              <a:t>(</a:t>
            </a:r>
            <a:r>
              <a:rPr lang="ru-RU" sz="2400" b="1" i="1" dirty="0" smtClean="0"/>
              <a:t>отряд богомолы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77464" y="2348880"/>
            <a:ext cx="25665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Паук –</a:t>
            </a:r>
          </a:p>
          <a:p>
            <a:r>
              <a:rPr lang="ru-RU" sz="2400" b="1" dirty="0" smtClean="0"/>
              <a:t>Тарантул русский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5805264"/>
            <a:ext cx="215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Осиное гнездо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АНЯ\Фоточки\DSC0028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476672"/>
            <a:ext cx="2880320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http://vsezivotnye.ru/wp-content/uploads/2014/08/2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404664"/>
            <a:ext cx="3024336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968552" y="263865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Стрекоза – коромысло большое </a:t>
            </a:r>
          </a:p>
          <a:p>
            <a:r>
              <a:rPr lang="ru-RU" sz="2000" b="1" dirty="0" smtClean="0"/>
              <a:t>(</a:t>
            </a:r>
            <a:r>
              <a:rPr lang="ru-RU" sz="2000" b="1" i="1" dirty="0" smtClean="0"/>
              <a:t>отряд стрекозы 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56490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Стрелка красивая </a:t>
            </a:r>
          </a:p>
          <a:p>
            <a:r>
              <a:rPr lang="ru-RU" sz="2000" b="1" dirty="0" smtClean="0"/>
              <a:t>(</a:t>
            </a:r>
            <a:r>
              <a:rPr lang="ru-RU" sz="2000" b="1" i="1" dirty="0" smtClean="0"/>
              <a:t>отряд стрекозы равнокрылые</a:t>
            </a:r>
            <a:r>
              <a:rPr lang="ru-RU" sz="2000" b="1" dirty="0" smtClean="0"/>
              <a:t>)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661248"/>
            <a:ext cx="28248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/>
              <a:t>Пескорой песочный</a:t>
            </a:r>
          </a:p>
          <a:p>
            <a:r>
              <a:rPr lang="ru-RU" sz="2000" b="1" dirty="0" smtClean="0"/>
              <a:t>(</a:t>
            </a:r>
            <a:r>
              <a:rPr lang="ru-RU" sz="2000" b="1" i="1" dirty="0" smtClean="0"/>
              <a:t>перепончатокрылые) </a:t>
            </a:r>
            <a:endParaRPr lang="ru-RU" sz="2000" b="1" i="1" dirty="0"/>
          </a:p>
        </p:txBody>
      </p:sp>
      <p:pic>
        <p:nvPicPr>
          <p:cNvPr id="7" name="Рисунок 6" descr="C:\Users\Администратор\Desktop\АНЯ\Фоточки\DSC0161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3356992"/>
            <a:ext cx="309634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Documents and Settings\Вячеслав\Рабочий стол\Бабочки\post-10384-0-74263600-1329074024_thumb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429000"/>
            <a:ext cx="345638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004048" y="5805264"/>
            <a:ext cx="27927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Бражник вьюнковый</a:t>
            </a:r>
          </a:p>
          <a:p>
            <a:r>
              <a:rPr lang="ru-RU" sz="2000" b="1" dirty="0" smtClean="0"/>
              <a:t> (</a:t>
            </a:r>
            <a:r>
              <a:rPr lang="ru-RU" sz="2000" b="1" i="1" dirty="0" smtClean="0"/>
              <a:t>отряд чешуекрылые)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дминистратор\Desktop\АНЯ\Фоточки\DSC0184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332656"/>
            <a:ext cx="324036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Администратор\Desktop\АНЯ\Фоточки\DSC0162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429000"/>
            <a:ext cx="331236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дминистратор\Desktop\АНЯ\Фоточки\DSC0185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1268760"/>
            <a:ext cx="2088232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upload.wikimedia.org/wikipedia/commons/thumb/b/b3/Leafcutter_bee_by_Bernhard_plank.jpg/268px-Leafcutter_bee_by_Bernhard_plank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3573016"/>
            <a:ext cx="280831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39552" y="2782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Усач черный сосновый (</a:t>
            </a:r>
            <a:r>
              <a:rPr lang="ru-RU" b="1" i="1" dirty="0" smtClean="0"/>
              <a:t>отряд жесткокрылые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5877272"/>
            <a:ext cx="35098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/>
              <a:t>Клоп ягодный</a:t>
            </a:r>
          </a:p>
          <a:p>
            <a:r>
              <a:rPr lang="ru-RU" sz="2000" b="1" dirty="0" smtClean="0"/>
              <a:t> (</a:t>
            </a:r>
            <a:r>
              <a:rPr lang="ru-RU" sz="2000" b="1" i="1" dirty="0" smtClean="0"/>
              <a:t>отряд </a:t>
            </a:r>
            <a:r>
              <a:rPr lang="ru-RU" sz="2000" b="1" i="1" dirty="0" err="1" smtClean="0"/>
              <a:t>полужесткокрылые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" name="Рисунок 9" descr="C:\Users\Администратор\Desktop\АНЯ\Фоточки\DSC01605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6256" y="332656"/>
            <a:ext cx="1937385" cy="1419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http://zoogalaktika.ru/assets/images/invertebrata/arthropoda/arachnida/phalangium-opilio/phalangium-opilio_0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04248" y="1916832"/>
            <a:ext cx="1887153" cy="1538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4716016" y="692696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Паукообразные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16016" y="588946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Пчела – листорез (</a:t>
            </a:r>
            <a:r>
              <a:rPr lang="ru-RU" sz="2000" b="1" i="1" dirty="0" smtClean="0"/>
              <a:t>отряд перепончатокрылые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дминистратор\Desktop\АНЯ\Фоточки\DSC0161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3284984"/>
            <a:ext cx="309634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ic.pics.livejournal.com/lina_001/64901702/70403/70403_90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404664"/>
            <a:ext cx="316835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211960" y="54868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err="1" smtClean="0"/>
              <a:t>Тру́тень</a:t>
            </a:r>
            <a:r>
              <a:rPr lang="ru-RU" sz="2000" b="1" dirty="0" smtClean="0"/>
              <a:t> — самец обыкновенной  медоносной пчелы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3717032"/>
            <a:ext cx="4457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Жигалка осенняя (</a:t>
            </a:r>
            <a:r>
              <a:rPr lang="ru-RU" sz="2000" b="1" i="1" dirty="0" smtClean="0"/>
              <a:t>отряд двукрылые</a:t>
            </a:r>
            <a:r>
              <a:rPr lang="ru-RU" sz="2000" b="1" dirty="0" smtClean="0"/>
              <a:t>)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ткуи Анна\DSC023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3212976"/>
            <a:ext cx="3745001" cy="2808312"/>
          </a:xfrm>
          <a:prstGeom prst="rect">
            <a:avLst/>
          </a:prstGeom>
          <a:noFill/>
        </p:spPr>
      </p:pic>
      <p:pic>
        <p:nvPicPr>
          <p:cNvPr id="2051" name="Picture 3" descr="F:\Фоткуи Анна\DSC023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212976"/>
            <a:ext cx="3816424" cy="286187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5048" y="0"/>
            <a:ext cx="85689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36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Третий этап работы:</a:t>
            </a:r>
            <a:r>
              <a:rPr lang="ru-RU" sz="3600" dirty="0" smtClean="0"/>
              <a:t> </a:t>
            </a:r>
            <a:r>
              <a:rPr lang="ru-RU" sz="3200" dirty="0" smtClean="0">
                <a:latin typeface="Comic Sans MS" pitchFamily="66" charset="0"/>
              </a:rPr>
              <a:t>обработка данных исследования, процедуры анализа, систематизации полученных результатов, презентация работы.</a:t>
            </a:r>
            <a:r>
              <a:rPr lang="ru-RU" sz="32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91680" y="960398"/>
            <a:ext cx="7416824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«Постоянные жители моего двора»: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18 представителей класса насекомых;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вида паукообразных.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«Гости моего двора» - это: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 представителя класса насекомых;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вид паукообразных.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omic Sans MS" pitchFamily="66" charset="0"/>
              </a:rPr>
              <a:t>Насекомых было замечено 41 вид,  паукообразных – 5 видов.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491880" y="677009"/>
            <a:ext cx="52565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omic Sans MS" pitchFamily="66" charset="0"/>
              </a:rPr>
              <a:t>Гипотеза о том, что мир насекомых моего двора разнообразен подтвердилась. Я насчитала 41  вид насекомых  и 5 видов паукообразных, населяющих наш двор с ранней весны и до поздней осени.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Наблюдаемые мною животные проживают в Немецком национальном районе, а это значит, что сведения, полученные мною в ходе наблюдений, будут полезны для тех, кто серьёзно захочет познать мир насекомых нашего района.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613137"/>
            <a:ext cx="63367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Заключение: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57213"/>
            <a:ext cx="8229600" cy="1143000"/>
          </a:xfrm>
        </p:spPr>
        <p:txBody>
          <a:bodyPr>
            <a:normAutofit fontScale="90000"/>
          </a:bodyPr>
          <a:lstStyle/>
          <a:p>
            <a:pPr lvl="0" indent="449263" algn="l" fontAlgn="base"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Источники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информации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800" dirty="0" smtClean="0">
                <a:latin typeface="Arial" pitchFamily="34" charset="0"/>
                <a:cs typeface="Arial" pitchFamily="34" charset="0"/>
              </a:rPr>
            </a:br>
            <a:r>
              <a:rPr lang="ru-RU" sz="800" dirty="0" smtClean="0">
                <a:latin typeface="Arial" pitchFamily="34" charset="0"/>
                <a:cs typeface="Arial" pitchFamily="34" charset="0"/>
              </a:rPr>
              <a:t>                     </a:t>
            </a: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8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285451"/>
            <a:ext cx="828092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Большая энциклопедия животных. Издательство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ОЛМА-ПРЕСС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Москва, 1999г.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Захаров В.Б.  Биология. Многообразие живых организмов. 7 класс: учеб. для общеобразовательных учреждений.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 Дрофа,2009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Козлов М.А.,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Олигер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И.М. Школьный атлас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определитель беспозвоночных.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Просвещение,1991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Новая энциклопедия для любознательных.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ЗАО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РОСМЭН-ПРЕСС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2007г.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Панфилов Д.В.  В мире насекомых.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Просвещение,1972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Плешаков А.А. От земли до неба. Атлас-определитель по природоведению и экологии для учащихся начальных классов.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Просвещение, 2000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Энциклопедия для детей. Т.2. Биология.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Аванта+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 ссылки: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http://sbio.info/materials/orgbiol/orgmnogoklet/orgchlen/127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http://blgy.ru/biology7t/insect2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http://worldofschool.ru/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http://mirfaunas.ru/razmnozhenie-nasekomyh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http://biolog.my1.ru/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268760"/>
            <a:ext cx="6889968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     за внимание!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324183" y="2429997"/>
            <a:ext cx="2584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30240" y="1811406"/>
            <a:ext cx="29340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230240" y="74711"/>
            <a:ext cx="6835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195736" y="404664"/>
            <a:ext cx="60486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Первый этап       исследования: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50096" y="2060848"/>
            <a:ext cx="6318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осмысление проблемы и формулировка гипотезы исследования; постановка цели, задач, определение объекта и предмета исследования. 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785794"/>
            <a:ext cx="503646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/>
              <a:t>Цель:</a:t>
            </a:r>
            <a:r>
              <a:rPr lang="ru-RU" sz="3600" i="1" dirty="0" smtClean="0"/>
              <a:t> </a:t>
            </a:r>
            <a:r>
              <a:rPr lang="ru-RU" sz="3200" dirty="0" smtClean="0">
                <a:latin typeface="Comic Sans MS" pitchFamily="66" charset="0"/>
              </a:rPr>
              <a:t>изучить насекомых моего двора 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4490" y="2214554"/>
            <a:ext cx="76177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Гипотеза исследования: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мир насекомых моего двора разнообразен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3074" name="Picture 2" descr="F:\Фоткуи Анна\DSC023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3933056"/>
            <a:ext cx="2880320" cy="2159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131840" y="113719"/>
            <a:ext cx="568863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Узнать как можно больше о мире насекомых из источников информации; использовать полученные знания при  определении вида насекомого.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Наблюдать за насекомыми, появляющимися во дворе с ранней весны и до поздней осени.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Проанализировать и систематизировать полученные результаты наблюдения.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Определить, есть ли среди наблюдаемых мною животных редкие или исчезающие виды.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098" name="Picture 2" descr="F:\Фоткуи Анна\DSC023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2618990" cy="1963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9552" y="68323"/>
            <a:ext cx="828092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Предмет исследования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разнообразие мира насекомых моего двора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Объект исследования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насекомые,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которых я встречу во дворе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Методы исследования: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изучение и анализ литературы по теме, сбор материалов;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наблюдение;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описание;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обобщение и систематизация данных, полученных в ходе исследования.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Новизна: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мы разделим насекомых на две группы –  «постоянные жители» и «гости»  моего двора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48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Второй этап работы: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80320" y="1280949"/>
            <a:ext cx="58681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анализ научной литературы по теме исследования; исследование внешних признаков насекомых и наблюдение за появляющимися особями на протяжении определенного промежутка времени; определение вида. 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87824" y="558991"/>
            <a:ext cx="49685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ассмотрела такие теоретические вопросы: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Внешнее строение насекомых.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Питание и дыхание насекомых.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Размножение и развитие насекомых.</a:t>
            </a:r>
            <a:endParaRPr lang="en-US" sz="2800" dirty="0" smtClean="0"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Отряды насекомых.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Роль насекомых в природе, их практическое значение.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:\АНЯ\насекомые\Image-10_2016-02-1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1650876" cy="1256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АНЯ\насекомые\Image-4_2016-02-1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1412776"/>
            <a:ext cx="144016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АНЯ\насекомые\Image-1_2016-02-1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36296" y="1412776"/>
            <a:ext cx="15281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F:\АНЯ\насекомые\Image-7_2016-02-1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3928" y="1412776"/>
            <a:ext cx="15121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F:\АНЯ\насекомые\Image-8_2016-02-1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23728" y="1412776"/>
            <a:ext cx="1656184" cy="122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95536" y="0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Насекомые – самая многочисленная группа животных на Земле!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</a:p>
          <a:p>
            <a:r>
              <a:rPr lang="ru-RU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2852936"/>
            <a:ext cx="63001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Способность к полёту.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Разнообразие ротовых аппаратов.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Малые размеры.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Высокая плодовитость и способность к массовому размножению.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Разнообразные типы развития.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Органы дыхания – трахеи.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omic Sans MS" pitchFamily="66" charset="0"/>
              </a:rPr>
              <a:t>Хорошо развитая нервная система, органы чувств, инстинкты.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АНЯ\Фоточки\DSC0162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655676" y="2744924"/>
            <a:ext cx="223224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http://www.factruz.ru/depand_his_2/images/ladybug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404664"/>
            <a:ext cx="2265315" cy="1827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Администратор\Desktop\АНЯ\Фоточки\DSC0159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3140968"/>
            <a:ext cx="2520280" cy="208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6" name="Picture 2" descr="http://geradez.ru/Files/%D0%9C%D1%83%D1%80%D0%B0%D0%B2%D1%8C%D0%B8/%D1%81%D0%B0%D0%B4%D0%BE%D0%B2%D1%8B%D0%B5%20%D0%BC%D1%83%D1%80%D0%B0%D0%B2%D1%8C%D0%B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332656"/>
            <a:ext cx="2557208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043608" y="2204864"/>
            <a:ext cx="3823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Муравей садовый или черный – </a:t>
            </a:r>
          </a:p>
          <a:p>
            <a:r>
              <a:rPr lang="ru-RU" dirty="0" smtClean="0">
                <a:latin typeface="Comic Sans MS" pitchFamily="66" charset="0"/>
              </a:rPr>
              <a:t>отряд </a:t>
            </a:r>
            <a:r>
              <a:rPr lang="ru-RU" i="1" dirty="0" smtClean="0">
                <a:latin typeface="Comic Sans MS" pitchFamily="66" charset="0"/>
              </a:rPr>
              <a:t>перепончатокрылые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5085184"/>
            <a:ext cx="33843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Клоп-солдатик, или </a:t>
            </a:r>
            <a:r>
              <a:rPr lang="ru-RU" sz="2000" dirty="0" err="1" smtClean="0"/>
              <a:t>краснокло́п</a:t>
            </a:r>
            <a:r>
              <a:rPr lang="ru-RU" sz="2000" dirty="0" smtClean="0"/>
              <a:t> бескрылый, </a:t>
            </a:r>
          </a:p>
          <a:p>
            <a:r>
              <a:rPr lang="ru-RU" sz="2000" dirty="0" smtClean="0"/>
              <a:t>или  </a:t>
            </a:r>
            <a:r>
              <a:rPr lang="ru-RU" sz="2000" dirty="0" err="1" smtClean="0"/>
              <a:t>козачёк</a:t>
            </a:r>
            <a:r>
              <a:rPr lang="ru-RU" sz="2000" dirty="0" smtClean="0"/>
              <a:t> – </a:t>
            </a:r>
            <a:r>
              <a:rPr lang="ru-RU" sz="2000" i="1" dirty="0" smtClean="0"/>
              <a:t>отряд  </a:t>
            </a:r>
            <a:r>
              <a:rPr lang="ru-RU" sz="2000" i="1" dirty="0" err="1" smtClean="0"/>
              <a:t>полужесткокрылые</a:t>
            </a:r>
            <a:endParaRPr lang="ru-RU" sz="2000" i="1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2348880"/>
            <a:ext cx="2730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Жук – божья коровка – </a:t>
            </a:r>
          </a:p>
          <a:p>
            <a:r>
              <a:rPr lang="ru-RU" sz="2000" i="1" dirty="0" smtClean="0"/>
              <a:t>отряд жесткокрылые</a:t>
            </a:r>
            <a:endParaRPr lang="ru-RU" sz="2000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5445224"/>
            <a:ext cx="32941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Пчела медоносная, или домашняя (отряд </a:t>
            </a:r>
            <a:r>
              <a:rPr lang="ru-RU" sz="2000" i="1" dirty="0" smtClean="0"/>
              <a:t>перепончатокрылые</a:t>
            </a:r>
            <a:r>
              <a:rPr lang="ru-RU" sz="2000" dirty="0" smtClean="0"/>
              <a:t>)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751</Words>
  <Application>Microsoft Office PowerPoint</Application>
  <PresentationFormat>Экран (4:3)</PresentationFormat>
  <Paragraphs>124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Насекомые  моего          двора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      Источники информации                      Литература: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Дмитрий Каленюк</cp:lastModifiedBy>
  <cp:revision>67</cp:revision>
  <dcterms:created xsi:type="dcterms:W3CDTF">2014-08-12T18:36:10Z</dcterms:created>
  <dcterms:modified xsi:type="dcterms:W3CDTF">2017-01-15T16:30:12Z</dcterms:modified>
</cp:coreProperties>
</file>