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2"/>
  </p:notesMasterIdLst>
  <p:sldIdLst>
    <p:sldId id="266" r:id="rId2"/>
    <p:sldId id="267" r:id="rId3"/>
    <p:sldId id="261" r:id="rId4"/>
    <p:sldId id="272" r:id="rId5"/>
    <p:sldId id="273" r:id="rId6"/>
    <p:sldId id="274" r:id="rId7"/>
    <p:sldId id="270" r:id="rId8"/>
    <p:sldId id="262" r:id="rId9"/>
    <p:sldId id="268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22" autoAdjust="0"/>
  </p:normalViewPr>
  <p:slideViewPr>
    <p:cSldViewPr>
      <p:cViewPr varScale="1">
        <p:scale>
          <a:sx n="69" d="100"/>
          <a:sy n="69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05A633-C3AD-4753-A85E-CC722AD49199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685FD7-E13F-4AAA-8792-8B397E120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DD565-446A-47B3-8960-33FA92E773D7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893D9-61DF-49F1-9A5B-97335EC79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C554C-3EE1-42A5-9C9E-F312F413CA5F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A8899-6944-4758-AE97-994C5266A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F4D2C-179B-4FE0-840A-43101E36030B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F7EE2-795A-47D8-AB35-F145137C30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7CB44-1D03-49E4-B37C-E17839AC83BF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6AE31-B64D-48BA-8326-7D939CB55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618B8-55E2-4F48-81E5-21C5FAAE92D7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A90BE-AD57-44E8-B5B1-65622C02D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046DF-B43D-4DE7-A576-9A08C65CA8AA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1C0F5-2F0A-49A9-8CC2-9E9E89548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A9E2A-E69D-443F-9EF8-634058A212C5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A3DF7-E5E8-4BCF-8239-5CA160457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ADAC5-5B4A-4A54-9E5C-49D9B4ACD7D5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1A9D-7F71-44A4-9A44-C44A4F51C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8CC41-F4E8-4332-97D4-5FEB9F496B47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900A3-81D8-4EDE-927F-4DCC8881D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997D4-2C14-4079-9228-8FB907B72B56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86495-5D4E-4D77-B565-DFD09CE91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965F2-9934-4FFD-9D80-F0C91E317F59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A1EEE-005E-41DD-8B82-EF5DAA02D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945022-D2A1-48E8-8B79-87E0BBE3E884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3A416C-2FCD-4B33-A1E9-D956CBECA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1" r:id="rId4"/>
    <p:sldLayoutId id="2147483795" r:id="rId5"/>
    <p:sldLayoutId id="2147483790" r:id="rId6"/>
    <p:sldLayoutId id="2147483796" r:id="rId7"/>
    <p:sldLayoutId id="2147483797" r:id="rId8"/>
    <p:sldLayoutId id="2147483798" r:id="rId9"/>
    <p:sldLayoutId id="2147483789" r:id="rId10"/>
    <p:sldLayoutId id="21474837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ChangeArrowheads="1"/>
          </p:cNvSpPr>
          <p:nvPr/>
        </p:nvSpPr>
        <p:spPr bwMode="auto">
          <a:xfrm>
            <a:off x="1403350" y="265113"/>
            <a:ext cx="673417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ЛГ МАДОУ ДСКВ №9  «Солнышко»</a:t>
            </a:r>
          </a:p>
          <a:p>
            <a:pPr algn="ctr"/>
            <a:r>
              <a:rPr lang="ru-RU"/>
              <a:t>Краткосрочный проект</a:t>
            </a:r>
          </a:p>
          <a:p>
            <a:pPr algn="ctr"/>
            <a:r>
              <a:rPr lang="ru-RU" sz="2800" b="1" i="1">
                <a:latin typeface="Batang" pitchFamily="18" charset="-127"/>
              </a:rPr>
              <a:t>«Рождественские колядки»</a:t>
            </a:r>
          </a:p>
          <a:p>
            <a:pPr algn="ctr"/>
            <a:r>
              <a:rPr lang="ru-RU"/>
              <a:t>(группа с 6 до 7 лет)</a:t>
            </a:r>
          </a:p>
        </p:txBody>
      </p:sp>
      <p:sp>
        <p:nvSpPr>
          <p:cNvPr id="14338" name="Rectangle 7"/>
          <p:cNvSpPr>
            <a:spLocks noChangeArrowheads="1"/>
          </p:cNvSpPr>
          <p:nvPr/>
        </p:nvSpPr>
        <p:spPr bwMode="auto">
          <a:xfrm>
            <a:off x="5148263" y="5084763"/>
            <a:ext cx="3770312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Исполнители:                                                                                                                                       Музыкальный руководитель: Садыкова Л.С.</a:t>
            </a:r>
          </a:p>
          <a:p>
            <a:r>
              <a:rPr lang="ru-RU"/>
              <a:t>                                                                                                                 Воспитатели: Абакумова И.А                                                                                        Юшкова И.А.</a:t>
            </a:r>
          </a:p>
          <a:p>
            <a:pPr eaLnBrk="0" hangingPunct="0">
              <a:spcBef>
                <a:spcPct val="50000"/>
              </a:spcBef>
            </a:pPr>
            <a:endParaRPr lang="ru-RU">
              <a:latin typeface="Franklin Gothic Book" pitchFamily="34" charset="0"/>
            </a:endParaRPr>
          </a:p>
        </p:txBody>
      </p:sp>
      <p:pic>
        <p:nvPicPr>
          <p:cNvPr id="14344" name="Picture 8" descr="IMG_897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628775"/>
            <a:ext cx="5545137" cy="336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3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ChangeArrowheads="1"/>
          </p:cNvSpPr>
          <p:nvPr/>
        </p:nvSpPr>
        <p:spPr bwMode="auto">
          <a:xfrm>
            <a:off x="250825" y="0"/>
            <a:ext cx="8893175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i="1">
                <a:latin typeface="Times New Roman" pitchFamily="18" charset="0"/>
              </a:rPr>
              <a:t>Сценарий фольклорного праздника «Рождественские колядки»</a:t>
            </a:r>
          </a:p>
          <a:p>
            <a:pPr algn="ctr"/>
            <a:endParaRPr lang="ru-RU" b="1"/>
          </a:p>
          <a:p>
            <a:pPr algn="ctr"/>
            <a:r>
              <a:rPr lang="ru-RU" b="1"/>
              <a:t>Ведущая:</a:t>
            </a:r>
            <a:r>
              <a:rPr lang="ru-RU"/>
              <a:t> Всех поздравляю, приветствую всех,</a:t>
            </a:r>
          </a:p>
          <a:p>
            <a:pPr algn="ctr"/>
            <a:r>
              <a:rPr lang="ru-RU"/>
              <a:t>да здравствуют шутки, веселье, да смех.</a:t>
            </a:r>
          </a:p>
          <a:p>
            <a:pPr algn="ctr"/>
            <a:r>
              <a:rPr lang="ru-RU"/>
              <a:t>Зима нас торопит, спешите,</a:t>
            </a:r>
          </a:p>
          <a:p>
            <a:pPr algn="ctr"/>
            <a:r>
              <a:rPr lang="ru-RU"/>
              <a:t>калядуйте, пойте, пляшите.</a:t>
            </a:r>
          </a:p>
          <a:p>
            <a:pPr algn="ctr"/>
            <a:r>
              <a:rPr lang="ru-RU"/>
              <a:t>(под музыку выходят дети с шумовыми инструментами, играют и приплясывают)</a:t>
            </a:r>
          </a:p>
          <a:p>
            <a:pPr algn="ctr"/>
            <a:r>
              <a:rPr lang="ru-RU" b="1"/>
              <a:t>Ведущая:</a:t>
            </a:r>
            <a:r>
              <a:rPr lang="ru-RU"/>
              <a:t> Здравствуёте гости дорогие! Рада вас видеть такими нарядными да весёлыми! Как быстро летит время! Совсем недавно мы осень чествовали, а теперь наступил черёд красавицы зимы!</a:t>
            </a:r>
          </a:p>
          <a:p>
            <a:pPr algn="ctr"/>
            <a:r>
              <a:rPr lang="ru-RU"/>
              <a:t>Приходи, зима! Приходи, красна!</a:t>
            </a:r>
          </a:p>
          <a:p>
            <a:pPr algn="ctr"/>
            <a:r>
              <a:rPr lang="ru-RU"/>
              <a:t>С морозами трескучими, со снегами сыпучими,</a:t>
            </a:r>
          </a:p>
          <a:p>
            <a:pPr algn="ctr"/>
            <a:r>
              <a:rPr lang="ru-RU"/>
              <a:t>с ветрами завьюжными, с метелями дружными,</a:t>
            </a:r>
          </a:p>
          <a:p>
            <a:pPr algn="ctr"/>
            <a:r>
              <a:rPr lang="ru-RU"/>
              <a:t>с Рождеством, с Колядой, с Масленицей молодой!</a:t>
            </a:r>
          </a:p>
          <a:p>
            <a:pPr algn="ctr"/>
            <a:r>
              <a:rPr lang="ru-RU"/>
              <a:t>Наступил самый весёлый и светлый зимний народный праздник - Святки. Длится он две недели. Святки делятся на три праздничных этапа. Первый 7 января - праздник Рождества Христова - святые вечера. Второй - щедрый вечер, старый новый год. Третий - крещение, страшные вечера.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ChangeArrowheads="1"/>
          </p:cNvSpPr>
          <p:nvPr/>
        </p:nvSpPr>
        <p:spPr bwMode="auto">
          <a:xfrm>
            <a:off x="323850" y="604838"/>
            <a:ext cx="8569325" cy="585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1 ребёнок:</a:t>
            </a:r>
            <a:endParaRPr lang="ru-RU"/>
          </a:p>
          <a:p>
            <a:pPr algn="ctr"/>
            <a:r>
              <a:rPr lang="ru-RU"/>
              <a:t>Добрый день, люди добрые,</a:t>
            </a:r>
          </a:p>
          <a:p>
            <a:pPr algn="ctr"/>
            <a:r>
              <a:rPr lang="ru-RU"/>
              <a:t>мы пришли к вам не с помехою,</a:t>
            </a:r>
          </a:p>
          <a:p>
            <a:pPr algn="ctr"/>
            <a:r>
              <a:rPr lang="ru-RU"/>
              <a:t>а с весельем да потехою.</a:t>
            </a:r>
          </a:p>
          <a:p>
            <a:pPr algn="ctr"/>
            <a:r>
              <a:rPr lang="ru-RU"/>
              <a:t>С Новым годом поздравить,</a:t>
            </a:r>
          </a:p>
          <a:p>
            <a:pPr algn="ctr"/>
            <a:r>
              <a:rPr lang="ru-RU"/>
              <a:t>да клядою прославить.</a:t>
            </a:r>
          </a:p>
          <a:p>
            <a:pPr algn="ctr"/>
            <a:r>
              <a:rPr lang="ru-RU" b="1"/>
              <a:t>2 ребёнок</a:t>
            </a:r>
            <a:r>
              <a:rPr lang="ru-RU"/>
              <a:t>:</a:t>
            </a:r>
          </a:p>
          <a:p>
            <a:pPr algn="ctr"/>
            <a:r>
              <a:rPr lang="ru-RU"/>
              <a:t>Пришла Коляда накануне Рождества!</a:t>
            </a:r>
          </a:p>
          <a:p>
            <a:pPr algn="ctr"/>
            <a:r>
              <a:rPr lang="ru-RU"/>
              <a:t>Коляда, коляда, отворяй-ка ворота!</a:t>
            </a:r>
          </a:p>
          <a:p>
            <a:pPr algn="ctr"/>
            <a:r>
              <a:rPr lang="ru-RU" b="1"/>
              <a:t>3 ребёнок:</a:t>
            </a:r>
            <a:endParaRPr lang="ru-RU"/>
          </a:p>
          <a:p>
            <a:pPr algn="ctr"/>
            <a:r>
              <a:rPr lang="ru-RU"/>
              <a:t>Праздник этот самый длинный,</a:t>
            </a:r>
          </a:p>
          <a:p>
            <a:pPr algn="ctr"/>
            <a:r>
              <a:rPr lang="ru-RU"/>
              <a:t>он весёлый и старинный.</a:t>
            </a:r>
          </a:p>
          <a:p>
            <a:pPr algn="ctr"/>
            <a:r>
              <a:rPr lang="ru-RU"/>
              <a:t>Наши прабабушки и прадедушки</a:t>
            </a:r>
          </a:p>
          <a:p>
            <a:pPr algn="ctr"/>
            <a:r>
              <a:rPr lang="ru-RU"/>
              <a:t>веселились две недели,</a:t>
            </a:r>
          </a:p>
          <a:p>
            <a:pPr algn="ctr"/>
            <a:r>
              <a:rPr lang="ru-RU"/>
              <a:t>от Рождества и до Крещения,</a:t>
            </a:r>
          </a:p>
          <a:p>
            <a:pPr algn="ctr"/>
            <a:r>
              <a:rPr lang="ru-RU"/>
              <a:t>приготовив угощение.</a:t>
            </a:r>
          </a:p>
          <a:p>
            <a:pPr algn="ctr"/>
            <a:r>
              <a:rPr lang="ru-RU" b="1"/>
              <a:t>4 ребёнок:</a:t>
            </a:r>
            <a:endParaRPr lang="ru-RU"/>
          </a:p>
          <a:p>
            <a:pPr algn="ctr"/>
            <a:r>
              <a:rPr lang="ru-RU"/>
              <a:t>Пели разные колядки,</a:t>
            </a:r>
          </a:p>
          <a:p>
            <a:pPr algn="ctr"/>
            <a:r>
              <a:rPr lang="ru-RU"/>
              <a:t>по дворам ходили в святки.</a:t>
            </a:r>
          </a:p>
          <a:p>
            <a:pPr algn="ctr"/>
            <a:r>
              <a:rPr lang="ru-RU"/>
              <a:t>Наряжались и шутили,</a:t>
            </a:r>
          </a:p>
          <a:p>
            <a:pPr algn="ctr"/>
            <a:r>
              <a:rPr lang="ru-RU"/>
              <a:t>праздник ждали и любили.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ChangeArrowheads="1"/>
          </p:cNvSpPr>
          <p:nvPr/>
        </p:nvSpPr>
        <p:spPr bwMode="auto">
          <a:xfrm>
            <a:off x="0" y="955675"/>
            <a:ext cx="8893175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Как на улице мороз</a:t>
            </a:r>
          </a:p>
          <a:p>
            <a:pPr algn="ctr"/>
            <a:r>
              <a:rPr lang="ru-RU"/>
              <a:t>подмораживает нос,</a:t>
            </a:r>
          </a:p>
          <a:p>
            <a:pPr algn="ctr"/>
            <a:r>
              <a:rPr lang="ru-RU"/>
              <a:t>не велит долго стоять,</a:t>
            </a:r>
          </a:p>
          <a:p>
            <a:pPr algn="ctr"/>
            <a:r>
              <a:rPr lang="ru-RU"/>
              <a:t>велит песни петь, плясать.</a:t>
            </a:r>
          </a:p>
          <a:p>
            <a:pPr algn="ctr"/>
            <a:r>
              <a:rPr lang="ru-RU"/>
              <a:t>(Хороводный танец "Мы сейчас пойдём налево. ")</a:t>
            </a:r>
          </a:p>
          <a:p>
            <a:pPr algn="ctr"/>
            <a:r>
              <a:rPr lang="ru-RU" b="1"/>
              <a:t>Ведущая</a:t>
            </a:r>
            <a:r>
              <a:rPr lang="ru-RU"/>
              <a:t>:</a:t>
            </a:r>
          </a:p>
          <a:p>
            <a:pPr algn="ctr"/>
            <a:r>
              <a:rPr lang="ru-RU"/>
              <a:t>Праздник нынче, балаган,</a:t>
            </a:r>
          </a:p>
          <a:p>
            <a:pPr algn="ctr"/>
            <a:r>
              <a:rPr lang="ru-RU"/>
              <a:t>радость без оглядки.</a:t>
            </a:r>
          </a:p>
          <a:p>
            <a:pPr algn="ctr"/>
            <a:r>
              <a:rPr lang="ru-RU"/>
              <a:t>Собралась здесь детвора,</a:t>
            </a:r>
          </a:p>
          <a:p>
            <a:pPr algn="ctr"/>
            <a:r>
              <a:rPr lang="ru-RU"/>
              <a:t>будем петь колядки.</a:t>
            </a:r>
          </a:p>
          <a:p>
            <a:pPr algn="ctr"/>
            <a:r>
              <a:rPr lang="ru-RU"/>
              <a:t>Коляда, коляда, выходи со двора!</a:t>
            </a:r>
          </a:p>
          <a:p>
            <a:pPr algn="ctr"/>
            <a:r>
              <a:rPr lang="ru-RU" b="1"/>
              <a:t>Коляда:</a:t>
            </a:r>
            <a:r>
              <a:rPr lang="ru-RU"/>
              <a:t> Выхожу, выхожу, да по улице хожу.</a:t>
            </a:r>
          </a:p>
          <a:p>
            <a:pPr algn="ctr"/>
            <a:r>
              <a:rPr lang="ru-RU"/>
              <a:t>(под музыку "Коробейники" выходит Коляда, приплясывает)</a:t>
            </a:r>
          </a:p>
          <a:p>
            <a:pPr algn="ctr"/>
            <a:r>
              <a:rPr lang="ru-RU" b="1"/>
              <a:t>Ведущая</a:t>
            </a:r>
            <a:r>
              <a:rPr lang="ru-RU"/>
              <a:t>: Проходи, Коляда, мы тебя величаем!</a:t>
            </a:r>
          </a:p>
          <a:p>
            <a:pPr algn="ctr"/>
            <a:r>
              <a:rPr lang="ru-RU"/>
              <a:t>(дети поют песню "Овсень-потетень" на мотив "Тень-тень-потетень", идут хороводом)</a:t>
            </a:r>
          </a:p>
          <a:p>
            <a:pPr algn="ctr"/>
            <a:r>
              <a:rPr lang="ru-RU"/>
              <a:t>1. Овсень-потетень,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ChangeArrowheads="1"/>
          </p:cNvSpPr>
          <p:nvPr/>
        </p:nvSpPr>
        <p:spPr bwMode="auto">
          <a:xfrm>
            <a:off x="2286000" y="361950"/>
            <a:ext cx="45720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новый наступает день.</a:t>
            </a:r>
          </a:p>
          <a:p>
            <a:r>
              <a:rPr lang="ru-RU"/>
              <a:t>когда святки на дворе-</a:t>
            </a:r>
          </a:p>
          <a:p>
            <a:r>
              <a:rPr lang="ru-RU"/>
              <a:t>всё кругом, как в серебре.</a:t>
            </a:r>
          </a:p>
          <a:p>
            <a:r>
              <a:rPr lang="ru-RU"/>
              <a:t>Припев: Ой, зимушка-зима,</a:t>
            </a:r>
          </a:p>
          <a:p>
            <a:r>
              <a:rPr lang="ru-RU"/>
              <a:t>чтоб подарков нам дала.</a:t>
            </a:r>
          </a:p>
          <a:p>
            <a:r>
              <a:rPr lang="ru-RU"/>
              <a:t>пирогов да пряников,</a:t>
            </a:r>
          </a:p>
          <a:p>
            <a:r>
              <a:rPr lang="ru-RU"/>
              <a:t>колбасы да драников.</a:t>
            </a:r>
          </a:p>
          <a:p>
            <a:r>
              <a:rPr lang="ru-RU"/>
              <a:t>2. Овсень-потетень,</a:t>
            </a:r>
          </a:p>
          <a:p>
            <a:r>
              <a:rPr lang="ru-RU"/>
              <a:t>как в разгаре колядень.</a:t>
            </a:r>
          </a:p>
          <a:p>
            <a:r>
              <a:rPr lang="ru-RU"/>
              <a:t>Веселись честной народ,</a:t>
            </a:r>
          </a:p>
          <a:p>
            <a:r>
              <a:rPr lang="ru-RU"/>
              <a:t>вечер святочный идёт!</a:t>
            </a:r>
          </a:p>
          <a:p>
            <a:r>
              <a:rPr lang="ru-RU"/>
              <a:t>Припев.</a:t>
            </a:r>
          </a:p>
          <a:p>
            <a:r>
              <a:rPr lang="ru-RU" b="1"/>
              <a:t>Ведущая</a:t>
            </a:r>
            <a:r>
              <a:rPr lang="ru-RU"/>
              <a:t>:</a:t>
            </a:r>
          </a:p>
          <a:p>
            <a:r>
              <a:rPr lang="ru-RU"/>
              <a:t>Как пошла Коляда</a:t>
            </a:r>
          </a:p>
          <a:p>
            <a:r>
              <a:rPr lang="ru-RU"/>
              <a:t>вдоль по улице гулять,</a:t>
            </a:r>
          </a:p>
          <a:p>
            <a:r>
              <a:rPr lang="ru-RU"/>
              <a:t>вдоль по улице гулять</a:t>
            </a:r>
          </a:p>
          <a:p>
            <a:r>
              <a:rPr lang="ru-RU"/>
              <a:t>с Новым годом поздравлять!</a:t>
            </a:r>
          </a:p>
          <a:p>
            <a:r>
              <a:rPr lang="ru-RU"/>
              <a:t>Коляда, коляда,</a:t>
            </a:r>
          </a:p>
          <a:p>
            <a:r>
              <a:rPr lang="ru-RU"/>
              <a:t>где ты раньше была?</a:t>
            </a:r>
          </a:p>
          <a:p>
            <a:r>
              <a:rPr lang="ru-RU" b="1"/>
              <a:t>Коляда</a:t>
            </a:r>
            <a:r>
              <a:rPr lang="ru-RU"/>
              <a:t>:</a:t>
            </a:r>
          </a:p>
          <a:p>
            <a:r>
              <a:rPr lang="ru-RU"/>
              <a:t>Я во поле ночевала,</a:t>
            </a:r>
          </a:p>
          <a:p>
            <a:r>
              <a:rPr lang="ru-RU"/>
              <a:t>а теперь и к вам пришла.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ChangeArrowheads="1"/>
          </p:cNvSpPr>
          <p:nvPr/>
        </p:nvSpPr>
        <p:spPr bwMode="auto">
          <a:xfrm>
            <a:off x="250825" y="3421063"/>
            <a:ext cx="8642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/>
          </a:p>
        </p:txBody>
      </p:sp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179388" y="330200"/>
            <a:ext cx="8640762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Ведущая</a:t>
            </a:r>
            <a:r>
              <a:rPr lang="ru-RU"/>
              <a:t>:</a:t>
            </a:r>
          </a:p>
          <a:p>
            <a:pPr algn="ctr"/>
            <a:r>
              <a:rPr lang="ru-RU"/>
              <a:t>Послушай, сударыня коляда, мой рассказ</a:t>
            </a:r>
          </a:p>
          <a:p>
            <a:pPr algn="ctr"/>
            <a:r>
              <a:rPr lang="ru-RU"/>
              <a:t>про весёлых колядовщиков, про нас.</a:t>
            </a:r>
          </a:p>
          <a:p>
            <a:pPr algn="ctr"/>
            <a:r>
              <a:rPr lang="ru-RU"/>
              <a:t>Говорили, что "коляда" ходила по русским деревням и труженикам-земледельцам. Хотелось верить, что она обещает впереди снежную зиму, тёплую весну, обильный урожай. Коляда символизирует богатство. Вот и мы попросим у нашей коляды благополучия и достатка.</a:t>
            </a:r>
          </a:p>
          <a:p>
            <a:pPr algn="ctr"/>
            <a:r>
              <a:rPr lang="ru-RU" b="1"/>
              <a:t>1 ребёнок:</a:t>
            </a:r>
            <a:r>
              <a:rPr lang="ru-RU"/>
              <a:t> Коляда-маляда,</a:t>
            </a:r>
          </a:p>
          <a:p>
            <a:pPr algn="ctr"/>
            <a:r>
              <a:rPr lang="ru-RU"/>
              <a:t>не жаднись никогда,</a:t>
            </a:r>
          </a:p>
          <a:p>
            <a:pPr algn="ctr"/>
            <a:r>
              <a:rPr lang="ru-RU"/>
              <a:t>хлеба дай ломтину</a:t>
            </a:r>
          </a:p>
          <a:p>
            <a:pPr algn="ctr"/>
            <a:r>
              <a:rPr lang="ru-RU"/>
              <a:t>и денег половину.</a:t>
            </a:r>
          </a:p>
          <a:p>
            <a:pPr algn="ctr"/>
            <a:r>
              <a:rPr lang="ru-RU"/>
              <a:t>Или курочку с хохлом,</a:t>
            </a:r>
          </a:p>
          <a:p>
            <a:pPr algn="ctr"/>
            <a:r>
              <a:rPr lang="ru-RU"/>
              <a:t>петушка с гребешком.</a:t>
            </a:r>
          </a:p>
          <a:p>
            <a:pPr algn="ctr"/>
            <a:r>
              <a:rPr lang="ru-RU" b="1"/>
              <a:t>Коляда:</a:t>
            </a:r>
            <a:r>
              <a:rPr lang="ru-RU"/>
              <a:t> Я коляда-маляда</a:t>
            </a:r>
          </a:p>
          <a:p>
            <a:pPr algn="ctr"/>
            <a:r>
              <a:rPr lang="ru-RU"/>
              <a:t>уродила пирога,</a:t>
            </a:r>
          </a:p>
          <a:p>
            <a:pPr algn="ctr"/>
            <a:r>
              <a:rPr lang="ru-RU"/>
              <a:t>уродила пшеничку</a:t>
            </a:r>
          </a:p>
          <a:p>
            <a:pPr algn="ctr"/>
            <a:r>
              <a:rPr lang="ru-RU"/>
              <a:t>на каждкю птичку.</a:t>
            </a:r>
          </a:p>
          <a:p>
            <a:pPr algn="ctr"/>
            <a:r>
              <a:rPr lang="ru-RU"/>
              <a:t>Отворяйте сундучки,</a:t>
            </a:r>
          </a:p>
          <a:p>
            <a:pPr algn="ctr"/>
            <a:r>
              <a:rPr lang="ru-RU"/>
              <a:t>раздаю я пятачки,</a:t>
            </a:r>
          </a:p>
          <a:p>
            <a:pPr algn="ctr"/>
            <a:r>
              <a:rPr lang="ru-RU"/>
              <a:t>по копеечке всем дам</a:t>
            </a:r>
          </a:p>
          <a:p>
            <a:pPr algn="ctr"/>
            <a:r>
              <a:rPr lang="ru-RU"/>
              <a:t>колядовщикам друзьям.</a:t>
            </a:r>
          </a:p>
          <a:p>
            <a:pPr algn="ctr"/>
            <a:r>
              <a:rPr lang="ru-RU"/>
              <a:t>Руку подавайте,</a:t>
            </a:r>
          </a:p>
          <a:p>
            <a:pPr algn="ctr"/>
            <a:r>
              <a:rPr lang="ru-RU"/>
              <a:t>копеечку получайте.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ChangeArrowheads="1"/>
          </p:cNvSpPr>
          <p:nvPr/>
        </p:nvSpPr>
        <p:spPr bwMode="auto">
          <a:xfrm>
            <a:off x="574675" y="379413"/>
            <a:ext cx="8245475" cy="585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Ведущая</a:t>
            </a:r>
            <a:r>
              <a:rPr lang="ru-RU"/>
              <a:t>: Вот спасибо, Коляда, ты добра всегда была.</a:t>
            </a:r>
          </a:p>
          <a:p>
            <a:pPr algn="ctr"/>
            <a:r>
              <a:rPr lang="ru-RU"/>
              <a:t>Чтобы поближе познакомиться с обрядом колядок, попросимся к нашим знакомым - хозяину и хозяйке.</a:t>
            </a:r>
          </a:p>
          <a:p>
            <a:pPr algn="ctr"/>
            <a:r>
              <a:rPr lang="ru-RU"/>
              <a:t>(выходит Хозяин и Хозяйка)</a:t>
            </a:r>
          </a:p>
          <a:p>
            <a:pPr algn="ctr"/>
            <a:r>
              <a:rPr lang="ru-RU" b="1"/>
              <a:t>1 ребёнок:</a:t>
            </a:r>
            <a:endParaRPr lang="ru-RU"/>
          </a:p>
          <a:p>
            <a:pPr algn="ctr"/>
            <a:r>
              <a:rPr lang="ru-RU"/>
              <a:t>Хозяин, хозяйка,</a:t>
            </a:r>
          </a:p>
          <a:p>
            <a:pPr algn="ctr"/>
            <a:r>
              <a:rPr lang="ru-RU"/>
              <a:t>будьте к нам сердечны.</a:t>
            </a:r>
          </a:p>
          <a:p>
            <a:pPr algn="ctr"/>
            <a:r>
              <a:rPr lang="ru-RU"/>
              <a:t>Чем богаты в доме,</a:t>
            </a:r>
          </a:p>
          <a:p>
            <a:pPr algn="ctr"/>
            <a:r>
              <a:rPr lang="ru-RU"/>
              <a:t>то и нам подайте:</a:t>
            </a:r>
          </a:p>
          <a:p>
            <a:pPr algn="ctr"/>
            <a:r>
              <a:rPr lang="ru-RU"/>
              <a:t>пирога да каши,</a:t>
            </a:r>
          </a:p>
          <a:p>
            <a:pPr algn="ctr"/>
            <a:r>
              <a:rPr lang="ru-RU"/>
              <a:t>а наверх козульку,</a:t>
            </a:r>
          </a:p>
          <a:p>
            <a:pPr algn="ctr"/>
            <a:r>
              <a:rPr lang="ru-RU"/>
              <a:t>а на низ копеечку,</a:t>
            </a:r>
          </a:p>
          <a:p>
            <a:pPr algn="ctr"/>
            <a:r>
              <a:rPr lang="ru-RU"/>
              <a:t>денежку монетку.</a:t>
            </a:r>
          </a:p>
          <a:p>
            <a:pPr algn="ctr"/>
            <a:r>
              <a:rPr lang="ru-RU" b="1"/>
              <a:t>2 ребёнок</a:t>
            </a:r>
            <a:r>
              <a:rPr lang="ru-RU"/>
              <a:t>:</a:t>
            </a:r>
          </a:p>
          <a:p>
            <a:pPr algn="ctr"/>
            <a:r>
              <a:rPr lang="ru-RU"/>
              <a:t>Тётенька добренька,</a:t>
            </a:r>
          </a:p>
          <a:p>
            <a:pPr algn="ctr"/>
            <a:r>
              <a:rPr lang="ru-RU"/>
              <a:t>пирожка-то сдобненька.</a:t>
            </a:r>
          </a:p>
          <a:p>
            <a:pPr algn="ctr"/>
            <a:r>
              <a:rPr lang="ru-RU"/>
              <a:t>Не режь, не ломай,</a:t>
            </a:r>
          </a:p>
          <a:p>
            <a:pPr algn="ctr"/>
            <a:r>
              <a:rPr lang="ru-RU"/>
              <a:t>поскорее подавай,</a:t>
            </a:r>
          </a:p>
          <a:p>
            <a:pPr algn="ctr"/>
            <a:r>
              <a:rPr lang="ru-RU"/>
              <a:t>двоим, троим,</a:t>
            </a:r>
          </a:p>
          <a:p>
            <a:pPr algn="ctr"/>
            <a:r>
              <a:rPr lang="ru-RU"/>
              <a:t>давно стоим,</a:t>
            </a:r>
          </a:p>
          <a:p>
            <a:pPr algn="ctr"/>
            <a:r>
              <a:rPr lang="ru-RU"/>
              <a:t>да не выстоим!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5"/>
          <p:cNvSpPr>
            <a:spLocks noChangeArrowheads="1"/>
          </p:cNvSpPr>
          <p:nvPr/>
        </p:nvSpPr>
        <p:spPr bwMode="auto">
          <a:xfrm>
            <a:off x="234950" y="361950"/>
            <a:ext cx="86741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b="1"/>
              <a:t>Коляда</a:t>
            </a:r>
            <a:r>
              <a:rPr lang="ru-RU"/>
              <a:t>: А я к вам не одна пришла, а со своими помощниками-колядовщиками.</a:t>
            </a:r>
          </a:p>
          <a:p>
            <a:pPr algn="ctr"/>
            <a:r>
              <a:rPr lang="ru-RU"/>
              <a:t>(исполняется хоровод ряженых на мотив "Как у наших у ворот")</a:t>
            </a:r>
          </a:p>
          <a:p>
            <a:pPr algn="ctr"/>
            <a:r>
              <a:rPr lang="ru-RU"/>
              <a:t>(движения в соответствии с текстом)</a:t>
            </a:r>
          </a:p>
          <a:p>
            <a:pPr algn="ctr"/>
            <a:r>
              <a:rPr lang="ru-RU"/>
              <a:t>1. Расступись, честной народ!</a:t>
            </a:r>
          </a:p>
          <a:p>
            <a:pPr algn="ctr"/>
            <a:r>
              <a:rPr lang="ru-RU"/>
              <a:t>Мы выходим в хоровод,</a:t>
            </a:r>
          </a:p>
          <a:p>
            <a:pPr algn="ctr"/>
            <a:r>
              <a:rPr lang="ru-RU"/>
              <a:t>с песнями да плясками,</a:t>
            </a:r>
          </a:p>
          <a:p>
            <a:pPr algn="ctr"/>
            <a:r>
              <a:rPr lang="ru-RU"/>
              <a:t>с шутками-побасками.</a:t>
            </a:r>
          </a:p>
          <a:p>
            <a:pPr algn="ctr"/>
            <a:r>
              <a:rPr lang="ru-RU"/>
              <a:t>2. Бородой козёл трясёт,</a:t>
            </a:r>
          </a:p>
          <a:p>
            <a:pPr algn="ctr"/>
            <a:r>
              <a:rPr lang="ru-RU"/>
              <a:t>так и рвётся в хоровод!</a:t>
            </a:r>
          </a:p>
          <a:p>
            <a:pPr algn="ctr"/>
            <a:r>
              <a:rPr lang="ru-RU"/>
              <a:t>Его рожки завиты,</a:t>
            </a:r>
          </a:p>
          <a:p>
            <a:pPr algn="ctr"/>
            <a:r>
              <a:rPr lang="ru-RU"/>
              <a:t>только валенки худы!</a:t>
            </a:r>
          </a:p>
          <a:p>
            <a:pPr algn="ctr"/>
            <a:r>
              <a:rPr lang="ru-RU"/>
              <a:t>3. Вот помчался во весь дух</a:t>
            </a:r>
          </a:p>
          <a:p>
            <a:pPr algn="ctr"/>
            <a:r>
              <a:rPr lang="ru-RU"/>
              <a:t>расфуфыреный петух:</a:t>
            </a:r>
          </a:p>
          <a:p>
            <a:pPr algn="ctr"/>
            <a:r>
              <a:rPr lang="ru-RU"/>
              <a:t>душегрейка на меху-</a:t>
            </a:r>
          </a:p>
          <a:p>
            <a:pPr algn="ctr"/>
            <a:r>
              <a:rPr lang="ru-RU"/>
              <a:t>знай кричит: "Кукареку!"</a:t>
            </a:r>
          </a:p>
          <a:p>
            <a:pPr algn="ctr"/>
            <a:r>
              <a:rPr lang="ru-RU"/>
              <a:t>4. Из берлоги снеговой</a:t>
            </a:r>
          </a:p>
          <a:p>
            <a:pPr algn="ctr"/>
            <a:r>
              <a:rPr lang="ru-RU"/>
              <a:t>вышел мишка сам не свой.</a:t>
            </a:r>
          </a:p>
          <a:p>
            <a:pPr algn="ctr"/>
            <a:r>
              <a:rPr lang="ru-RU"/>
              <a:t>Не поймёт никак со сна-</a:t>
            </a:r>
          </a:p>
          <a:p>
            <a:pPr algn="ctr"/>
            <a:r>
              <a:rPr lang="ru-RU"/>
              <a:t>то ль зима, то ли весна?</a:t>
            </a:r>
          </a:p>
          <a:p>
            <a:pPr algn="ctr"/>
            <a:r>
              <a:rPr lang="ru-RU"/>
              <a:t>5. А лисица будто пава,</a:t>
            </a:r>
          </a:p>
          <a:p>
            <a:pPr algn="ctr"/>
            <a:r>
              <a:rPr lang="ru-RU"/>
              <a:t>выступает величаво.</a:t>
            </a:r>
          </a:p>
          <a:p>
            <a:pPr algn="ctr"/>
            <a:r>
              <a:rPr lang="ru-RU"/>
              <a:t>Как с платочком пляшет,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ChangeArrowheads="1"/>
          </p:cNvSpPr>
          <p:nvPr/>
        </p:nvSpPr>
        <p:spPr bwMode="auto">
          <a:xfrm>
            <a:off x="395288" y="0"/>
            <a:ext cx="8748712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нет лисички краше.</a:t>
            </a:r>
          </a:p>
          <a:p>
            <a:pPr algn="ctr"/>
            <a:r>
              <a:rPr lang="ru-RU"/>
              <a:t>(сразу после окончания хоровода)</a:t>
            </a:r>
          </a:p>
          <a:p>
            <a:pPr algn="ctr"/>
            <a:r>
              <a:rPr lang="ru-RU" b="1"/>
              <a:t>Лиса:</a:t>
            </a:r>
            <a:r>
              <a:rPr lang="ru-RU"/>
              <a:t> А хотите погадать, да судьбу свою узнать? Но сначала поиграйте со мной.</a:t>
            </a:r>
          </a:p>
          <a:p>
            <a:pPr algn="ctr"/>
            <a:r>
              <a:rPr lang="ru-RU"/>
              <a:t>(игра "Лисонька-лиса")</a:t>
            </a:r>
          </a:p>
          <a:p>
            <a:pPr algn="ctr"/>
            <a:r>
              <a:rPr lang="ru-RU"/>
              <a:t>(по окончании игры лиса обходит круг с мешочком, где лежат гадальные карточки с изображеним профессий)</a:t>
            </a:r>
          </a:p>
          <a:p>
            <a:pPr algn="ctr"/>
            <a:r>
              <a:rPr lang="ru-RU"/>
              <a:t>Выходит </a:t>
            </a:r>
            <a:r>
              <a:rPr lang="ru-RU" b="1"/>
              <a:t>козёл.</a:t>
            </a:r>
            <a:endParaRPr lang="ru-RU"/>
          </a:p>
          <a:p>
            <a:pPr algn="ctr"/>
            <a:r>
              <a:rPr lang="ru-RU"/>
              <a:t>Ах, какие девицы собрались сегодня красивые, как принцессы. Пойду-ка я выберу себе принцессу.</a:t>
            </a:r>
          </a:p>
          <a:p>
            <a:pPr algn="ctr"/>
            <a:r>
              <a:rPr lang="ru-RU"/>
              <a:t>(проводится игра "Шёл козёл дорогою", по окончании игры "гадает" на обручах.</a:t>
            </a:r>
          </a:p>
          <a:p>
            <a:pPr algn="ctr"/>
            <a:r>
              <a:rPr lang="ru-RU"/>
              <a:t>Деи катают обручи, куда обруч покатится, оттуда принцессе ждать жениха.)</a:t>
            </a:r>
          </a:p>
          <a:p>
            <a:pPr algn="ctr"/>
            <a:r>
              <a:rPr lang="ru-RU" b="1"/>
              <a:t>Выходит петух.</a:t>
            </a:r>
            <a:endParaRPr lang="ru-RU"/>
          </a:p>
          <a:p>
            <a:pPr algn="ctr"/>
            <a:r>
              <a:rPr lang="ru-RU"/>
              <a:t>А теперь игра такая,</a:t>
            </a:r>
          </a:p>
          <a:p>
            <a:pPr algn="ctr"/>
            <a:r>
              <a:rPr lang="ru-RU"/>
              <a:t>на внимание, друзья:</a:t>
            </a:r>
          </a:p>
          <a:p>
            <a:pPr algn="ctr"/>
            <a:r>
              <a:rPr lang="ru-RU"/>
              <a:t>как скажу я хлоп-хлоп,</a:t>
            </a:r>
          </a:p>
          <a:p>
            <a:pPr algn="ctr"/>
            <a:r>
              <a:rPr lang="ru-RU"/>
              <a:t>вы ногами топ-топ.</a:t>
            </a:r>
          </a:p>
          <a:p>
            <a:pPr algn="ctr"/>
            <a:r>
              <a:rPr lang="ru-RU"/>
              <a:t>А скажу я топ-топ,</a:t>
            </a:r>
          </a:p>
          <a:p>
            <a:pPr algn="ctr"/>
            <a:r>
              <a:rPr lang="ru-RU"/>
              <a:t>вы руками хлоп-хлоп!</a:t>
            </a:r>
          </a:p>
          <a:p>
            <a:pPr algn="ctr"/>
            <a:r>
              <a:rPr lang="ru-RU"/>
              <a:t>(по окончании игры "петух гадает":с завязанными глазами выбирает предметы, лежащие по кругу. Например: картошка - крепкое здоровье, матрёшка - большая семья, лента - дальняя дорога.</a:t>
            </a:r>
          </a:p>
          <a:p>
            <a:pPr algn="ctr"/>
            <a:r>
              <a:rPr lang="ru-RU"/>
              <a:t>(в это время мишка садится где-нибудь, закрывается платком)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4"/>
          <p:cNvSpPr>
            <a:spLocks noChangeArrowheads="1"/>
          </p:cNvSpPr>
          <p:nvPr/>
        </p:nvSpPr>
        <p:spPr bwMode="auto">
          <a:xfrm>
            <a:off x="250825" y="174625"/>
            <a:ext cx="8469313" cy="668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b="1"/>
              <a:t>Коляда:</a:t>
            </a:r>
            <a:endParaRPr lang="ru-RU"/>
          </a:p>
          <a:p>
            <a:pPr algn="ctr"/>
            <a:r>
              <a:rPr lang="ru-RU"/>
              <a:t>Кто уснул под дубком,</a:t>
            </a:r>
          </a:p>
          <a:p>
            <a:pPr algn="ctr"/>
            <a:r>
              <a:rPr lang="ru-RU"/>
              <a:t>и накрылся кожушком?</a:t>
            </a:r>
          </a:p>
          <a:p>
            <a:pPr algn="ctr"/>
            <a:r>
              <a:rPr lang="ru-RU"/>
              <a:t>Тише, тише, не шуметь,</a:t>
            </a:r>
          </a:p>
          <a:p>
            <a:pPr algn="ctr"/>
            <a:r>
              <a:rPr lang="ru-RU"/>
              <a:t>может, это спит медведь?</a:t>
            </a:r>
          </a:p>
          <a:p>
            <a:pPr algn="ctr"/>
            <a:r>
              <a:rPr lang="ru-RU"/>
              <a:t>Этот гость в один присест,</a:t>
            </a:r>
          </a:p>
          <a:p>
            <a:pPr algn="ctr"/>
            <a:r>
              <a:rPr lang="ru-RU"/>
              <a:t>коль проснётся, всех поест.</a:t>
            </a:r>
          </a:p>
          <a:p>
            <a:pPr algn="ctr"/>
            <a:r>
              <a:rPr lang="ru-RU"/>
              <a:t>(дети подходят к мишке, он просыпается, рычит и догоняет всех)</a:t>
            </a:r>
          </a:p>
          <a:p>
            <a:pPr algn="ctr"/>
            <a:r>
              <a:rPr lang="ru-RU"/>
              <a:t>(достаёт палочки для игры)</a:t>
            </a:r>
          </a:p>
          <a:p>
            <a:pPr algn="ctr"/>
            <a:r>
              <a:rPr lang="ru-RU" b="1"/>
              <a:t>Медведь</a:t>
            </a:r>
            <a:r>
              <a:rPr lang="ru-RU"/>
              <a:t>:</a:t>
            </a:r>
          </a:p>
          <a:p>
            <a:pPr algn="ctr"/>
            <a:r>
              <a:rPr lang="ru-RU"/>
              <a:t>На концах верёвок палки,</a:t>
            </a:r>
          </a:p>
          <a:p>
            <a:pPr algn="ctr"/>
            <a:r>
              <a:rPr lang="ru-RU"/>
              <a:t>называются моталки.</a:t>
            </a:r>
          </a:p>
          <a:p>
            <a:pPr algn="ctr"/>
            <a:r>
              <a:rPr lang="ru-RU"/>
              <a:t>посреди верёвок рыбка.</a:t>
            </a:r>
          </a:p>
          <a:p>
            <a:pPr algn="ctr"/>
            <a:r>
              <a:rPr lang="ru-RU"/>
              <a:t>Ты мотай верёвку шибко,</a:t>
            </a:r>
          </a:p>
          <a:p>
            <a:pPr algn="ctr"/>
            <a:r>
              <a:rPr lang="ru-RU"/>
              <a:t>тот, кто первым намотает,</a:t>
            </a:r>
          </a:p>
          <a:p>
            <a:pPr algn="ctr"/>
            <a:r>
              <a:rPr lang="ru-RU"/>
              <a:t>тот и рыбку получает.</a:t>
            </a:r>
          </a:p>
          <a:p>
            <a:pPr algn="ctr"/>
            <a:r>
              <a:rPr lang="ru-RU"/>
              <a:t>Рыбку не простую, рыбку золотую.</a:t>
            </a:r>
          </a:p>
          <a:p>
            <a:pPr algn="ctr"/>
            <a:r>
              <a:rPr lang="ru-RU"/>
              <a:t>Эта рыбка в новый год</a:t>
            </a:r>
          </a:p>
          <a:p>
            <a:pPr algn="ctr"/>
            <a:r>
              <a:rPr lang="ru-RU"/>
              <a:t>много счастья принесёт.</a:t>
            </a:r>
          </a:p>
          <a:p>
            <a:pPr algn="ctr"/>
            <a:r>
              <a:rPr lang="ru-RU"/>
              <a:t>(проводится игра "Мотальщики", в конце игры медведь вытаскивает валенок)</a:t>
            </a:r>
          </a:p>
          <a:p>
            <a:pPr algn="ctr"/>
            <a:r>
              <a:rPr lang="ru-RU" b="1"/>
              <a:t>Медведь:</a:t>
            </a:r>
            <a:endParaRPr lang="ru-RU"/>
          </a:p>
          <a:p>
            <a:pPr algn="ctr"/>
            <a:r>
              <a:rPr lang="ru-RU"/>
              <a:t>Это рыба?</a:t>
            </a:r>
          </a:p>
          <a:p>
            <a:pPr algn="ctr"/>
            <a:r>
              <a:rPr lang="ru-RU"/>
              <a:t>Вот так диво!</a:t>
            </a:r>
          </a:p>
          <a:p>
            <a:pPr algn="ctr"/>
            <a:r>
              <a:rPr lang="ru-RU"/>
              <a:t>Нам зимой необходима.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/>
          <p:cNvSpPr>
            <a:spLocks noChangeArrowheads="1"/>
          </p:cNvSpPr>
          <p:nvPr/>
        </p:nvSpPr>
        <p:spPr bwMode="auto">
          <a:xfrm>
            <a:off x="179388" y="0"/>
            <a:ext cx="8496300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От мороза нас спасает,</a:t>
            </a:r>
          </a:p>
          <a:p>
            <a:pPr algn="ctr"/>
            <a:r>
              <a:rPr lang="ru-RU"/>
              <a:t>в лютый холод согревает.</a:t>
            </a:r>
          </a:p>
          <a:p>
            <a:pPr algn="ctr"/>
            <a:r>
              <a:rPr lang="ru-RU"/>
              <a:t>Приплыла сюда не зря,</a:t>
            </a:r>
          </a:p>
          <a:p>
            <a:pPr algn="ctr"/>
            <a:r>
              <a:rPr lang="ru-RU"/>
              <a:t>погадаем с ней, друзья?</a:t>
            </a:r>
          </a:p>
          <a:p>
            <a:pPr algn="ctr"/>
            <a:r>
              <a:rPr lang="ru-RU"/>
              <a:t>(девочки бросают валенок по очереди "за околицу", мальчики ловят)</a:t>
            </a:r>
          </a:p>
          <a:p>
            <a:pPr algn="ctr"/>
            <a:r>
              <a:rPr lang="ru-RU" b="1"/>
              <a:t>Коляда</a:t>
            </a:r>
            <a:r>
              <a:rPr lang="ru-RU"/>
              <a:t>: Всё-то вы знаете: и загадки, и поёте, и пляшете и играете. Пора вас угостить весёлыми козульками. а где же они? Это проказы Бабы Яги.</a:t>
            </a:r>
          </a:p>
          <a:p>
            <a:pPr algn="ctr"/>
            <a:r>
              <a:rPr lang="ru-RU"/>
              <a:t>Позовём Бабу Ягу, пусть она вернёт нам угощенье.</a:t>
            </a:r>
          </a:p>
          <a:p>
            <a:pPr algn="ctr"/>
            <a:r>
              <a:rPr lang="ru-RU" b="1"/>
              <a:t>Дети:</a:t>
            </a:r>
            <a:r>
              <a:rPr lang="ru-RU"/>
              <a:t> Бабка Ёжка, костяная ножка,</a:t>
            </a:r>
          </a:p>
          <a:p>
            <a:pPr algn="ctr"/>
            <a:r>
              <a:rPr lang="ru-RU"/>
              <a:t>выходи, выходи, угощенье нам верни.</a:t>
            </a:r>
          </a:p>
          <a:p>
            <a:pPr algn="ctr"/>
            <a:r>
              <a:rPr lang="ru-RU"/>
              <a:t>(под музыку влетает баба Яга)</a:t>
            </a:r>
          </a:p>
          <a:p>
            <a:pPr algn="ctr"/>
            <a:r>
              <a:rPr lang="ru-RU" b="1"/>
              <a:t>Баба яга</a:t>
            </a:r>
            <a:r>
              <a:rPr lang="ru-RU"/>
              <a:t>: Угощенье захотели,</a:t>
            </a:r>
          </a:p>
          <a:p>
            <a:pPr algn="ctr"/>
            <a:r>
              <a:rPr lang="ru-RU"/>
              <a:t>а вы меня на праздник пригласили?</a:t>
            </a:r>
          </a:p>
          <a:p>
            <a:pPr algn="ctr"/>
            <a:r>
              <a:rPr lang="ru-RU"/>
              <a:t>Конфетами угостили?</a:t>
            </a:r>
          </a:p>
          <a:p>
            <a:pPr algn="ctr"/>
            <a:r>
              <a:rPr lang="ru-RU"/>
              <a:t>Вот вы меня повеселите</a:t>
            </a:r>
          </a:p>
          <a:p>
            <a:pPr algn="ctr"/>
            <a:r>
              <a:rPr lang="ru-RU"/>
              <a:t>и немного подразните.</a:t>
            </a:r>
          </a:p>
          <a:p>
            <a:pPr algn="ctr"/>
            <a:r>
              <a:rPr lang="ru-RU"/>
              <a:t>(игра "Бабка-Ёжка")</a:t>
            </a:r>
          </a:p>
          <a:p>
            <a:pPr algn="ctr"/>
            <a:r>
              <a:rPr lang="ru-RU" b="1"/>
              <a:t>Баба яга</a:t>
            </a:r>
            <a:r>
              <a:rPr lang="ru-RU"/>
              <a:t>:</a:t>
            </a:r>
          </a:p>
          <a:p>
            <a:pPr algn="ctr"/>
            <a:r>
              <a:rPr lang="ru-RU"/>
              <a:t>Порадовали старушку!</a:t>
            </a:r>
          </a:p>
          <a:p>
            <a:pPr algn="ctr"/>
            <a:r>
              <a:rPr lang="ru-RU"/>
              <a:t>Я дразнилки люблю</a:t>
            </a:r>
          </a:p>
          <a:p>
            <a:pPr algn="ctr"/>
            <a:r>
              <a:rPr lang="ru-RU"/>
              <a:t>всем спасибо говорю</a:t>
            </a:r>
          </a:p>
          <a:p>
            <a:pPr algn="ctr"/>
            <a:r>
              <a:rPr lang="ru-RU"/>
              <a:t>и гостинец отдаю.</a:t>
            </a:r>
          </a:p>
          <a:p>
            <a:pPr algn="ctr"/>
            <a:r>
              <a:rPr lang="ru-RU"/>
              <a:t>(отдаёт корзину с угощением)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323850" y="333375"/>
            <a:ext cx="8496300" cy="585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Актуальность темы:</a:t>
            </a:r>
            <a:endParaRPr lang="ru-RU"/>
          </a:p>
          <a:p>
            <a:r>
              <a:rPr lang="ru-RU"/>
              <a:t>Важной задачей дошкольной педагогики на современном этапе является приобщение подрастающего поколения к истокам культуры. Колядки на Рождество - это одна из интереснейших рождественских традиций. Такая же традиция сложилась и у нас в детском саду. Уже не первый год вместе с ребятами мы в детском саду устраиваем Рождественские колядки.</a:t>
            </a:r>
          </a:p>
          <a:p>
            <a:r>
              <a:rPr lang="ru-RU"/>
              <a:t>Ведущим замыслом проекта, является приобщение ребенка к культуре своего народа: пополнение знаний детей о Рождестве и Рождественских колядках, воспитание уважения к его традициям и обычаям, развитие потребностей в освоении окружающего мира путем изучения культурного наследия.</a:t>
            </a:r>
          </a:p>
          <a:p>
            <a:r>
              <a:rPr lang="ru-RU"/>
              <a:t>Русские народные праздники включают в единое праздничное действие и детей, и взрослых. Народный праздник создает возможность развития ребенка, формирования основ музыкальной культуры в единстве всех ее важнейших компонентов, доступных детям старшего дошкольного возраста. Все это способствует развитию стойкого интереса не только к конкретным малым фольклорным формам, но и к музыкальному и народному искусству в целом.</a:t>
            </a:r>
          </a:p>
          <a:p>
            <a:r>
              <a:rPr lang="ru-RU"/>
              <a:t>	</a:t>
            </a:r>
            <a:endParaRPr lang="ru-RU" b="1"/>
          </a:p>
          <a:p>
            <a:r>
              <a:rPr lang="ru-RU" b="1"/>
              <a:t>Цель проекта</a:t>
            </a:r>
            <a:r>
              <a:rPr lang="ru-RU"/>
              <a:t>: Знакомство детей с традициями и обычаями Рождественских колядок.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4"/>
          <p:cNvSpPr>
            <a:spLocks noChangeArrowheads="1"/>
          </p:cNvSpPr>
          <p:nvPr/>
        </p:nvSpPr>
        <p:spPr bwMode="auto">
          <a:xfrm>
            <a:off x="323850" y="188913"/>
            <a:ext cx="7486650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b="1"/>
              <a:t>Коляда</a:t>
            </a:r>
            <a:r>
              <a:rPr lang="ru-RU"/>
              <a:t>:</a:t>
            </a:r>
          </a:p>
          <a:p>
            <a:pPr algn="ctr"/>
            <a:r>
              <a:rPr lang="ru-RU"/>
              <a:t>Гости дорогие, катомки открывайте,</a:t>
            </a:r>
          </a:p>
          <a:p>
            <a:pPr algn="ctr"/>
            <a:r>
              <a:rPr lang="ru-RU"/>
              <a:t>гостинцы получайте.</a:t>
            </a:r>
          </a:p>
          <a:p>
            <a:pPr algn="ctr"/>
            <a:r>
              <a:rPr lang="ru-RU"/>
              <a:t>(коляда, баба Яга, хозяева раздают выпечку всем присутствующим)</a:t>
            </a:r>
          </a:p>
          <a:p>
            <a:pPr algn="ctr"/>
            <a:r>
              <a:rPr lang="ru-RU" b="1"/>
              <a:t>Коляда</a:t>
            </a:r>
            <a:r>
              <a:rPr lang="ru-RU"/>
              <a:t>:</a:t>
            </a:r>
          </a:p>
          <a:p>
            <a:pPr algn="ctr"/>
            <a:r>
              <a:rPr lang="ru-RU"/>
              <a:t>А теперь пришла пора нам прощаться, детвора.</a:t>
            </a:r>
          </a:p>
          <a:p>
            <a:pPr algn="ctr"/>
            <a:r>
              <a:rPr lang="ru-RU"/>
              <a:t>Желам во всех вам делах</a:t>
            </a:r>
          </a:p>
          <a:p>
            <a:pPr algn="ctr"/>
            <a:r>
              <a:rPr lang="ru-RU"/>
              <a:t>особого благословенья,</a:t>
            </a:r>
          </a:p>
          <a:p>
            <a:pPr algn="ctr"/>
            <a:r>
              <a:rPr lang="ru-RU"/>
              <a:t>чтоб вы позабыли про страх,</a:t>
            </a:r>
          </a:p>
          <a:p>
            <a:pPr algn="ctr"/>
            <a:r>
              <a:rPr lang="ru-RU"/>
              <a:t>открылись успеху, везенью.</a:t>
            </a:r>
          </a:p>
          <a:p>
            <a:pPr algn="ctr"/>
            <a:r>
              <a:rPr lang="ru-RU"/>
              <a:t>Пусть близкие вас одарят</a:t>
            </a:r>
          </a:p>
          <a:p>
            <a:pPr algn="ctr"/>
            <a:r>
              <a:rPr lang="ru-RU"/>
              <a:t>своею любовью и лаской,</a:t>
            </a:r>
          </a:p>
          <a:p>
            <a:pPr algn="ctr"/>
            <a:r>
              <a:rPr lang="ru-RU"/>
              <a:t>мечты пусть сбываться спешат</a:t>
            </a:r>
          </a:p>
          <a:p>
            <a:pPr algn="ctr"/>
            <a:r>
              <a:rPr lang="ru-RU"/>
              <a:t>и станут рождественской сказкой!</a:t>
            </a:r>
          </a:p>
          <a:p>
            <a:pPr algn="ctr" eaLnBrk="0" hangingPunct="0"/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ChangeArrowheads="1"/>
          </p:cNvSpPr>
          <p:nvPr/>
        </p:nvSpPr>
        <p:spPr bwMode="auto">
          <a:xfrm>
            <a:off x="539750" y="188913"/>
            <a:ext cx="8280400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Задачи:</a:t>
            </a:r>
          </a:p>
          <a:p>
            <a:r>
              <a:rPr lang="ru-RU" b="1"/>
              <a:t>Образовательные:</a:t>
            </a:r>
          </a:p>
          <a:p>
            <a:r>
              <a:rPr lang="ru-RU" b="1"/>
              <a:t>- </a:t>
            </a:r>
            <a:r>
              <a:rPr lang="ru-RU"/>
              <a:t> Расширять знания о происхождении праздника, его традициях, обычаях;</a:t>
            </a:r>
          </a:p>
          <a:p>
            <a:r>
              <a:rPr lang="ru-RU"/>
              <a:t>- Создать условия для формирования навыка игры на музыкальных инструментах;</a:t>
            </a:r>
            <a:endParaRPr lang="ru-RU" b="1"/>
          </a:p>
          <a:p>
            <a:r>
              <a:rPr lang="ru-RU" b="1"/>
              <a:t>Развивающие:</a:t>
            </a:r>
            <a:r>
              <a:rPr lang="ru-RU"/>
              <a:t> </a:t>
            </a:r>
          </a:p>
          <a:p>
            <a:r>
              <a:rPr lang="ru-RU"/>
              <a:t>- Развивать у детей самостоятельность, инициативу, творческую активность с помощью элементов фольклора;</a:t>
            </a:r>
            <a:endParaRPr lang="ru-RU" b="1"/>
          </a:p>
          <a:p>
            <a:r>
              <a:rPr lang="ru-RU" b="1"/>
              <a:t>Воспитательные:</a:t>
            </a:r>
            <a:r>
              <a:rPr lang="ru-RU"/>
              <a:t> </a:t>
            </a:r>
          </a:p>
          <a:p>
            <a:r>
              <a:rPr lang="ru-RU"/>
              <a:t>- Воспитывать у детей нравственно-патриотические, духовные качества, чувство своей причастности к родному народу, к его истории и культуре;</a:t>
            </a:r>
            <a:endParaRPr lang="ru-RU" b="1"/>
          </a:p>
          <a:p>
            <a:r>
              <a:rPr lang="ru-RU" b="1"/>
              <a:t>Участники проекта</a:t>
            </a:r>
            <a:r>
              <a:rPr lang="ru-RU"/>
              <a:t>: дети старшего дошкольного возраста, воспитатели, родители.</a:t>
            </a:r>
            <a:endParaRPr lang="ru-RU" b="1"/>
          </a:p>
          <a:p>
            <a:r>
              <a:rPr lang="ru-RU" b="1"/>
              <a:t>Продолжительность проекта</a:t>
            </a:r>
            <a:r>
              <a:rPr lang="ru-RU"/>
              <a:t>: 1 неделя.</a:t>
            </a:r>
            <a:endParaRPr lang="ru-RU" b="1"/>
          </a:p>
          <a:p>
            <a:r>
              <a:rPr lang="ru-RU" b="1"/>
              <a:t>Предполагаемый результат:</a:t>
            </a:r>
            <a:endParaRPr lang="ru-RU"/>
          </a:p>
          <a:p>
            <a:r>
              <a:rPr lang="ru-RU"/>
              <a:t>1. Дети имеют представление об истории праздника Рождество Христово, традициях и обычаях Колядок.</a:t>
            </a:r>
          </a:p>
          <a:p>
            <a:r>
              <a:rPr lang="ru-RU"/>
              <a:t>2. Дети внимательно слушают музыку, эмоционально откликаются на выраженные в ней чувства и настроения. </a:t>
            </a:r>
          </a:p>
          <a:p>
            <a:r>
              <a:rPr lang="ru-RU"/>
              <a:t>3. Стремятся выразить свои чувства в творческих заданиях, музыкальных играх и игре на музыкальных инструментах.</a:t>
            </a:r>
          </a:p>
          <a:p>
            <a:r>
              <a:rPr lang="ru-RU"/>
              <a:t>4. Дети самостоятельно без помощи воспитателя проводят знакомые игры, пляски, участвуют в инсценировках.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84"/>
          <p:cNvSpPr>
            <a:spLocks noChangeArrowheads="1"/>
          </p:cNvSpPr>
          <p:nvPr/>
        </p:nvSpPr>
        <p:spPr bwMode="auto">
          <a:xfrm>
            <a:off x="2268538" y="333375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>
                <a:latin typeface="Calibri" pitchFamily="34" charset="0"/>
                <a:cs typeface="Times New Roman" pitchFamily="18" charset="0"/>
              </a:rPr>
              <a:t> </a:t>
            </a:r>
            <a:endParaRPr lang="ru-RU">
              <a:latin typeface="Franklin Gothic Book" pitchFamily="34" charset="0"/>
            </a:endParaRPr>
          </a:p>
        </p:txBody>
      </p:sp>
      <p:graphicFrame>
        <p:nvGraphicFramePr>
          <p:cNvPr id="36279" name="Group 439"/>
          <p:cNvGraphicFramePr>
            <a:graphicFrameLocks noGrp="1"/>
          </p:cNvGraphicFramePr>
          <p:nvPr/>
        </p:nvGraphicFramePr>
        <p:xfrm>
          <a:off x="303213" y="1196975"/>
          <a:ext cx="8539162" cy="6980238"/>
        </p:xfrm>
        <a:graphic>
          <a:graphicData uri="http://schemas.openxmlformats.org/drawingml/2006/table">
            <a:tbl>
              <a:tblPr/>
              <a:tblGrid>
                <a:gridCol w="1238250"/>
                <a:gridCol w="1265237"/>
                <a:gridCol w="2339975"/>
                <a:gridCol w="1265238"/>
                <a:gridCol w="1260475"/>
                <a:gridCol w="1169987"/>
              </a:tblGrid>
              <a:tr h="517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ru-RU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деятельности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реализации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Примечание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Организационный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сбор информации, работа с методической литературой, составление плана работы над проектом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: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Формулирование проблемы;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Выбор способа решения.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Интернет,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Методическая литература,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09.01.17г.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Планирование деятельности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реализация проекта.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Провести мероприятия согласно плану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НОД. Совместная и самостоятельная деятельность.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Сотрудничество с родителями.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10.01.17г.-11.01.17г.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Заключительный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Подведение итогов.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Оценить результативность проделанной работы.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Развлечение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12.01.17г.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5"/>
          <p:cNvSpPr>
            <a:spLocks noChangeArrowheads="1"/>
          </p:cNvSpPr>
          <p:nvPr/>
        </p:nvSpPr>
        <p:spPr bwMode="auto">
          <a:xfrm rot="10800000" flipV="1">
            <a:off x="3059113" y="265113"/>
            <a:ext cx="353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             Этапы проекта:</a:t>
            </a:r>
            <a:endParaRPr lang="ru-RU" sz="2000" b="1" i="1">
              <a:latin typeface="Franklin Gothic Book" pitchFamily="34" charset="0"/>
            </a:endParaRPr>
          </a:p>
        </p:txBody>
      </p:sp>
      <p:graphicFrame>
        <p:nvGraphicFramePr>
          <p:cNvPr id="37013" name="Group 149"/>
          <p:cNvGraphicFramePr>
            <a:graphicFrameLocks noGrp="1"/>
          </p:cNvGraphicFramePr>
          <p:nvPr/>
        </p:nvGraphicFramePr>
        <p:xfrm>
          <a:off x="900113" y="620713"/>
          <a:ext cx="7200900" cy="5883275"/>
        </p:xfrm>
        <a:graphic>
          <a:graphicData uri="http://schemas.openxmlformats.org/drawingml/2006/table">
            <a:tbl>
              <a:tblPr/>
              <a:tblGrid>
                <a:gridCol w="1235075"/>
                <a:gridCol w="2652712"/>
                <a:gridCol w="1368425"/>
                <a:gridCol w="1944688"/>
              </a:tblGrid>
              <a:tr h="431800"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ru-RU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7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8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Организационный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Рассказ об истории праздника Рождество Христово.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Беседа о традициях и обычаях проведения Колядок.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Рассматривание иллюстраций и фотографий о празднике.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Информирование родителей о проекте.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Изготовление костюмов.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Конспект развлечения.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Подборка музыкальных произведений.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Подборка стихов о коляде.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Составление презентации.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41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Планирование деятельности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Просмотр презентации, прослушивание аудиозаписи со звучанием колокольного звона, произведения П. И. Чайковского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церкви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Разучивание стихов и колядок.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Игра в оркестре на различных музыкальных инструментах.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Активная помощь воспитателям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совместной деятельности с детьми по плану.</a:t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Заключительный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Читают стихи, поют песни.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Принимают участие в Колядках.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Проведение Коляды в детском саду.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Презентация.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63" name="Rectangle 125"/>
          <p:cNvSpPr>
            <a:spLocks noChangeArrowheads="1"/>
          </p:cNvSpPr>
          <p:nvPr/>
        </p:nvSpPr>
        <p:spPr bwMode="auto">
          <a:xfrm>
            <a:off x="-233363" y="703738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ChangeArrowheads="1"/>
          </p:cNvSpPr>
          <p:nvPr/>
        </p:nvSpPr>
        <p:spPr bwMode="auto">
          <a:xfrm>
            <a:off x="3203575" y="260350"/>
            <a:ext cx="3673475" cy="336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 b="1" i="1">
                <a:latin typeface="Times New Roman" pitchFamily="18" charset="0"/>
                <a:cs typeface="Times New Roman" pitchFamily="18" charset="0"/>
              </a:rPr>
              <a:t>План реализации проекта</a:t>
            </a:r>
            <a:endParaRPr lang="ru-RU" b="1">
              <a:latin typeface="Franklin Gothic Book" pitchFamily="34" charset="0"/>
            </a:endParaRPr>
          </a:p>
        </p:txBody>
      </p:sp>
      <p:graphicFrame>
        <p:nvGraphicFramePr>
          <p:cNvPr id="38138" name="Group 250"/>
          <p:cNvGraphicFramePr>
            <a:graphicFrameLocks noGrp="1"/>
          </p:cNvGraphicFramePr>
          <p:nvPr/>
        </p:nvGraphicFramePr>
        <p:xfrm>
          <a:off x="323850" y="692150"/>
          <a:ext cx="8569325" cy="5699125"/>
        </p:xfrm>
        <a:graphic>
          <a:graphicData uri="http://schemas.openxmlformats.org/drawingml/2006/table">
            <a:tbl>
              <a:tblPr/>
              <a:tblGrid>
                <a:gridCol w="1152525"/>
                <a:gridCol w="2005013"/>
                <a:gridCol w="1271587"/>
                <a:gridCol w="1763713"/>
                <a:gridCol w="2376487"/>
              </a:tblGrid>
              <a:tr h="387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endParaRPr kumimoji="0" lang="ru-RU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Сроки/дата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Самостоятельна/ Свободная творческая деятельность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Совместная работа родителей с детьми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 деятельность в режимные моменты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Непосредственно </a:t>
                      </a: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образовательная деятельность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2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Весь период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Разучивание стихов и колядок.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Игра в оркестре на различных музыкальных инструментах.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Подвижные игры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Ангелы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Новые наряды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Игра со свечами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Раскрашивание иллюстраций на рождественскую тематику.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Хороводные игры: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Каравай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Колпачок и палочка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Метелица, метелица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Разучивание стихов и колядок.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Изготовление костюмов.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Просмотр телевизионных передач по теме.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Беседы о праздновании Рождества в семьях.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Слушание церковной музыки.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9.01.17г.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Конкурсы: 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Шуточное гадание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Новые одежды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Просмотр презентации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Рождество христово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Изготовление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Вифлеемской звезды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57"/>
          <p:cNvSpPr>
            <a:spLocks noChangeArrowheads="1"/>
          </p:cNvSpPr>
          <p:nvPr/>
        </p:nvSpPr>
        <p:spPr bwMode="auto">
          <a:xfrm>
            <a:off x="323850" y="463550"/>
            <a:ext cx="8569325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graphicFrame>
        <p:nvGraphicFramePr>
          <p:cNvPr id="17638" name="Group 230"/>
          <p:cNvGraphicFramePr>
            <a:graphicFrameLocks noGrp="1"/>
          </p:cNvGraphicFramePr>
          <p:nvPr/>
        </p:nvGraphicFramePr>
        <p:xfrm>
          <a:off x="323850" y="260350"/>
          <a:ext cx="8640763" cy="4051300"/>
        </p:xfrm>
        <a:graphic>
          <a:graphicData uri="http://schemas.openxmlformats.org/drawingml/2006/table">
            <a:tbl>
              <a:tblPr/>
              <a:tblGrid>
                <a:gridCol w="944563"/>
                <a:gridCol w="2030412"/>
                <a:gridCol w="1781175"/>
                <a:gridCol w="1860550"/>
                <a:gridCol w="2024063"/>
              </a:tblGrid>
              <a:tr h="1189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10.01.17г.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Развлечение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Гадание по коробкам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Сюжетно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ролевая игра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Приготовим угощения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9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12.01.17г.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Конкурсы: 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Сюрприз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Украду луну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Беседа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Рождество, Колядки, Святки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Изготовление подарков для друзей и родных.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16.01.17г.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Рождественские колядки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Сюжетно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ролевая игра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Гостеприимные хозяева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Помощь в проведении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Рождественских колядок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cs typeface="Times New Roman" pitchFamily="18" charset="0"/>
                        </a:rPr>
                        <a:t>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08" name="Rectangle 231"/>
          <p:cNvSpPr>
            <a:spLocks noChangeArrowheads="1"/>
          </p:cNvSpPr>
          <p:nvPr/>
        </p:nvSpPr>
        <p:spPr bwMode="auto">
          <a:xfrm>
            <a:off x="395288" y="5122863"/>
            <a:ext cx="8569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Результат: дети имеют представление о традициях и обычаях Рождественских колядок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IMG_20170113_1033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519113"/>
            <a:ext cx="39624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9" descr="IMG_20170113_1016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3284538"/>
            <a:ext cx="4897438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10" descr="IMG_20170113_1029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92125"/>
            <a:ext cx="4103688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 descr="IMG_89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4537075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4" descr="IMG_89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3449638"/>
            <a:ext cx="5111750" cy="30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135</TotalTime>
  <Words>1566</Words>
  <Application>Microsoft Office PowerPoint</Application>
  <PresentationFormat>Экран (4:3)</PresentationFormat>
  <Paragraphs>347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20</vt:i4>
      </vt:variant>
    </vt:vector>
  </HeadingPairs>
  <TitlesOfParts>
    <vt:vector size="36" baseType="lpstr">
      <vt:lpstr>Arial</vt:lpstr>
      <vt:lpstr>Franklin Gothic Medium</vt:lpstr>
      <vt:lpstr>Franklin Gothic Book</vt:lpstr>
      <vt:lpstr>Wingdings 2</vt:lpstr>
      <vt:lpstr>Calibri</vt:lpstr>
      <vt:lpstr>Batang</vt:lpstr>
      <vt:lpstr>Times New Roman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DNS</cp:lastModifiedBy>
  <cp:revision>10</cp:revision>
  <dcterms:created xsi:type="dcterms:W3CDTF">2015-01-18T15:55:08Z</dcterms:created>
  <dcterms:modified xsi:type="dcterms:W3CDTF">2017-01-15T16:17:38Z</dcterms:modified>
</cp:coreProperties>
</file>