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83" r:id="rId4"/>
    <p:sldId id="265" r:id="rId5"/>
    <p:sldId id="256" r:id="rId6"/>
    <p:sldId id="258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70" r:id="rId16"/>
    <p:sldId id="285" r:id="rId17"/>
    <p:sldId id="291" r:id="rId18"/>
    <p:sldId id="266" r:id="rId19"/>
    <p:sldId id="287" r:id="rId20"/>
    <p:sldId id="293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Прочитай высказывания. Выбери истинные.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Зимой воробьи впадают в спячку.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 Великий русский ученый Ломоносов родился в 1711 году.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 Пройденное расстояние вычисляется как произведение скорости на время.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  Сумма чисел 3 и 5 равна 9.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 Луна – спутник Земли.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 Крокодилы обитают в Арктике.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pic>
        <p:nvPicPr>
          <p:cNvPr id="14" name="Picture 4" descr="http://www.asiatravel.com/cv/imgs/big-tic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636795" cy="619106"/>
          </a:xfrm>
          <a:prstGeom prst="rect">
            <a:avLst/>
          </a:prstGeom>
          <a:noFill/>
        </p:spPr>
      </p:pic>
      <p:pic>
        <p:nvPicPr>
          <p:cNvPr id="15" name="Picture 4" descr="http://www.asiatravel.com/cv/imgs/big-tic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000372"/>
            <a:ext cx="636795" cy="619106"/>
          </a:xfrm>
          <a:prstGeom prst="rect">
            <a:avLst/>
          </a:prstGeom>
          <a:noFill/>
        </p:spPr>
      </p:pic>
      <p:pic>
        <p:nvPicPr>
          <p:cNvPr id="16" name="Picture 4" descr="http://www.asiatravel.com/cv/imgs/big-tic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643446"/>
            <a:ext cx="636795" cy="619106"/>
          </a:xfrm>
          <a:prstGeom prst="rect">
            <a:avLst/>
          </a:prstGeom>
          <a:noFill/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285720" y="428604"/>
            <a:ext cx="8658196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 какому типу относятся остальные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высказывания?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58082" y="5857892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1 балл</a:t>
            </a:r>
            <a:endParaRPr lang="ru-RU" sz="2000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graphicFrame>
        <p:nvGraphicFramePr>
          <p:cNvPr id="3" name="Объект 5"/>
          <p:cNvGraphicFramePr>
            <a:graphicFrameLocks/>
          </p:cNvGraphicFramePr>
          <p:nvPr/>
        </p:nvGraphicFramePr>
        <p:xfrm>
          <a:off x="-3175" y="12700"/>
          <a:ext cx="6230939" cy="2190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5962"/>
                <a:gridCol w="1179586"/>
                <a:gridCol w="1391793"/>
                <a:gridCol w="1643598"/>
              </a:tblGrid>
              <a:tr h="436249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Танк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Страна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62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Россия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Китай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Казахстан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</a:tr>
              <a:tr h="445754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>
                          <a:solidFill>
                            <a:schemeClr val="bg1"/>
                          </a:solidFill>
                          <a:effectLst/>
                        </a:rPr>
                        <a:t>Белый</a:t>
                      </a:r>
                      <a:endParaRPr lang="ru-RU" sz="2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</a:tr>
              <a:tr h="436249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>
                          <a:solidFill>
                            <a:schemeClr val="bg1"/>
                          </a:solidFill>
                          <a:effectLst/>
                        </a:rPr>
                        <a:t>Голубой</a:t>
                      </a:r>
                      <a:endParaRPr lang="ru-RU" sz="2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</a:tr>
              <a:tr h="436249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>
                          <a:solidFill>
                            <a:schemeClr val="bg1"/>
                          </a:solidFill>
                          <a:effectLst/>
                        </a:rPr>
                        <a:t>Зеленый</a:t>
                      </a:r>
                      <a:endParaRPr lang="ru-RU" sz="2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2988" y="2276475"/>
          <a:ext cx="6469062" cy="22590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6448"/>
                <a:gridCol w="1427942"/>
                <a:gridCol w="1512336"/>
                <a:gridCol w="1512336"/>
              </a:tblGrid>
              <a:tr h="4363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Танк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Место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0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1- </a:t>
                      </a:r>
                      <a:r>
                        <a:rPr lang="ru-RU" sz="28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ое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2-ое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3-е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</a:tr>
              <a:tr h="436264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Белый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</a:tr>
              <a:tr h="439008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Голубой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ru-RU" sz="2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</a:tr>
              <a:tr h="436353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Зеленый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rgbClr val="FF00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419475" y="4540250"/>
          <a:ext cx="5662613" cy="2181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2528"/>
                <a:gridCol w="1080305"/>
                <a:gridCol w="936264"/>
                <a:gridCol w="1773516"/>
              </a:tblGrid>
              <a:tr h="8620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Место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Страна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2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Россия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Китай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Казахстан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1-ое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2-ое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3-е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0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5" marB="0" anchor="b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graphicFrame>
        <p:nvGraphicFramePr>
          <p:cNvPr id="3" name="Объект 5"/>
          <p:cNvGraphicFramePr>
            <a:graphicFrameLocks/>
          </p:cNvGraphicFramePr>
          <p:nvPr/>
        </p:nvGraphicFramePr>
        <p:xfrm>
          <a:off x="-3175" y="12700"/>
          <a:ext cx="5583238" cy="2190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8818"/>
                <a:gridCol w="1296133"/>
                <a:gridCol w="1224125"/>
                <a:gridCol w="1584162"/>
              </a:tblGrid>
              <a:tr h="436249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Танк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Страна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62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Россия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Китай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Казахстан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</a:tr>
              <a:tr h="445754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>
                          <a:solidFill>
                            <a:schemeClr val="bg1"/>
                          </a:solidFill>
                          <a:effectLst/>
                        </a:rPr>
                        <a:t>Белый</a:t>
                      </a:r>
                      <a:endParaRPr lang="ru-RU" sz="2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0</a:t>
                      </a:r>
                      <a:r>
                        <a:rPr lang="ru-RU" sz="28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1</a:t>
                      </a:r>
                      <a:r>
                        <a:rPr lang="ru-RU" sz="28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</a:tr>
              <a:tr h="436249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>
                          <a:solidFill>
                            <a:schemeClr val="bg1"/>
                          </a:solidFill>
                          <a:effectLst/>
                        </a:rPr>
                        <a:t>Голубой</a:t>
                      </a:r>
                      <a:endParaRPr lang="ru-RU" sz="2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1</a:t>
                      </a:r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0</a:t>
                      </a:r>
                      <a:r>
                        <a:rPr lang="ru-RU" sz="28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28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</a:tr>
              <a:tr h="436249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>
                          <a:solidFill>
                            <a:schemeClr val="bg1"/>
                          </a:solidFill>
                          <a:effectLst/>
                        </a:rPr>
                        <a:t>Зеленый</a:t>
                      </a:r>
                      <a:endParaRPr lang="ru-RU" sz="2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ru-RU" sz="2800" b="1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0</a:t>
                      </a:r>
                      <a:endParaRPr lang="ru-RU" sz="28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ru-RU" sz="28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ru-RU" sz="2800" b="1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0</a:t>
                      </a:r>
                      <a:endParaRPr lang="ru-RU" sz="2800" b="1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5" marB="0" anchor="b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68538" y="2370138"/>
          <a:ext cx="5616576" cy="22067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0723"/>
                <a:gridCol w="1239769"/>
                <a:gridCol w="1313042"/>
                <a:gridCol w="1313042"/>
              </a:tblGrid>
              <a:tr h="43621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Танк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Место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1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1- </a:t>
                      </a:r>
                      <a:r>
                        <a:rPr lang="ru-RU" sz="28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ое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2-ое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3-е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</a:tr>
              <a:tr h="436212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Белый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ru-RU" sz="28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1</a:t>
                      </a:r>
                      <a:r>
                        <a:rPr lang="ru-RU" sz="28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</a:tr>
              <a:tr h="436212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Голубой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ru-RU" sz="2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ru-RU" sz="28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28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</a:tr>
              <a:tr h="436212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Зеленый</a:t>
                      </a:r>
                      <a:endParaRPr lang="ru-RU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r>
                        <a:rPr lang="ru-RU" sz="2800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0</a:t>
                      </a:r>
                      <a:endParaRPr lang="ru-RU" sz="28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ru-RU" sz="2800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1</a:t>
                      </a:r>
                      <a:endParaRPr lang="ru-RU" sz="28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 smtClean="0">
                          <a:solidFill>
                            <a:srgbClr val="FFFF00"/>
                          </a:solidFill>
                          <a:effectLst/>
                        </a:rPr>
                        <a:t>0</a:t>
                      </a:r>
                      <a:r>
                        <a:rPr lang="ru-RU" sz="2800" u="none" strike="noStrike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19" marB="0" anchor="b">
                    <a:solidFill>
                      <a:srgbClr val="FF00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27425" y="4652963"/>
          <a:ext cx="5616575" cy="22494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57305"/>
                <a:gridCol w="1071522"/>
                <a:gridCol w="928652"/>
                <a:gridCol w="1759096"/>
              </a:tblGrid>
              <a:tr h="50415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Место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Страна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63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Россия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Китай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Казахстан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</a:tr>
              <a:tr h="4363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1-ое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 smtClean="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</a:tr>
              <a:tr h="4363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2-ое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r>
                        <a:rPr lang="ru-RU" sz="2800" u="none" strike="noStrike" dirty="0" smtClean="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</a:tr>
              <a:tr h="4363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3-е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0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 </a:t>
                      </a:r>
                      <a:r>
                        <a:rPr lang="ru-RU" sz="2800" u="none" strike="noStrike" dirty="0" smtClean="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ru-RU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7" marB="0" anchor="b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pic>
        <p:nvPicPr>
          <p:cNvPr id="1033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250" y="-171450"/>
            <a:ext cx="3443288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71600" y="5517232"/>
            <a:ext cx="1540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4 балла</a:t>
            </a:r>
            <a:endParaRPr lang="ru-RU" sz="2000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539750" y="919163"/>
            <a:ext cx="84248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 eaLnBrk="1" hangingPunct="1">
              <a:spcBef>
                <a:spcPct val="20000"/>
              </a:spcBef>
            </a:pPr>
            <a:r>
              <a:rPr lang="ru-RU" altLang="ru-RU" sz="2200" b="1" i="1">
                <a:solidFill>
                  <a:srgbClr val="FF0000"/>
                </a:solidFill>
              </a:rPr>
              <a:t>1. Конъюнкция</a:t>
            </a:r>
            <a:endParaRPr lang="ru-RU" altLang="ru-RU" sz="2000" b="1"/>
          </a:p>
        </p:txBody>
      </p:sp>
      <p:graphicFrame>
        <p:nvGraphicFramePr>
          <p:cNvPr id="69637" name="Group 5"/>
          <p:cNvGraphicFramePr>
            <a:graphicFrameLocks noGrp="1"/>
          </p:cNvGraphicFramePr>
          <p:nvPr/>
        </p:nvGraphicFramePr>
        <p:xfrm>
          <a:off x="1187624" y="4293096"/>
          <a:ext cx="2928938" cy="2133600"/>
        </p:xfrm>
        <a:graphic>
          <a:graphicData uri="http://schemas.openxmlformats.org/drawingml/2006/table">
            <a:tbl>
              <a:tblPr/>
              <a:tblGrid>
                <a:gridCol w="731838"/>
                <a:gridCol w="731837"/>
                <a:gridCol w="1465263"/>
              </a:tblGrid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&amp;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93" name="Заголовок 2"/>
          <p:cNvSpPr>
            <a:spLocks/>
          </p:cNvSpPr>
          <p:nvPr/>
        </p:nvSpPr>
        <p:spPr bwMode="auto">
          <a:xfrm>
            <a:off x="539750" y="188913"/>
            <a:ext cx="81470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4000" b="1">
                <a:solidFill>
                  <a:schemeClr val="tx2"/>
                </a:solidFill>
                <a:latin typeface="Calibri" pitchFamily="34" charset="0"/>
              </a:rPr>
              <a:t>Логические операции</a:t>
            </a:r>
          </a:p>
        </p:txBody>
      </p:sp>
      <p:sp>
        <p:nvSpPr>
          <p:cNvPr id="11294" name="Text Box 4"/>
          <p:cNvSpPr txBox="1">
            <a:spLocks noChangeArrowheads="1"/>
          </p:cNvSpPr>
          <p:nvPr/>
        </p:nvSpPr>
        <p:spPr bwMode="auto">
          <a:xfrm>
            <a:off x="1060450" y="3429000"/>
            <a:ext cx="35988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 eaLnBrk="1" hangingPunct="1"/>
            <a:r>
              <a:rPr lang="ru-RU" altLang="ru-RU" sz="2200"/>
              <a:t>Таблица истинности:</a:t>
            </a:r>
          </a:p>
        </p:txBody>
      </p:sp>
      <p:sp>
        <p:nvSpPr>
          <p:cNvPr id="11295" name="Text Box 4"/>
          <p:cNvSpPr txBox="1">
            <a:spLocks noChangeArrowheads="1"/>
          </p:cNvSpPr>
          <p:nvPr/>
        </p:nvSpPr>
        <p:spPr bwMode="auto">
          <a:xfrm>
            <a:off x="4427538" y="3429000"/>
            <a:ext cx="44656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 eaLnBrk="1" hangingPunct="1"/>
            <a:r>
              <a:rPr lang="ru-RU" altLang="ru-RU" sz="2200"/>
              <a:t>Графическое представление</a:t>
            </a:r>
          </a:p>
        </p:txBody>
      </p:sp>
      <p:pic>
        <p:nvPicPr>
          <p:cNvPr id="11296" name="Picture 3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3933825"/>
            <a:ext cx="36671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97" name="Text Box 37"/>
          <p:cNvSpPr txBox="1">
            <a:spLocks noChangeArrowheads="1"/>
          </p:cNvSpPr>
          <p:nvPr/>
        </p:nvSpPr>
        <p:spPr bwMode="auto">
          <a:xfrm>
            <a:off x="5364163" y="47244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2400" b="1"/>
              <a:t>A</a:t>
            </a:r>
            <a:endParaRPr lang="ru-RU" altLang="ru-RU" sz="2400" b="1"/>
          </a:p>
        </p:txBody>
      </p:sp>
      <p:sp>
        <p:nvSpPr>
          <p:cNvPr id="11298" name="Text Box 38"/>
          <p:cNvSpPr txBox="1">
            <a:spLocks noChangeArrowheads="1"/>
          </p:cNvSpPr>
          <p:nvPr/>
        </p:nvSpPr>
        <p:spPr bwMode="auto">
          <a:xfrm>
            <a:off x="7524750" y="47244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2400" b="1"/>
              <a:t>B</a:t>
            </a:r>
            <a:endParaRPr lang="ru-RU" altLang="ru-RU" sz="2400" b="1"/>
          </a:p>
        </p:txBody>
      </p:sp>
      <p:sp>
        <p:nvSpPr>
          <p:cNvPr id="11299" name="Text Box 39"/>
          <p:cNvSpPr txBox="1">
            <a:spLocks noChangeArrowheads="1"/>
          </p:cNvSpPr>
          <p:nvPr/>
        </p:nvSpPr>
        <p:spPr bwMode="auto">
          <a:xfrm>
            <a:off x="6084888" y="6308725"/>
            <a:ext cx="1366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1300" name="Text Box 40"/>
          <p:cNvSpPr txBox="1">
            <a:spLocks noChangeArrowheads="1"/>
          </p:cNvSpPr>
          <p:nvPr/>
        </p:nvSpPr>
        <p:spPr bwMode="auto">
          <a:xfrm>
            <a:off x="6300788" y="4941888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 b="1"/>
              <a:t>А</a:t>
            </a:r>
            <a:r>
              <a:rPr lang="en-US" altLang="ru-RU" sz="2400" b="1"/>
              <a:t>&amp;</a:t>
            </a:r>
            <a:r>
              <a:rPr lang="ru-RU" altLang="ru-RU" sz="2400" b="1"/>
              <a:t>В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81088" y="952500"/>
            <a:ext cx="64436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altLang="ru-RU" sz="2400" dirty="0"/>
              <a:t>                              - логическая операция, является истинной тогда и только тогда, когда оба исходных высказывания истинны.</a:t>
            </a:r>
          </a:p>
          <a:p>
            <a:pPr algn="just" eaLnBrk="1" hangingPunct="1"/>
            <a:endParaRPr lang="ru-RU" altLang="ru-RU" sz="2400" dirty="0"/>
          </a:p>
          <a:p>
            <a:pPr algn="just" eaLnBrk="1" hangingPunct="1"/>
            <a:r>
              <a:rPr lang="ru-RU" altLang="ru-RU" sz="2400" dirty="0"/>
              <a:t>Другое название: </a:t>
            </a:r>
            <a:r>
              <a:rPr lang="ru-RU" altLang="ru-RU" sz="2400" b="1" i="1" dirty="0">
                <a:solidFill>
                  <a:srgbClr val="FF0000"/>
                </a:solidFill>
              </a:rPr>
              <a:t>логическое умножение</a:t>
            </a:r>
            <a:r>
              <a:rPr lang="ru-RU" altLang="ru-RU" sz="2400" b="1" i="1" dirty="0"/>
              <a:t>.</a:t>
            </a:r>
          </a:p>
          <a:p>
            <a:pPr algn="just" eaLnBrk="1" hangingPunct="1"/>
            <a:r>
              <a:rPr lang="ru-RU" altLang="ru-RU" sz="2400" dirty="0"/>
              <a:t>Обозначения: </a:t>
            </a:r>
            <a:r>
              <a:rPr lang="ru-RU" altLang="ru-RU" sz="2400" b="1" dirty="0">
                <a:sym typeface="Symbol" pitchFamily="18" charset="2"/>
              </a:rPr>
              <a:t></a:t>
            </a:r>
            <a:r>
              <a:rPr lang="en-US" altLang="ru-RU" sz="2400" b="1" dirty="0"/>
              <a:t> </a:t>
            </a:r>
            <a:r>
              <a:rPr lang="ru-RU" altLang="ru-RU" sz="2400" b="1" dirty="0"/>
              <a:t>,</a:t>
            </a:r>
            <a:r>
              <a:rPr lang="ru-RU" altLang="ru-RU" sz="2400" b="1" dirty="0">
                <a:sym typeface="Symbol" pitchFamily="18" charset="2"/>
              </a:rPr>
              <a:t> </a:t>
            </a:r>
            <a:r>
              <a:rPr lang="ru-RU" altLang="ru-RU" sz="2400" b="1" dirty="0"/>
              <a:t>&amp;</a:t>
            </a:r>
            <a:r>
              <a:rPr lang="ru-RU" altLang="ru-RU" sz="2400" b="1" i="1" dirty="0"/>
              <a:t>, </a:t>
            </a:r>
            <a:r>
              <a:rPr lang="ru-RU" altLang="ru-RU" sz="2400" b="1" dirty="0"/>
              <a:t>И. </a:t>
            </a:r>
          </a:p>
        </p:txBody>
      </p:sp>
      <p:sp>
        <p:nvSpPr>
          <p:cNvPr id="11302" name="TextBox 1"/>
          <p:cNvSpPr txBox="1">
            <a:spLocks noChangeArrowheads="1"/>
          </p:cNvSpPr>
          <p:nvPr/>
        </p:nvSpPr>
        <p:spPr bwMode="auto">
          <a:xfrm>
            <a:off x="2699792" y="3645024"/>
            <a:ext cx="7921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 dirty="0">
                <a:solidFill>
                  <a:srgbClr val="FF0000"/>
                </a:solidFill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468313" y="765175"/>
            <a:ext cx="842486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 eaLnBrk="1" hangingPunct="1">
              <a:spcBef>
                <a:spcPct val="20000"/>
              </a:spcBef>
            </a:pPr>
            <a:r>
              <a:rPr lang="ru-RU" altLang="ru-RU" sz="2200" b="1" i="1">
                <a:solidFill>
                  <a:srgbClr val="FF0000"/>
                </a:solidFill>
              </a:rPr>
              <a:t>Дизъюнкция</a:t>
            </a:r>
            <a:r>
              <a:rPr lang="ru-RU" altLang="ru-RU" sz="2200" b="1" i="1"/>
              <a:t> </a:t>
            </a:r>
            <a:r>
              <a:rPr lang="ru-RU" altLang="ru-RU" sz="2200"/>
              <a:t> -</a:t>
            </a:r>
          </a:p>
        </p:txBody>
      </p:sp>
      <p:graphicFrame>
        <p:nvGraphicFramePr>
          <p:cNvPr id="68613" name="Group 5"/>
          <p:cNvGraphicFramePr>
            <a:graphicFrameLocks noGrp="1"/>
          </p:cNvGraphicFramePr>
          <p:nvPr/>
        </p:nvGraphicFramePr>
        <p:xfrm>
          <a:off x="1373188" y="4581525"/>
          <a:ext cx="3240087" cy="2135187"/>
        </p:xfrm>
        <a:graphic>
          <a:graphicData uri="http://schemas.openxmlformats.org/drawingml/2006/table">
            <a:tbl>
              <a:tblPr/>
              <a:tblGrid>
                <a:gridCol w="1081087"/>
                <a:gridCol w="1077913"/>
                <a:gridCol w="1081087"/>
              </a:tblGrid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7" name="Заголовок 2"/>
          <p:cNvSpPr>
            <a:spLocks/>
          </p:cNvSpPr>
          <p:nvPr/>
        </p:nvSpPr>
        <p:spPr bwMode="auto">
          <a:xfrm>
            <a:off x="539750" y="188913"/>
            <a:ext cx="81470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4000" b="1">
                <a:solidFill>
                  <a:schemeClr val="tx2"/>
                </a:solidFill>
                <a:latin typeface="Calibri" pitchFamily="34" charset="0"/>
              </a:rPr>
              <a:t>Логические операции</a:t>
            </a:r>
          </a:p>
        </p:txBody>
      </p:sp>
      <p:sp>
        <p:nvSpPr>
          <p:cNvPr id="12318" name="Text Box 4"/>
          <p:cNvSpPr txBox="1">
            <a:spLocks noChangeArrowheads="1"/>
          </p:cNvSpPr>
          <p:nvPr/>
        </p:nvSpPr>
        <p:spPr bwMode="auto">
          <a:xfrm>
            <a:off x="828675" y="3497263"/>
            <a:ext cx="35988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 eaLnBrk="1" hangingPunct="1"/>
            <a:r>
              <a:rPr lang="ru-RU" altLang="ru-RU" sz="2200"/>
              <a:t>Таблица истинности:</a:t>
            </a:r>
          </a:p>
        </p:txBody>
      </p:sp>
      <p:sp>
        <p:nvSpPr>
          <p:cNvPr id="12319" name="Text Box 4"/>
          <p:cNvSpPr txBox="1">
            <a:spLocks noChangeArrowheads="1"/>
          </p:cNvSpPr>
          <p:nvPr/>
        </p:nvSpPr>
        <p:spPr bwMode="auto">
          <a:xfrm>
            <a:off x="4427538" y="3284538"/>
            <a:ext cx="44656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 eaLnBrk="1" hangingPunct="1"/>
            <a:r>
              <a:rPr lang="ru-RU" altLang="ru-RU" sz="2200"/>
              <a:t>Графическое представление</a:t>
            </a:r>
          </a:p>
        </p:txBody>
      </p:sp>
      <p:pic>
        <p:nvPicPr>
          <p:cNvPr id="12320" name="Picture 3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3860800"/>
            <a:ext cx="36766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21" name="Text Box 34"/>
          <p:cNvSpPr txBox="1">
            <a:spLocks noChangeArrowheads="1"/>
          </p:cNvSpPr>
          <p:nvPr/>
        </p:nvSpPr>
        <p:spPr bwMode="auto">
          <a:xfrm>
            <a:off x="5364163" y="47244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2400" b="1"/>
              <a:t>A</a:t>
            </a:r>
            <a:endParaRPr lang="ru-RU" altLang="ru-RU" sz="2400" b="1"/>
          </a:p>
        </p:txBody>
      </p:sp>
      <p:sp>
        <p:nvSpPr>
          <p:cNvPr id="12322" name="Text Box 35"/>
          <p:cNvSpPr txBox="1">
            <a:spLocks noChangeArrowheads="1"/>
          </p:cNvSpPr>
          <p:nvPr/>
        </p:nvSpPr>
        <p:spPr bwMode="auto">
          <a:xfrm>
            <a:off x="7524750" y="47244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2400" b="1"/>
              <a:t>B</a:t>
            </a:r>
            <a:endParaRPr lang="ru-RU" altLang="ru-RU" sz="2400" b="1"/>
          </a:p>
        </p:txBody>
      </p:sp>
      <p:sp>
        <p:nvSpPr>
          <p:cNvPr id="12323" name="Text Box 36"/>
          <p:cNvSpPr txBox="1">
            <a:spLocks noChangeArrowheads="1"/>
          </p:cNvSpPr>
          <p:nvPr/>
        </p:nvSpPr>
        <p:spPr bwMode="auto">
          <a:xfrm>
            <a:off x="6227763" y="6165850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altLang="ru-RU" sz="2400" b="1"/>
              <a:t>А</a:t>
            </a:r>
            <a:r>
              <a:rPr lang="en-US" altLang="ru-RU" sz="2400" b="1"/>
              <a:t>V</a:t>
            </a:r>
            <a:r>
              <a:rPr lang="ru-RU" altLang="ru-RU" sz="2400" b="1"/>
              <a:t>В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52513" y="841375"/>
            <a:ext cx="67500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altLang="ru-RU"/>
              <a:t>                               </a:t>
            </a:r>
            <a:r>
              <a:rPr lang="ru-RU" altLang="ru-RU" sz="2000"/>
              <a:t>логическая операция, которая является ложной тогда и только тогда, когда оба исходных высказывания ложны.</a:t>
            </a:r>
          </a:p>
          <a:p>
            <a:pPr algn="just" eaLnBrk="1" hangingPunct="1"/>
            <a:endParaRPr lang="ru-RU" altLang="ru-RU" sz="2000"/>
          </a:p>
          <a:p>
            <a:pPr algn="just" eaLnBrk="1" hangingPunct="1"/>
            <a:r>
              <a:rPr lang="ru-RU" altLang="ru-RU" sz="2000"/>
              <a:t>Другое название: </a:t>
            </a:r>
            <a:r>
              <a:rPr lang="ru-RU" altLang="ru-RU" sz="2000" b="1" i="1">
                <a:solidFill>
                  <a:srgbClr val="FF0000"/>
                </a:solidFill>
              </a:rPr>
              <a:t>логическое сложение</a:t>
            </a:r>
            <a:r>
              <a:rPr lang="ru-RU" altLang="ru-RU" sz="2000"/>
              <a:t>.</a:t>
            </a:r>
          </a:p>
          <a:p>
            <a:pPr algn="just" eaLnBrk="1" hangingPunct="1"/>
            <a:endParaRPr lang="ru-RU" altLang="ru-RU" sz="2000"/>
          </a:p>
          <a:p>
            <a:pPr algn="just" eaLnBrk="1" hangingPunct="1"/>
            <a:r>
              <a:rPr lang="ru-RU" altLang="ru-RU" sz="2000"/>
              <a:t>Обозначения:  </a:t>
            </a:r>
            <a:r>
              <a:rPr lang="en-US" altLang="ru-RU" sz="2000" b="1"/>
              <a:t>V</a:t>
            </a:r>
            <a:r>
              <a:rPr lang="ru-RU" altLang="ru-RU" sz="2000" b="1"/>
              <a:t>, |,  ИЛИ, +.</a:t>
            </a:r>
            <a:r>
              <a:rPr lang="ru-RU" altLang="ru-RU" sz="2000"/>
              <a:t> </a:t>
            </a:r>
          </a:p>
        </p:txBody>
      </p:sp>
      <p:sp>
        <p:nvSpPr>
          <p:cNvPr id="12325" name="Прямоугольник 1"/>
          <p:cNvSpPr>
            <a:spLocks noChangeArrowheads="1"/>
          </p:cNvSpPr>
          <p:nvPr/>
        </p:nvSpPr>
        <p:spPr bwMode="auto">
          <a:xfrm>
            <a:off x="2195513" y="3925888"/>
            <a:ext cx="12366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 </a:t>
            </a:r>
            <a:r>
              <a:rPr lang="ru-RU" altLang="ru-RU" sz="3600" b="1">
                <a:solidFill>
                  <a:srgbClr val="FF0000"/>
                </a:solidFill>
              </a:rPr>
              <a:t>ИЛИ</a:t>
            </a:r>
            <a:endParaRPr lang="ru-RU" altLang="ru-RU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5"/>
          <p:cNvSpPr>
            <a:spLocks noChangeArrowheads="1"/>
          </p:cNvSpPr>
          <p:nvPr/>
        </p:nvSpPr>
        <p:spPr bwMode="auto">
          <a:xfrm>
            <a:off x="5219700" y="3789363"/>
            <a:ext cx="3467100" cy="19431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68313" y="836613"/>
            <a:ext cx="83518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 eaLnBrk="1" hangingPunct="1">
              <a:spcBef>
                <a:spcPct val="20000"/>
              </a:spcBef>
            </a:pPr>
            <a:r>
              <a:rPr lang="ru-RU" altLang="ru-RU" sz="2200" b="1" i="1">
                <a:solidFill>
                  <a:srgbClr val="FF0000"/>
                </a:solidFill>
              </a:rPr>
              <a:t>Инверсия</a:t>
            </a:r>
            <a:r>
              <a:rPr lang="ru-RU" altLang="ru-RU" sz="2200"/>
              <a:t> -</a:t>
            </a:r>
          </a:p>
        </p:txBody>
      </p:sp>
      <p:graphicFrame>
        <p:nvGraphicFramePr>
          <p:cNvPr id="67589" name="Group 5"/>
          <p:cNvGraphicFramePr>
            <a:graphicFrameLocks noGrp="1"/>
          </p:cNvGraphicFramePr>
          <p:nvPr/>
        </p:nvGraphicFramePr>
        <p:xfrm>
          <a:off x="1468438" y="4802188"/>
          <a:ext cx="2657475" cy="1280064"/>
        </p:xfrm>
        <a:graphic>
          <a:graphicData uri="http://schemas.openxmlformats.org/drawingml/2006/table">
            <a:tbl>
              <a:tblPr/>
              <a:tblGrid>
                <a:gridCol w="1329532"/>
                <a:gridCol w="1327943"/>
              </a:tblGrid>
              <a:tr h="4263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L="91495" marR="91495" marT="45689" marB="45689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Ā</a:t>
                      </a:r>
                    </a:p>
                  </a:txBody>
                  <a:tcPr marL="91495" marR="91495" marT="45689" marB="45689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267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95" marR="91495" marT="45689" marB="45689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95" marR="91495" marT="45689" marB="45689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4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95" marR="91495" marT="45689" marB="45689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1495" marR="91495" marT="45689" marB="45689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0" name="Text Box 20"/>
          <p:cNvSpPr txBox="1">
            <a:spLocks noChangeArrowheads="1"/>
          </p:cNvSpPr>
          <p:nvPr/>
        </p:nvSpPr>
        <p:spPr bwMode="auto">
          <a:xfrm>
            <a:off x="1468438" y="6138863"/>
            <a:ext cx="84264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eaLnBrk="1" hangingPunct="1">
              <a:lnSpc>
                <a:spcPct val="110000"/>
              </a:lnSpc>
            </a:pPr>
            <a:r>
              <a:rPr lang="ru-RU" altLang="ru-RU" sz="2200" dirty="0"/>
              <a:t>Логические операции имеют следующий приоритет:</a:t>
            </a:r>
          </a:p>
          <a:p>
            <a:pPr indent="361950" eaLnBrk="1" hangingPunct="1">
              <a:lnSpc>
                <a:spcPct val="110000"/>
              </a:lnSpc>
            </a:pPr>
            <a:r>
              <a:rPr lang="ru-RU" altLang="ru-RU" sz="2200" b="1" i="1" dirty="0">
                <a:solidFill>
                  <a:srgbClr val="FF0000"/>
                </a:solidFill>
              </a:rPr>
              <a:t>инверсия, конъюнкция, дизъюнкция</a:t>
            </a:r>
            <a:r>
              <a:rPr lang="ru-RU" altLang="ru-RU" sz="22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331" name="Заголовок 2"/>
          <p:cNvSpPr>
            <a:spLocks/>
          </p:cNvSpPr>
          <p:nvPr/>
        </p:nvSpPr>
        <p:spPr bwMode="auto">
          <a:xfrm>
            <a:off x="539750" y="188913"/>
            <a:ext cx="81470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4000" b="1">
                <a:solidFill>
                  <a:schemeClr val="tx2"/>
                </a:solidFill>
                <a:latin typeface="Calibri" pitchFamily="34" charset="0"/>
              </a:rPr>
              <a:t>Логические операции</a:t>
            </a:r>
          </a:p>
        </p:txBody>
      </p:sp>
      <p:sp>
        <p:nvSpPr>
          <p:cNvPr id="13332" name="Text Box 4"/>
          <p:cNvSpPr txBox="1">
            <a:spLocks noChangeArrowheads="1"/>
          </p:cNvSpPr>
          <p:nvPr/>
        </p:nvSpPr>
        <p:spPr bwMode="auto">
          <a:xfrm>
            <a:off x="938213" y="3668713"/>
            <a:ext cx="35988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 eaLnBrk="1" hangingPunct="1"/>
            <a:r>
              <a:rPr lang="ru-RU" altLang="ru-RU" sz="2200"/>
              <a:t>Таблица истинности:</a:t>
            </a:r>
          </a:p>
        </p:txBody>
      </p:sp>
      <p:sp>
        <p:nvSpPr>
          <p:cNvPr id="13333" name="Text Box 4"/>
          <p:cNvSpPr txBox="1">
            <a:spLocks noChangeArrowheads="1"/>
          </p:cNvSpPr>
          <p:nvPr/>
        </p:nvSpPr>
        <p:spPr bwMode="auto">
          <a:xfrm>
            <a:off x="4502150" y="3338513"/>
            <a:ext cx="44656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 eaLnBrk="1" hangingPunct="1"/>
            <a:r>
              <a:rPr lang="ru-RU" altLang="ru-RU" sz="2200"/>
              <a:t>Графическое представление</a:t>
            </a:r>
          </a:p>
        </p:txBody>
      </p:sp>
      <p:sp>
        <p:nvSpPr>
          <p:cNvPr id="13334" name="Oval 26"/>
          <p:cNvSpPr>
            <a:spLocks noChangeArrowheads="1"/>
          </p:cNvSpPr>
          <p:nvPr/>
        </p:nvSpPr>
        <p:spPr bwMode="auto">
          <a:xfrm>
            <a:off x="6113463" y="3929063"/>
            <a:ext cx="1330325" cy="15128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3335" name="Text Box 24"/>
          <p:cNvSpPr txBox="1">
            <a:spLocks noChangeArrowheads="1"/>
          </p:cNvSpPr>
          <p:nvPr/>
        </p:nvSpPr>
        <p:spPr bwMode="auto">
          <a:xfrm>
            <a:off x="6408738" y="4148138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2800" b="1"/>
              <a:t>A</a:t>
            </a:r>
            <a:endParaRPr lang="ru-RU" altLang="ru-RU" sz="2800" b="1"/>
          </a:p>
        </p:txBody>
      </p:sp>
      <p:sp>
        <p:nvSpPr>
          <p:cNvPr id="13336" name="Text Box 27"/>
          <p:cNvSpPr txBox="1">
            <a:spLocks noChangeArrowheads="1"/>
          </p:cNvSpPr>
          <p:nvPr/>
        </p:nvSpPr>
        <p:spPr bwMode="auto">
          <a:xfrm>
            <a:off x="5681663" y="49037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2400" b="1"/>
              <a:t>Ā</a:t>
            </a:r>
            <a:endParaRPr lang="ru-RU" altLang="ru-RU" sz="2400" b="1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03288" y="871538"/>
            <a:ext cx="6840537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altLang="ru-RU" sz="2000"/>
              <a:t>                              логическая операция, значение которой меняется на противоположное исходному высказыванию.</a:t>
            </a:r>
          </a:p>
          <a:p>
            <a:pPr algn="just" eaLnBrk="1" hangingPunct="1"/>
            <a:endParaRPr lang="ru-RU" altLang="ru-RU" sz="2000"/>
          </a:p>
          <a:p>
            <a:pPr algn="just" eaLnBrk="1" hangingPunct="1"/>
            <a:r>
              <a:rPr lang="ru-RU" altLang="ru-RU" sz="2000"/>
              <a:t>Другое название: </a:t>
            </a:r>
            <a:r>
              <a:rPr lang="ru-RU" altLang="ru-RU" sz="2000" b="1" i="1">
                <a:solidFill>
                  <a:srgbClr val="FF0000"/>
                </a:solidFill>
              </a:rPr>
              <a:t>логическое отрицание.</a:t>
            </a:r>
          </a:p>
          <a:p>
            <a:pPr algn="just" eaLnBrk="1" hangingPunct="1"/>
            <a:endParaRPr lang="ru-RU" altLang="ru-RU" sz="2000" b="1" i="1">
              <a:solidFill>
                <a:srgbClr val="FF0000"/>
              </a:solidFill>
            </a:endParaRPr>
          </a:p>
          <a:p>
            <a:pPr algn="just" eaLnBrk="1" hangingPunct="1"/>
            <a:r>
              <a:rPr lang="ru-RU" altLang="ru-RU" sz="2000"/>
              <a:t>Обозначения: </a:t>
            </a:r>
            <a:r>
              <a:rPr lang="ru-RU" altLang="ru-RU" sz="2000" b="1"/>
              <a:t>НЕ,  </a:t>
            </a:r>
            <a:r>
              <a:rPr lang="en-US" altLang="ru-RU" sz="2000" b="1"/>
              <a:t>¬</a:t>
            </a:r>
            <a:r>
              <a:rPr lang="ru-RU" altLang="ru-RU" sz="2000" b="1"/>
              <a:t> , </a:t>
            </a:r>
            <a:r>
              <a:rPr lang="en-US" altLang="ru-RU" sz="2000" b="1"/>
              <a:t>¯</a:t>
            </a:r>
            <a:r>
              <a:rPr lang="ru-RU" altLang="ru-RU" sz="2000"/>
              <a:t>  . </a:t>
            </a:r>
          </a:p>
        </p:txBody>
      </p:sp>
      <p:sp>
        <p:nvSpPr>
          <p:cNvPr id="13338" name="Прямоугольник 1"/>
          <p:cNvSpPr>
            <a:spLocks noChangeArrowheads="1"/>
          </p:cNvSpPr>
          <p:nvPr/>
        </p:nvSpPr>
        <p:spPr bwMode="auto">
          <a:xfrm>
            <a:off x="2339975" y="4079875"/>
            <a:ext cx="896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000" b="1">
                <a:solidFill>
                  <a:srgbClr val="FF0000"/>
                </a:solidFill>
              </a:rPr>
              <a:t>НЕ</a:t>
            </a:r>
            <a:endParaRPr lang="ru-RU" altLang="ru-RU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Выполни вместе с учителем: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428992" y="1857364"/>
            <a:ext cx="5143536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Учебник с. 39 № 11(1,3)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Group 5"/>
          <p:cNvGraphicFramePr>
            <a:graphicFrameLocks noGrp="1"/>
          </p:cNvGraphicFramePr>
          <p:nvPr/>
        </p:nvGraphicFramePr>
        <p:xfrm>
          <a:off x="4788024" y="3356992"/>
          <a:ext cx="2928938" cy="2133600"/>
        </p:xfrm>
        <a:graphic>
          <a:graphicData uri="http://schemas.openxmlformats.org/drawingml/2006/table">
            <a:tbl>
              <a:tblPr/>
              <a:tblGrid>
                <a:gridCol w="731838"/>
                <a:gridCol w="731837"/>
                <a:gridCol w="1465263"/>
              </a:tblGrid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&amp;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5"/>
          <p:cNvGraphicFramePr>
            <a:graphicFrameLocks noGrp="1"/>
          </p:cNvGraphicFramePr>
          <p:nvPr/>
        </p:nvGraphicFramePr>
        <p:xfrm>
          <a:off x="827584" y="3356992"/>
          <a:ext cx="3240087" cy="2134820"/>
        </p:xfrm>
        <a:graphic>
          <a:graphicData uri="http://schemas.openxmlformats.org/drawingml/2006/table">
            <a:tbl>
              <a:tblPr/>
              <a:tblGrid>
                <a:gridCol w="1081087"/>
                <a:gridCol w="1077913"/>
                <a:gridCol w="1081087"/>
              </a:tblGrid>
              <a:tr h="35509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5"/>
          <p:cNvGraphicFramePr>
            <a:graphicFrameLocks noGrp="1"/>
          </p:cNvGraphicFramePr>
          <p:nvPr/>
        </p:nvGraphicFramePr>
        <p:xfrm>
          <a:off x="827584" y="1700808"/>
          <a:ext cx="2657475" cy="1280064"/>
        </p:xfrm>
        <a:graphic>
          <a:graphicData uri="http://schemas.openxmlformats.org/drawingml/2006/table">
            <a:tbl>
              <a:tblPr/>
              <a:tblGrid>
                <a:gridCol w="1329532"/>
                <a:gridCol w="1327943"/>
              </a:tblGrid>
              <a:tr h="4263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L="91495" marR="91495" marT="45689" marB="45689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Ā</a:t>
                      </a:r>
                    </a:p>
                  </a:txBody>
                  <a:tcPr marL="91495" marR="91495" marT="45689" marB="45689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267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95" marR="91495" marT="45689" marB="45689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95" marR="91495" marT="45689" marB="45689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4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95" marR="91495" marT="45689" marB="45689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1495" marR="91495" marT="45689" marB="45689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95536" y="5517232"/>
            <a:ext cx="84264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eaLnBrk="1" hangingPunct="1">
              <a:lnSpc>
                <a:spcPct val="110000"/>
              </a:lnSpc>
            </a:pPr>
            <a:r>
              <a:rPr lang="ru-RU" altLang="ru-RU" sz="2200" dirty="0"/>
              <a:t>Логические операции имеют следующий приоритет:</a:t>
            </a:r>
          </a:p>
          <a:p>
            <a:pPr indent="361950" eaLnBrk="1" hangingPunct="1">
              <a:lnSpc>
                <a:spcPct val="110000"/>
              </a:lnSpc>
            </a:pPr>
            <a:r>
              <a:rPr lang="ru-RU" altLang="ru-RU" sz="2200" b="1" i="1" dirty="0">
                <a:solidFill>
                  <a:srgbClr val="FF0000"/>
                </a:solidFill>
              </a:rPr>
              <a:t>инверсия, конъюнкция, дизъюнкция</a:t>
            </a:r>
            <a:r>
              <a:rPr lang="ru-RU" altLang="ru-RU" sz="2200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Выполни самостоятельно: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428992" y="1857364"/>
            <a:ext cx="5143536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Учебник   с. 39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№ 11(2,4)</a:t>
            </a:r>
          </a:p>
        </p:txBody>
      </p:sp>
      <p:graphicFrame>
        <p:nvGraphicFramePr>
          <p:cNvPr id="6" name="Group 5"/>
          <p:cNvGraphicFramePr>
            <a:graphicFrameLocks noGrp="1"/>
          </p:cNvGraphicFramePr>
          <p:nvPr/>
        </p:nvGraphicFramePr>
        <p:xfrm>
          <a:off x="755576" y="3284984"/>
          <a:ext cx="2928938" cy="2133600"/>
        </p:xfrm>
        <a:graphic>
          <a:graphicData uri="http://schemas.openxmlformats.org/drawingml/2006/table">
            <a:tbl>
              <a:tblPr/>
              <a:tblGrid>
                <a:gridCol w="731838"/>
                <a:gridCol w="731837"/>
                <a:gridCol w="1465263"/>
              </a:tblGrid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&amp;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3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88" marB="45688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5"/>
          <p:cNvGraphicFramePr>
            <a:graphicFrameLocks noGrp="1"/>
          </p:cNvGraphicFramePr>
          <p:nvPr/>
        </p:nvGraphicFramePr>
        <p:xfrm>
          <a:off x="4283968" y="3284984"/>
          <a:ext cx="3240087" cy="2134820"/>
        </p:xfrm>
        <a:graphic>
          <a:graphicData uri="http://schemas.openxmlformats.org/drawingml/2006/table">
            <a:tbl>
              <a:tblPr/>
              <a:tblGrid>
                <a:gridCol w="1081087"/>
                <a:gridCol w="1077913"/>
                <a:gridCol w="1081087"/>
              </a:tblGrid>
              <a:tr h="35509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5"/>
          <p:cNvGraphicFramePr>
            <a:graphicFrameLocks noGrp="1"/>
          </p:cNvGraphicFramePr>
          <p:nvPr/>
        </p:nvGraphicFramePr>
        <p:xfrm>
          <a:off x="827584" y="1700808"/>
          <a:ext cx="2657475" cy="1280064"/>
        </p:xfrm>
        <a:graphic>
          <a:graphicData uri="http://schemas.openxmlformats.org/drawingml/2006/table">
            <a:tbl>
              <a:tblPr/>
              <a:tblGrid>
                <a:gridCol w="1329532"/>
                <a:gridCol w="1327943"/>
              </a:tblGrid>
              <a:tr h="4263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L="91495" marR="91495" marT="45689" marB="45689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Ā</a:t>
                      </a:r>
                    </a:p>
                  </a:txBody>
                  <a:tcPr marL="91495" marR="91495" marT="45689" marB="45689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</a:tr>
              <a:tr h="4267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95" marR="91495" marT="45689" marB="45689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95" marR="91495" marT="45689" marB="45689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4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95" marR="91495" marT="45689" marB="45689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1495" marR="91495" marT="45689" marB="45689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95536" y="5517232"/>
            <a:ext cx="84264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eaLnBrk="1" hangingPunct="1">
              <a:lnSpc>
                <a:spcPct val="110000"/>
              </a:lnSpc>
            </a:pPr>
            <a:r>
              <a:rPr lang="ru-RU" altLang="ru-RU" sz="2200" dirty="0"/>
              <a:t>Логические операции имеют следующий приоритет:</a:t>
            </a:r>
          </a:p>
          <a:p>
            <a:pPr indent="361950" eaLnBrk="1" hangingPunct="1">
              <a:lnSpc>
                <a:spcPct val="110000"/>
              </a:lnSpc>
            </a:pPr>
            <a:r>
              <a:rPr lang="ru-RU" altLang="ru-RU" sz="2200" b="1" i="1" dirty="0">
                <a:solidFill>
                  <a:srgbClr val="FF0000"/>
                </a:solidFill>
              </a:rPr>
              <a:t>инверсия, конъюнкция, дизъюнкция</a:t>
            </a:r>
            <a:r>
              <a:rPr lang="ru-RU" altLang="ru-RU" sz="22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36296" y="5805264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00FF"/>
                </a:solidFill>
              </a:rPr>
              <a:t>2 балла</a:t>
            </a:r>
            <a:endParaRPr lang="ru-RU" sz="1200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7231661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428728" y="928670"/>
            <a:ext cx="6419878" cy="5457847"/>
            <a:chOff x="1428728" y="928670"/>
            <a:chExt cx="6419878" cy="5457847"/>
          </a:xfrm>
        </p:grpSpPr>
        <p:pic>
          <p:nvPicPr>
            <p:cNvPr id="22541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728" y="928670"/>
              <a:ext cx="6419878" cy="5457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Box 15"/>
            <p:cNvSpPr txBox="1"/>
            <p:nvPr/>
          </p:nvSpPr>
          <p:spPr>
            <a:xfrm>
              <a:off x="1714480" y="1214422"/>
              <a:ext cx="58579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определяет правила записи, вычисления значений,</a:t>
              </a:r>
            </a:p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упрощения и преобразования высказываний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85984" y="5000636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истина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57422" y="5286388"/>
              <a:ext cx="710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ложь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15008" y="4572008"/>
              <a:ext cx="694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A,B,C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72132" y="5429264"/>
              <a:ext cx="1183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истина - 1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72132" y="5643578"/>
              <a:ext cx="1162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ложь    - 0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142976" y="2000240"/>
            <a:ext cx="7249804" cy="1857388"/>
            <a:chOff x="1142976" y="2000240"/>
            <a:chExt cx="7249804" cy="1857388"/>
          </a:xfrm>
        </p:grpSpPr>
        <p:pic>
          <p:nvPicPr>
            <p:cNvPr id="22542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2976" y="2000240"/>
              <a:ext cx="7249804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TextBox 23"/>
            <p:cNvSpPr txBox="1"/>
            <p:nvPr/>
          </p:nvSpPr>
          <p:spPr>
            <a:xfrm>
              <a:off x="2000232" y="2571744"/>
              <a:ext cx="51914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Побудительные и вопросительные предложения.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00232" y="2928934"/>
              <a:ext cx="2461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Числовые выражения.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2531" name="Заголовок 2"/>
          <p:cNvSpPr>
            <a:spLocks/>
          </p:cNvSpPr>
          <p:nvPr/>
        </p:nvSpPr>
        <p:spPr bwMode="auto">
          <a:xfrm>
            <a:off x="2700338" y="115888"/>
            <a:ext cx="3240087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4400" b="1">
                <a:solidFill>
                  <a:schemeClr val="tx2"/>
                </a:solidFill>
                <a:latin typeface="Calibri" pitchFamily="34" charset="0"/>
              </a:rPr>
              <a:t>Рефлексия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2484438" y="1989138"/>
            <a:ext cx="58324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dirty="0"/>
              <a:t>Был ли полезен урок?</a:t>
            </a:r>
          </a:p>
          <a:p>
            <a:endParaRPr lang="ru-RU" altLang="ru-RU" sz="2400" dirty="0"/>
          </a:p>
          <a:p>
            <a:r>
              <a:rPr lang="ru-RU" altLang="ru-RU" sz="2400" dirty="0"/>
              <a:t>Был ли интересен урок?</a:t>
            </a:r>
          </a:p>
          <a:p>
            <a:endParaRPr lang="ru-RU" altLang="ru-RU" sz="2400" dirty="0"/>
          </a:p>
          <a:p>
            <a:endParaRPr lang="ru-RU" altLang="ru-RU" sz="2400" dirty="0"/>
          </a:p>
          <a:p>
            <a:r>
              <a:rPr lang="ru-RU" altLang="ru-RU" sz="2400" dirty="0"/>
              <a:t>Оцените свою работу.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Отгадай термин, обозначающий действия с высказываниями.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285852" y="3929066"/>
            <a:ext cx="6986459" cy="2545509"/>
            <a:chOff x="1500166" y="4000504"/>
            <a:chExt cx="6986459" cy="2545509"/>
          </a:xfrm>
        </p:grpSpPr>
        <p:pic>
          <p:nvPicPr>
            <p:cNvPr id="1026" name="Picture 2" descr="http://mir.karelia.ru/art1/231/perec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71802" y="4357694"/>
              <a:ext cx="2476496" cy="1857373"/>
            </a:xfrm>
            <a:prstGeom prst="rect">
              <a:avLst/>
            </a:prstGeom>
            <a:noFill/>
          </p:spPr>
        </p:pic>
        <p:pic>
          <p:nvPicPr>
            <p:cNvPr id="1028" name="Picture 4" descr="http://www.clipartbest.com/cliparts/9Tp/oqB/9TpoqB8bc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00166" y="4643446"/>
              <a:ext cx="1161977" cy="1295389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3714744" y="5715016"/>
              <a:ext cx="145584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002060"/>
                  </a:solidFill>
                </a:rPr>
                <a:t>4 = А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  <p:pic>
          <p:nvPicPr>
            <p:cNvPr id="1030" name="Picture 6" descr="http://ppt4web.ru/images/242/12333/218/img0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29256" y="4000504"/>
              <a:ext cx="3057369" cy="2286016"/>
            </a:xfrm>
            <a:prstGeom prst="rect">
              <a:avLst/>
            </a:prstGeom>
            <a:noFill/>
          </p:spPr>
        </p:pic>
      </p:grpSp>
      <p:grpSp>
        <p:nvGrpSpPr>
          <p:cNvPr id="17" name="Группа 16"/>
          <p:cNvGrpSpPr/>
          <p:nvPr/>
        </p:nvGrpSpPr>
        <p:grpSpPr>
          <a:xfrm>
            <a:off x="500034" y="1714488"/>
            <a:ext cx="8244340" cy="1952622"/>
            <a:chOff x="500034" y="1285860"/>
            <a:chExt cx="8244340" cy="1952622"/>
          </a:xfrm>
        </p:grpSpPr>
        <p:pic>
          <p:nvPicPr>
            <p:cNvPr id="1032" name="Picture 8" descr="http://deti.jofo.ru/data/userfiles/4988/images/473055-bukval-300x29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0034" y="1785926"/>
              <a:ext cx="1214446" cy="1182061"/>
            </a:xfrm>
            <a:prstGeom prst="rect">
              <a:avLst/>
            </a:prstGeom>
            <a:noFill/>
          </p:spPr>
        </p:pic>
        <p:pic>
          <p:nvPicPr>
            <p:cNvPr id="1034" name="Picture 10" descr="http://irrox.com.ru/images/5/6/10-izmenenij-kotorye-proizojdut-s-l_9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71670" y="1857364"/>
              <a:ext cx="2080186" cy="1357322"/>
            </a:xfrm>
            <a:prstGeom prst="rect">
              <a:avLst/>
            </a:prstGeom>
            <a:noFill/>
          </p:spPr>
        </p:pic>
        <p:pic>
          <p:nvPicPr>
            <p:cNvPr id="1036" name="Picture 12" descr="http://img0.joyreactor.cc/pics/post/%D0%97%D0%B0%D0%BF%D1%8F%D1%82%D0%B0%D1%8F-%D0%B7%D0%BD%D0%B0%D0%BA%D0%B8-%D0%BF%D1%80%D0%B5%D0%BF%D0%B8%D0%BD%D0%B0%D0%BD%D0%B8%D1%8F-%D0%BC%D0%B8%D0%BD%D0%B8%D0%BC%D0%B0%D0%BB%D0%B8%D0%B7%D0%BC-%D0%BF%D0%BE%D1%82%D0%B5%D1%80%D1%8F-2510104.png"/>
            <p:cNvPicPr>
              <a:picLocks noChangeAspect="1" noChangeArrowheads="1"/>
            </p:cNvPicPr>
            <p:nvPr/>
          </p:nvPicPr>
          <p:blipFill>
            <a:blip r:embed="rId7" cstate="print"/>
            <a:srcRect l="37500" t="28037" r="37500" b="22897"/>
            <a:stretch>
              <a:fillRect/>
            </a:stretch>
          </p:blipFill>
          <p:spPr bwMode="auto">
            <a:xfrm>
              <a:off x="1714480" y="1643050"/>
              <a:ext cx="500066" cy="700092"/>
            </a:xfrm>
            <a:prstGeom prst="rect">
              <a:avLst/>
            </a:prstGeom>
            <a:noFill/>
          </p:spPr>
        </p:pic>
        <p:pic>
          <p:nvPicPr>
            <p:cNvPr id="1038" name="Picture 14" descr="http://www.infoniac.ru/upload/medialibrary/51d/51dfcd9b6574fe0eeb20a326a2bae644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286248" y="1643050"/>
              <a:ext cx="1595432" cy="1595432"/>
            </a:xfrm>
            <a:prstGeom prst="rect">
              <a:avLst/>
            </a:prstGeom>
            <a:noFill/>
          </p:spPr>
        </p:pic>
        <p:pic>
          <p:nvPicPr>
            <p:cNvPr id="12" name="Picture 12" descr="http://img0.joyreactor.cc/pics/post/%D0%97%D0%B0%D0%BF%D1%8F%D1%82%D0%B0%D1%8F-%D0%B7%D0%BD%D0%B0%D0%BA%D0%B8-%D0%BF%D1%80%D0%B5%D0%BF%D0%B8%D0%BD%D0%B0%D0%BD%D0%B8%D1%8F-%D0%BC%D0%B8%D0%BD%D0%B8%D0%BC%D0%B0%D0%BB%D0%B8%D0%B7%D0%BC-%D0%BF%D0%BE%D1%82%D0%B5%D1%80%D1%8F-2510104.png"/>
            <p:cNvPicPr>
              <a:picLocks noChangeAspect="1" noChangeArrowheads="1"/>
            </p:cNvPicPr>
            <p:nvPr/>
          </p:nvPicPr>
          <p:blipFill>
            <a:blip r:embed="rId7" cstate="print"/>
            <a:srcRect l="37500" t="28037" r="37500" b="22897"/>
            <a:stretch>
              <a:fillRect/>
            </a:stretch>
          </p:blipFill>
          <p:spPr bwMode="auto">
            <a:xfrm>
              <a:off x="5500694" y="1643050"/>
              <a:ext cx="500066" cy="700092"/>
            </a:xfrm>
            <a:prstGeom prst="rect">
              <a:avLst/>
            </a:prstGeom>
            <a:noFill/>
          </p:spPr>
        </p:pic>
        <p:pic>
          <p:nvPicPr>
            <p:cNvPr id="13" name="Picture 12" descr="http://img0.joyreactor.cc/pics/post/%D0%97%D0%B0%D0%BF%D1%8F%D1%82%D0%B0%D1%8F-%D0%B7%D0%BD%D0%B0%D0%BA%D0%B8-%D0%BF%D1%80%D0%B5%D0%BF%D0%B8%D0%BD%D0%B0%D0%BD%D0%B8%D1%8F-%D0%BC%D0%B8%D0%BD%D0%B8%D0%BC%D0%B0%D0%BB%D0%B8%D0%B7%D0%BC-%D0%BF%D0%BE%D1%82%D0%B5%D1%80%D1%8F-2510104.png"/>
            <p:cNvPicPr>
              <a:picLocks noChangeAspect="1" noChangeArrowheads="1"/>
            </p:cNvPicPr>
            <p:nvPr/>
          </p:nvPicPr>
          <p:blipFill>
            <a:blip r:embed="rId7" cstate="print"/>
            <a:srcRect l="37500" t="28037" r="37500" b="22897"/>
            <a:stretch>
              <a:fillRect/>
            </a:stretch>
          </p:blipFill>
          <p:spPr bwMode="auto">
            <a:xfrm>
              <a:off x="5857884" y="1643050"/>
              <a:ext cx="500066" cy="700092"/>
            </a:xfrm>
            <a:prstGeom prst="rect">
              <a:avLst/>
            </a:prstGeom>
            <a:noFill/>
          </p:spPr>
        </p:pic>
        <p:pic>
          <p:nvPicPr>
            <p:cNvPr id="14" name="Picture 12" descr="http://img0.joyreactor.cc/pics/post/%D0%97%D0%B0%D0%BF%D1%8F%D1%82%D0%B0%D1%8F-%D0%B7%D0%BD%D0%B0%D0%BA%D0%B8-%D0%BF%D1%80%D0%B5%D0%BF%D0%B8%D0%BD%D0%B0%D0%BD%D0%B8%D1%8F-%D0%BC%D0%B8%D0%BD%D0%B8%D0%BC%D0%B0%D0%BB%D0%B8%D0%B7%D0%BC-%D0%BF%D0%BE%D1%82%D0%B5%D1%80%D1%8F-2510104.png"/>
            <p:cNvPicPr>
              <a:picLocks noChangeAspect="1" noChangeArrowheads="1"/>
            </p:cNvPicPr>
            <p:nvPr/>
          </p:nvPicPr>
          <p:blipFill>
            <a:blip r:embed="rId7" cstate="print"/>
            <a:srcRect l="37500" t="28037" r="37500" b="22897"/>
            <a:stretch>
              <a:fillRect/>
            </a:stretch>
          </p:blipFill>
          <p:spPr bwMode="auto">
            <a:xfrm>
              <a:off x="6215074" y="1643050"/>
              <a:ext cx="500066" cy="700092"/>
            </a:xfrm>
            <a:prstGeom prst="rect">
              <a:avLst/>
            </a:prstGeom>
            <a:noFill/>
          </p:spPr>
        </p:pic>
        <p:pic>
          <p:nvPicPr>
            <p:cNvPr id="1040" name="Picture 16" descr="http://vitaminkka.ru/Frukti/produkti/kivi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15140" y="1857364"/>
              <a:ext cx="1654877" cy="1285884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6929454" y="1285860"/>
              <a:ext cx="18149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002060"/>
                  </a:solidFill>
                </a:rPr>
                <a:t>ВИ = Е</a:t>
              </a:r>
              <a:endParaRPr lang="ru-RU" sz="4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42976" y="3500438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6600FF"/>
                </a:solidFill>
              </a:rPr>
              <a:t>Логические операции</a:t>
            </a:r>
            <a:endParaRPr lang="ru-RU" sz="4800" b="1" dirty="0">
              <a:solidFill>
                <a:srgbClr val="66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58082" y="5857892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1 балл</a:t>
            </a:r>
            <a:endParaRPr lang="ru-RU" sz="2000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6600FF"/>
                </a:solidFill>
              </a:rPr>
              <a:t>Оценка за урок</a:t>
            </a:r>
            <a:endParaRPr lang="ru-RU" b="1" dirty="0">
              <a:solidFill>
                <a:srgbClr val="6600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500174"/>
          <a:ext cx="7072362" cy="371477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536181"/>
                <a:gridCol w="3536181"/>
              </a:tblGrid>
              <a:tr h="63750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Баллы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Оценка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70460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1 - 2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0460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3 - 4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0460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5 - 6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6346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7 и более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2"/>
          <p:cNvSpPr>
            <a:spLocks/>
          </p:cNvSpPr>
          <p:nvPr/>
        </p:nvSpPr>
        <p:spPr bwMode="auto">
          <a:xfrm>
            <a:off x="4284663" y="614363"/>
            <a:ext cx="87868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sz="3200" b="1" dirty="0">
              <a:solidFill>
                <a:schemeClr val="tx2"/>
              </a:solidFill>
            </a:endParaRPr>
          </a:p>
          <a:p>
            <a:pPr eaLnBrk="1" hangingPunct="1"/>
            <a:endParaRPr lang="ru-RU" altLang="ru-RU" sz="3200" b="1" dirty="0">
              <a:solidFill>
                <a:schemeClr val="tx2"/>
              </a:solidFill>
            </a:endParaRPr>
          </a:p>
          <a:p>
            <a:pPr eaLnBrk="1" hangingPunct="1"/>
            <a:endParaRPr lang="ru-RU" altLang="ru-RU" sz="3200" b="1" dirty="0">
              <a:solidFill>
                <a:schemeClr val="tx2"/>
              </a:solidFill>
            </a:endParaRPr>
          </a:p>
          <a:p>
            <a:pPr eaLnBrk="1" hangingPunct="1"/>
            <a:endParaRPr lang="ru-RU" altLang="ru-RU" sz="3200" b="1" dirty="0">
              <a:solidFill>
                <a:schemeClr val="tx2"/>
              </a:solidFill>
            </a:endParaRPr>
          </a:p>
          <a:p>
            <a:pPr eaLnBrk="1" hangingPunct="1"/>
            <a:r>
              <a:rPr lang="ru-RU" altLang="ru-RU" sz="3200" b="1" dirty="0">
                <a:solidFill>
                  <a:schemeClr val="tx2"/>
                </a:solidFill>
              </a:rPr>
              <a:t>САМОПОДГОТОВКА:</a:t>
            </a:r>
          </a:p>
          <a:p>
            <a:pPr eaLnBrk="1" hangingPunct="1"/>
            <a:endParaRPr lang="ru-RU" altLang="ru-RU" sz="3200" b="1" dirty="0">
              <a:solidFill>
                <a:schemeClr val="tx2"/>
              </a:solidFill>
            </a:endParaRPr>
          </a:p>
          <a:p>
            <a:pPr eaLnBrk="1" hangingPunct="1"/>
            <a:r>
              <a:rPr lang="ru-RU" altLang="ru-RU" sz="3200" b="1" dirty="0">
                <a:solidFill>
                  <a:schemeClr val="tx2"/>
                </a:solidFill>
              </a:rPr>
              <a:t>П.  1.3, стр. 22-29</a:t>
            </a:r>
          </a:p>
          <a:p>
            <a:pPr eaLnBrk="1" hangingPunct="1"/>
            <a:endParaRPr lang="ru-RU" altLang="ru-RU" sz="3200" b="1" dirty="0">
              <a:solidFill>
                <a:schemeClr val="tx2"/>
              </a:solidFill>
            </a:endParaRPr>
          </a:p>
          <a:p>
            <a:pPr eaLnBrk="1" hangingPunct="1"/>
            <a:r>
              <a:rPr lang="ru-RU" altLang="ru-RU" sz="3200" b="1" dirty="0">
                <a:solidFill>
                  <a:schemeClr val="tx2"/>
                </a:solidFill>
              </a:rPr>
              <a:t>По учебнику </a:t>
            </a:r>
          </a:p>
          <a:p>
            <a:pPr eaLnBrk="1" hangingPunct="1"/>
            <a:r>
              <a:rPr lang="ru-RU" altLang="ru-RU" sz="3200" b="1" dirty="0">
                <a:solidFill>
                  <a:schemeClr val="tx2"/>
                </a:solidFill>
              </a:rPr>
              <a:t>№ 2,3,4 (устно)</a:t>
            </a:r>
          </a:p>
          <a:p>
            <a:pPr eaLnBrk="1" hangingPunct="1"/>
            <a:r>
              <a:rPr lang="ru-RU" altLang="ru-RU" sz="3200" b="1" dirty="0">
                <a:solidFill>
                  <a:schemeClr val="tx2"/>
                </a:solidFill>
              </a:rPr>
              <a:t>8 (доп.)</a:t>
            </a:r>
          </a:p>
        </p:txBody>
      </p:sp>
      <p:pic>
        <p:nvPicPr>
          <p:cNvPr id="2355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4383088" cy="644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/>
          </p:cNvSpPr>
          <p:nvPr/>
        </p:nvSpPr>
        <p:spPr bwMode="auto">
          <a:xfrm>
            <a:off x="2195513" y="2349500"/>
            <a:ext cx="64071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4800" b="1">
                <a:solidFill>
                  <a:srgbClr val="FF0000"/>
                </a:solidFill>
                <a:latin typeface="Calibri" pitchFamily="34" charset="0"/>
              </a:rPr>
              <a:t>Тема: </a:t>
            </a:r>
            <a:r>
              <a:rPr lang="ru-RU" altLang="ru-RU" sz="4800" b="1">
                <a:solidFill>
                  <a:schemeClr val="tx2"/>
                </a:solidFill>
                <a:latin typeface="Calibri" pitchFamily="34" charset="0"/>
              </a:rPr>
              <a:t>Высказывание. Логические операции</a:t>
            </a:r>
          </a:p>
          <a:p>
            <a:pPr algn="ctr" eaLnBrk="1" hangingPunct="1"/>
            <a:endParaRPr lang="ru-RU" altLang="ru-RU" sz="4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Задачи урока: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3214686"/>
            <a:ext cx="2214578" cy="85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Научиться :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3214686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определять истинность высказываний.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928662" y="1928802"/>
            <a:ext cx="1571636" cy="85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Узнать: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1928802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126C3D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о логических операциях 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5857892"/>
            <a:ext cx="2105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По 1 баллу</a:t>
            </a:r>
            <a:endParaRPr lang="ru-RU" sz="2000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Что такое логика?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57554" y="1643050"/>
            <a:ext cx="5329246" cy="321471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err="1" smtClean="0">
                <a:solidFill>
                  <a:srgbClr val="002060"/>
                </a:solidFill>
              </a:rPr>
              <a:t>Ло́гика</a:t>
            </a:r>
            <a:r>
              <a:rPr lang="ru-RU" b="1" dirty="0" smtClean="0">
                <a:solidFill>
                  <a:srgbClr val="002060"/>
                </a:solidFill>
              </a:rPr>
              <a:t> (</a:t>
            </a:r>
            <a:r>
              <a:rPr lang="ru-RU" b="1" dirty="0" err="1" smtClean="0">
                <a:solidFill>
                  <a:srgbClr val="002060"/>
                </a:solidFill>
                <a:hlinkClick r:id="rId2" tooltip="Древнегреческий язык"/>
              </a:rPr>
              <a:t>др.-греч</a:t>
            </a:r>
            <a:r>
              <a:rPr lang="ru-RU" b="1" dirty="0" smtClean="0">
                <a:solidFill>
                  <a:srgbClr val="002060"/>
                </a:solidFill>
                <a:hlinkClick r:id="rId2" tooltip="Древнегреческий язык"/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el-GR" b="1" dirty="0" smtClean="0">
                <a:solidFill>
                  <a:srgbClr val="002060"/>
                </a:solidFill>
              </a:rPr>
              <a:t>Λ</a:t>
            </a:r>
            <a:r>
              <a:rPr lang="ru-RU" b="1" dirty="0" err="1" smtClean="0">
                <a:solidFill>
                  <a:srgbClr val="002060"/>
                </a:solidFill>
              </a:rPr>
              <a:t>ογική</a:t>
            </a:r>
            <a:r>
              <a:rPr lang="ru-RU" b="1" dirty="0" smtClean="0">
                <a:solidFill>
                  <a:srgbClr val="002060"/>
                </a:solidFill>
              </a:rPr>
              <a:t>)- наука о мышлении,  о формах, методах и законах интеллектуальной 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познавательной деятельности.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im3-tub-ru.yandex.net/i?id=69d969223d1dc519b590eb203a168832&amp;n=33&amp;h=215&amp;w=323"/>
          <p:cNvPicPr>
            <a:picLocks noChangeAspect="1" noChangeArrowheads="1"/>
          </p:cNvPicPr>
          <p:nvPr/>
        </p:nvPicPr>
        <p:blipFill>
          <a:blip r:embed="rId3" cstate="print"/>
          <a:srcRect l="13932" r="16408"/>
          <a:stretch>
            <a:fillRect/>
          </a:stretch>
        </p:blipFill>
        <p:spPr bwMode="auto">
          <a:xfrm>
            <a:off x="642910" y="1714488"/>
            <a:ext cx="2786082" cy="2662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Основоположники логики: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4277" r="6985" b="4490"/>
          <a:stretch>
            <a:fillRect/>
          </a:stretch>
        </p:blipFill>
        <p:spPr bwMode="auto">
          <a:xfrm>
            <a:off x="1126233" y="1142984"/>
            <a:ext cx="7089105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684213" y="925513"/>
            <a:ext cx="86756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9250" eaLnBrk="1" hangingPunct="1"/>
            <a:r>
              <a:rPr lang="ru-RU" altLang="ru-RU" sz="2800" dirty="0"/>
              <a:t>это предложение на любом языке, содержание которого можно однозначно определить как истинное или ложное.</a:t>
            </a:r>
          </a:p>
        </p:txBody>
      </p:sp>
      <p:sp>
        <p:nvSpPr>
          <p:cNvPr id="6147" name="Заголовок 2"/>
          <p:cNvSpPr>
            <a:spLocks/>
          </p:cNvSpPr>
          <p:nvPr/>
        </p:nvSpPr>
        <p:spPr bwMode="auto">
          <a:xfrm>
            <a:off x="900113" y="188913"/>
            <a:ext cx="778668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5400" b="1">
                <a:solidFill>
                  <a:srgbClr val="FF0000"/>
                </a:solidFill>
                <a:latin typeface="Calibri" pitchFamily="34" charset="0"/>
              </a:rPr>
              <a:t>Высказывание-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2411413" y="2836863"/>
            <a:ext cx="84963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800" dirty="0"/>
              <a:t>Высказывание обозначают</a:t>
            </a:r>
            <a:r>
              <a:rPr lang="en-US" altLang="ru-RU" sz="2800" dirty="0"/>
              <a:t> 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800" dirty="0"/>
              <a:t>буквами  (А,В,С, и т.д.)</a:t>
            </a:r>
          </a:p>
        </p:txBody>
      </p:sp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5364163" y="4949825"/>
            <a:ext cx="43021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800"/>
              <a:t>Если высказывание 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800"/>
              <a:t>истинно – А = 1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800"/>
              <a:t>    ложно –  А = 0 </a:t>
            </a:r>
          </a:p>
        </p:txBody>
      </p:sp>
      <p:pic>
        <p:nvPicPr>
          <p:cNvPr id="6150" name="Picture 7" descr="http://s.pfst.net/2012.05/130551312154fcd6d991ac4c46dfa1584b8944e1ddcd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4103688"/>
            <a:ext cx="44164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/>
          </p:cNvSpPr>
          <p:nvPr/>
        </p:nvSpPr>
        <p:spPr bwMode="auto">
          <a:xfrm>
            <a:off x="323850" y="188913"/>
            <a:ext cx="83629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4000" b="1">
                <a:solidFill>
                  <a:schemeClr val="tx2"/>
                </a:solidFill>
                <a:latin typeface="Calibri" pitchFamily="34" charset="0"/>
              </a:rPr>
              <a:t>Высказывание или нет?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106488" y="1196975"/>
            <a:ext cx="81407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08050" lvl="1" indent="-360363">
              <a:spcBef>
                <a:spcPct val="50000"/>
              </a:spcBef>
            </a:pPr>
            <a:r>
              <a:rPr lang="ru-RU" altLang="ru-RU" sz="2800"/>
              <a:t>Зимой идет дождь.</a:t>
            </a:r>
          </a:p>
          <a:p>
            <a:pPr marL="908050" lvl="1" indent="-360363">
              <a:spcBef>
                <a:spcPct val="50000"/>
              </a:spcBef>
            </a:pPr>
            <a:r>
              <a:rPr lang="ru-RU" altLang="ru-RU" sz="2800"/>
              <a:t>Снегири живут в Крыму.</a:t>
            </a:r>
          </a:p>
          <a:p>
            <a:pPr marL="908050" lvl="1" indent="-360363">
              <a:spcBef>
                <a:spcPct val="50000"/>
              </a:spcBef>
            </a:pPr>
            <a:r>
              <a:rPr lang="ru-RU" altLang="ru-RU" sz="2800"/>
              <a:t>Кто к нам пришел?</a:t>
            </a:r>
          </a:p>
          <a:p>
            <a:pPr marL="908050" lvl="1" indent="-360363">
              <a:spcBef>
                <a:spcPct val="50000"/>
              </a:spcBef>
            </a:pPr>
            <a:r>
              <a:rPr lang="ru-RU" altLang="ru-RU" sz="2800"/>
              <a:t>У треугольника 5 сторон.</a:t>
            </a:r>
          </a:p>
          <a:p>
            <a:pPr marL="908050" lvl="1" indent="-360363">
              <a:spcBef>
                <a:spcPct val="50000"/>
              </a:spcBef>
            </a:pPr>
            <a:r>
              <a:rPr lang="ru-RU" altLang="ru-RU" sz="2800"/>
              <a:t>Как пройти в библиотеку?</a:t>
            </a:r>
          </a:p>
          <a:p>
            <a:pPr marL="908050" lvl="1" indent="-360363">
              <a:spcBef>
                <a:spcPct val="50000"/>
              </a:spcBef>
            </a:pPr>
            <a:r>
              <a:rPr lang="ru-RU" altLang="ru-RU" sz="2800"/>
              <a:t>Переведите число в десятичную систему.</a:t>
            </a:r>
          </a:p>
          <a:p>
            <a:pPr marL="908050" lvl="1" indent="-360363">
              <a:spcBef>
                <a:spcPct val="50000"/>
              </a:spcBef>
            </a:pPr>
            <a:r>
              <a:rPr lang="ru-RU" altLang="ru-RU" sz="2800"/>
              <a:t>Запишите домашнее задание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1116013" y="2765425"/>
            <a:ext cx="32400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1116013" y="4024313"/>
            <a:ext cx="4392612" cy="365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1116013" y="4710113"/>
            <a:ext cx="6940550" cy="2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1116013" y="5357813"/>
            <a:ext cx="504031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1116013" y="1400175"/>
            <a:ext cx="282575" cy="273050"/>
          </a:xfrm>
          <a:custGeom>
            <a:avLst/>
            <a:gdLst>
              <a:gd name="T0" fmla="*/ 1 w 564204"/>
              <a:gd name="T1" fmla="*/ 0 h 671208"/>
              <a:gd name="T2" fmla="*/ 1 w 564204"/>
              <a:gd name="T3" fmla="*/ 0 h 671208"/>
              <a:gd name="T4" fmla="*/ 1 w 564204"/>
              <a:gd name="T5" fmla="*/ 0 h 671208"/>
              <a:gd name="T6" fmla="*/ 1 w 564204"/>
              <a:gd name="T7" fmla="*/ 0 h 671208"/>
              <a:gd name="T8" fmla="*/ 1 w 564204"/>
              <a:gd name="T9" fmla="*/ 0 h 671208"/>
              <a:gd name="T10" fmla="*/ 0 w 564204"/>
              <a:gd name="T11" fmla="*/ 0 h 671208"/>
              <a:gd name="T12" fmla="*/ 1 w 564204"/>
              <a:gd name="T13" fmla="*/ 0 h 671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204"/>
              <a:gd name="T22" fmla="*/ 0 h 671208"/>
              <a:gd name="T23" fmla="*/ 564204 w 564204"/>
              <a:gd name="T24" fmla="*/ 671208 h 671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204" h="671208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1116013" y="2044700"/>
            <a:ext cx="282575" cy="273050"/>
          </a:xfrm>
          <a:custGeom>
            <a:avLst/>
            <a:gdLst>
              <a:gd name="T0" fmla="*/ 1 w 564204"/>
              <a:gd name="T1" fmla="*/ 0 h 671208"/>
              <a:gd name="T2" fmla="*/ 1 w 564204"/>
              <a:gd name="T3" fmla="*/ 0 h 671208"/>
              <a:gd name="T4" fmla="*/ 1 w 564204"/>
              <a:gd name="T5" fmla="*/ 0 h 671208"/>
              <a:gd name="T6" fmla="*/ 1 w 564204"/>
              <a:gd name="T7" fmla="*/ 0 h 671208"/>
              <a:gd name="T8" fmla="*/ 1 w 564204"/>
              <a:gd name="T9" fmla="*/ 0 h 671208"/>
              <a:gd name="T10" fmla="*/ 0 w 564204"/>
              <a:gd name="T11" fmla="*/ 0 h 671208"/>
              <a:gd name="T12" fmla="*/ 1 w 564204"/>
              <a:gd name="T13" fmla="*/ 0 h 671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204"/>
              <a:gd name="T22" fmla="*/ 0 h 671208"/>
              <a:gd name="T23" fmla="*/ 564204 w 564204"/>
              <a:gd name="T24" fmla="*/ 671208 h 671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204" h="671208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1116013" y="3263900"/>
            <a:ext cx="282575" cy="273050"/>
          </a:xfrm>
          <a:custGeom>
            <a:avLst/>
            <a:gdLst>
              <a:gd name="T0" fmla="*/ 1 w 564204"/>
              <a:gd name="T1" fmla="*/ 0 h 671208"/>
              <a:gd name="T2" fmla="*/ 1 w 564204"/>
              <a:gd name="T3" fmla="*/ 0 h 671208"/>
              <a:gd name="T4" fmla="*/ 1 w 564204"/>
              <a:gd name="T5" fmla="*/ 0 h 671208"/>
              <a:gd name="T6" fmla="*/ 1 w 564204"/>
              <a:gd name="T7" fmla="*/ 0 h 671208"/>
              <a:gd name="T8" fmla="*/ 1 w 564204"/>
              <a:gd name="T9" fmla="*/ 0 h 671208"/>
              <a:gd name="T10" fmla="*/ 0 w 564204"/>
              <a:gd name="T11" fmla="*/ 0 h 671208"/>
              <a:gd name="T12" fmla="*/ 1 w 564204"/>
              <a:gd name="T13" fmla="*/ 0 h 671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204"/>
              <a:gd name="T22" fmla="*/ 0 h 671208"/>
              <a:gd name="T23" fmla="*/ 564204 w 564204"/>
              <a:gd name="T24" fmla="*/ 671208 h 671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204" h="671208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7179" name="Picture 4" descr="confus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7588" y="1196975"/>
            <a:ext cx="302736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358082" y="5857892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1 балл</a:t>
            </a:r>
            <a:endParaRPr lang="ru-RU" sz="2000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 animBg="1"/>
      <p:bldP spid="5129" grpId="0" animBg="1"/>
      <p:bldP spid="5130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 txBox="1">
            <a:spLocks/>
          </p:cNvSpPr>
          <p:nvPr/>
        </p:nvSpPr>
        <p:spPr bwMode="auto">
          <a:xfrm>
            <a:off x="611188" y="763588"/>
            <a:ext cx="8794750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800">
                <a:latin typeface="Calibri" pitchFamily="34" charset="0"/>
              </a:rPr>
              <a:t>Три страны участвовали</a:t>
            </a:r>
            <a:r>
              <a:rPr lang="en-US" altLang="ru-RU" sz="2800">
                <a:latin typeface="Calibri" pitchFamily="34" charset="0"/>
              </a:rPr>
              <a:t> </a:t>
            </a:r>
            <a:r>
              <a:rPr lang="ru-RU" altLang="ru-RU" sz="2800">
                <a:latin typeface="Calibri" pitchFamily="34" charset="0"/>
              </a:rPr>
              <a:t>в танковом биатлоне–</a:t>
            </a:r>
            <a:r>
              <a:rPr lang="en-US" altLang="ru-RU" sz="2800">
                <a:latin typeface="Calibri" pitchFamily="34" charset="0"/>
              </a:rPr>
              <a:t> </a:t>
            </a:r>
            <a:r>
              <a:rPr lang="ru-RU" altLang="ru-RU" sz="2800">
                <a:latin typeface="Calibri" pitchFamily="34" charset="0"/>
              </a:rPr>
              <a:t>Россия , Китай и Казахстан. Танки были раскрашены в белый, голубой и зеленый цвета.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800">
                <a:latin typeface="Calibri" pitchFamily="34" charset="0"/>
              </a:rPr>
              <a:t>Россия участвовала не  на белом танке, а Китай не на голубом.</a:t>
            </a: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-15875" y="115888"/>
            <a:ext cx="29511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800">
                <a:solidFill>
                  <a:srgbClr val="FF0000"/>
                </a:solidFill>
              </a:rPr>
              <a:t>Задача:</a:t>
            </a:r>
          </a:p>
        </p:txBody>
      </p:sp>
      <p:pic>
        <p:nvPicPr>
          <p:cNvPr id="8196" name="Picture 10" descr="http://saratov-segodnya.ru/files/pages/17138/1442306493general_pages_15_September_2015_i17138_v_saratove_otmetili_den_tankis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8" y="2997200"/>
            <a:ext cx="5203825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1"/>
          <p:cNvSpPr txBox="1">
            <a:spLocks noChangeArrowheads="1"/>
          </p:cNvSpPr>
          <p:nvPr/>
        </p:nvSpPr>
        <p:spPr bwMode="auto">
          <a:xfrm>
            <a:off x="5211763" y="3238500"/>
            <a:ext cx="4040187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2800">
                <a:latin typeface="Calibri" pitchFamily="34" charset="0"/>
              </a:rPr>
              <a:t>Белый танк занял не 2-ое место. </a:t>
            </a:r>
          </a:p>
          <a:p>
            <a:pPr>
              <a:buFont typeface="Arial" charset="0"/>
              <a:buNone/>
            </a:pPr>
            <a:endParaRPr lang="ru-RU" altLang="ru-RU" sz="2800"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ru-RU" altLang="ru-RU" sz="2800">
                <a:latin typeface="Calibri" pitchFamily="34" charset="0"/>
              </a:rPr>
              <a:t>Голубой танк был   1-ым.</a:t>
            </a:r>
          </a:p>
          <a:p>
            <a:pPr>
              <a:buFont typeface="Arial" charset="0"/>
              <a:buNone/>
            </a:pPr>
            <a:endParaRPr lang="ru-RU" altLang="ru-RU" sz="2800">
              <a:latin typeface="Calibri" pitchFamily="34" charset="0"/>
            </a:endParaRPr>
          </a:p>
          <a:p>
            <a:r>
              <a:rPr lang="ru-RU" altLang="ru-RU" sz="2800">
                <a:latin typeface="Calibri" pitchFamily="34" charset="0"/>
              </a:rPr>
              <a:t>Китай пришел к финишу не 3-им .</a:t>
            </a:r>
          </a:p>
          <a:p>
            <a:pPr>
              <a:buFont typeface="Arial" charset="0"/>
              <a:buNone/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721</Words>
  <Application>Microsoft Office PowerPoint</Application>
  <PresentationFormat>Экран (4:3)</PresentationFormat>
  <Paragraphs>346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Прочитай высказывания. Выбери истинные.</vt:lpstr>
      <vt:lpstr>Отгадай термин, обозначающий действия с высказываниями.</vt:lpstr>
      <vt:lpstr>Слайд 3</vt:lpstr>
      <vt:lpstr>Задачи урока:</vt:lpstr>
      <vt:lpstr>Что такое логика?</vt:lpstr>
      <vt:lpstr>Основоположники логики: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Выполни вместе с учителем:</vt:lpstr>
      <vt:lpstr>Выполни самостоятельно:</vt:lpstr>
      <vt:lpstr>Слайд 17</vt:lpstr>
      <vt:lpstr>Слайд 18</vt:lpstr>
      <vt:lpstr>Слайд 19</vt:lpstr>
      <vt:lpstr>Оценка за урок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69</cp:revision>
  <dcterms:modified xsi:type="dcterms:W3CDTF">2016-11-12T03:52:13Z</dcterms:modified>
</cp:coreProperties>
</file>