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9" r:id="rId2"/>
    <p:sldId id="262" r:id="rId3"/>
    <p:sldId id="263" r:id="rId4"/>
    <p:sldId id="265" r:id="rId5"/>
    <p:sldId id="266" r:id="rId6"/>
    <p:sldId id="267" r:id="rId7"/>
    <p:sldId id="268" r:id="rId8"/>
    <p:sldId id="264" r:id="rId9"/>
    <p:sldId id="270" r:id="rId10"/>
    <p:sldId id="269" r:id="rId11"/>
    <p:sldId id="280" r:id="rId12"/>
    <p:sldId id="281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60" r:id="rId23"/>
    <p:sldId id="26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36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6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6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6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6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36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36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36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36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669900"/>
    <a:srgbClr val="CC0000"/>
    <a:srgbClr val="CC66FF"/>
    <a:srgbClr val="993366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9" autoAdjust="0"/>
    <p:restoredTop sz="94660"/>
  </p:normalViewPr>
  <p:slideViewPr>
    <p:cSldViewPr>
      <p:cViewPr varScale="1">
        <p:scale>
          <a:sx n="74" d="100"/>
          <a:sy n="74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grpSp>
        <p:nvGrpSpPr>
          <p:cNvPr id="144388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4389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390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144391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4392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393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4394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4395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396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4397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4398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399" name="Rectangle 1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4400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440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440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832A8E5-A015-423F-8108-1F85D469DB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 autoUpdateAnimBg="0"/>
      <p:bldP spid="144387" grpId="0" build="p" autoUpdateAnimBg="0" advAuto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4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438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FD899-2750-4590-A039-B241426C46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471A3-58C0-4006-8153-32242EE6BC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81F056-4018-4E84-93DB-C139A6F928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15E742-5355-4B91-9C2F-2F50455FF0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34B3D-89F5-49BA-B87D-8FF8327E37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ADC71-BDCC-4BDA-9616-6DC79F3349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59C6E-91FB-4D4C-BE3B-94726D96BD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752BB-28F4-4807-BFB3-50B579C498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55D46-3BB5-4D9D-AE73-0AEDD53DE8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4FFA1-B22B-4DFE-93D7-885515C379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5CAEB-1AEB-477F-91C3-93A3BD653D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7C21D-BCE0-4CC1-BA26-8ED2FA21C9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FEF999D9-18A5-4A72-AA82-5C5ED41869D9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43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3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3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14337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371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372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33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37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37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337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377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378" name="Rectangle 18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3379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3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3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25538"/>
            <a:ext cx="8642350" cy="1143000"/>
          </a:xfrm>
        </p:spPr>
        <p:txBody>
          <a:bodyPr/>
          <a:lstStyle/>
          <a:p>
            <a:pPr algn="ctr"/>
            <a:r>
              <a:rPr lang="ru-RU" sz="8000" b="1" i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Ориентирование</a:t>
            </a:r>
          </a:p>
        </p:txBody>
      </p:sp>
      <p:pic>
        <p:nvPicPr>
          <p:cNvPr id="7173" name="Picture 5" descr="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3357563"/>
            <a:ext cx="15335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>
                <a:solidFill>
                  <a:srgbClr val="CC0000"/>
                </a:solidFill>
              </a:rPr>
              <a:t>Определение направления по Солнцу и часам</a:t>
            </a:r>
          </a:p>
        </p:txBody>
      </p:sp>
      <p:pic>
        <p:nvPicPr>
          <p:cNvPr id="194564" name="Picture 4" descr="9403_408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463675"/>
            <a:ext cx="7366000" cy="47879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06375"/>
            <a:ext cx="8280400" cy="61864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0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9" name="Picture 11"/>
          <p:cNvPicPr>
            <a:picLocks noChangeAspect="1" noChangeArrowheads="1"/>
          </p:cNvPicPr>
          <p:nvPr/>
        </p:nvPicPr>
        <p:blipFill>
          <a:blip r:embed="rId2" cstate="print"/>
          <a:srcRect b="65846"/>
          <a:stretch>
            <a:fillRect/>
          </a:stretch>
        </p:blipFill>
        <p:spPr bwMode="auto">
          <a:xfrm>
            <a:off x="468313" y="2420938"/>
            <a:ext cx="4103687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80" name="Picture 12"/>
          <p:cNvPicPr>
            <a:picLocks noChangeAspect="1" noChangeArrowheads="1"/>
          </p:cNvPicPr>
          <p:nvPr/>
        </p:nvPicPr>
        <p:blipFill>
          <a:blip r:embed="rId2" cstate="print"/>
          <a:srcRect t="34154"/>
          <a:stretch>
            <a:fillRect/>
          </a:stretch>
        </p:blipFill>
        <p:spPr bwMode="auto">
          <a:xfrm>
            <a:off x="4572000" y="476250"/>
            <a:ext cx="40925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1995" name="Group 27"/>
          <p:cNvGraphicFramePr>
            <a:graphicFrameLocks noGrp="1"/>
          </p:cNvGraphicFramePr>
          <p:nvPr/>
        </p:nvGraphicFramePr>
        <p:xfrm>
          <a:off x="468313" y="476250"/>
          <a:ext cx="3887787" cy="1371600"/>
        </p:xfrm>
        <a:graphic>
          <a:graphicData uri="http://schemas.openxmlformats.org/drawingml/2006/table">
            <a:tbl>
              <a:tblPr/>
              <a:tblGrid>
                <a:gridCol w="3887787"/>
              </a:tblGrid>
              <a:tr h="136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Определение направления на север с помощью часов</a:t>
                      </a:r>
                      <a:endParaRPr kumimoji="0" lang="ru-RU" sz="54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1" name="Rectangle 23"/>
          <p:cNvSpPr>
            <a:spLocks noChangeArrowheads="1"/>
          </p:cNvSpPr>
          <p:nvPr/>
        </p:nvSpPr>
        <p:spPr bwMode="auto">
          <a:xfrm>
            <a:off x="3665538" y="3314700"/>
            <a:ext cx="184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kumimoji="0" lang="ru-RU" sz="1100"/>
              <a:t/>
            </a:r>
            <a:br>
              <a:rPr kumimoji="0" lang="ru-RU" sz="1100"/>
            </a:br>
            <a:endParaRPr kumimoji="0" lang="ru-RU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3333CC"/>
                </a:solidFill>
              </a:rPr>
              <a:t>Поиск Полярной звезды</a:t>
            </a:r>
          </a:p>
        </p:txBody>
      </p:sp>
      <p:pic>
        <p:nvPicPr>
          <p:cNvPr id="196612" name="Picture 4" descr="9403_4082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196975"/>
            <a:ext cx="3668712" cy="5130800"/>
          </a:xfrm>
          <a:noFill/>
          <a:ln/>
        </p:spPr>
      </p:pic>
      <p:sp>
        <p:nvSpPr>
          <p:cNvPr id="196616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539750" y="981075"/>
            <a:ext cx="3887788" cy="5256213"/>
          </a:xfrm>
          <a:noFill/>
          <a:ln/>
        </p:spPr>
        <p:txBody>
          <a:bodyPr/>
          <a:lstStyle/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ru-RU" sz="2200">
                <a:solidFill>
                  <a:srgbClr val="990033"/>
                </a:solidFill>
              </a:rPr>
              <a:t>Найдите  созвездие Большой Медведицы. Затем отрезок прямой между двумя крайними звездами “ковша” (а и 6) мысленно продолжить в сторону расширенной его части и отложить пять раз (рис. 3). Полученная точка укажет положение Полярной звезды, которая входит в созвездие Малой Медведицы и всегда находится в направлении на север.</a:t>
            </a:r>
            <a:r>
              <a:rPr lang="ru-RU" sz="2000">
                <a:solidFill>
                  <a:srgbClr val="990033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6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6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6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6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6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4" name="Picture 4" descr="murav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692150"/>
            <a:ext cx="8135937" cy="54229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9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9" name="Rectangle 5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0708" name="Picture 4" descr="9403_4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7993062" cy="58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0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7" name="Picture 5" descr="ris_or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333375"/>
            <a:ext cx="6913562" cy="6034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2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2" descr="8286743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484313"/>
            <a:ext cx="6737350" cy="5053012"/>
          </a:xfrm>
          <a:prstGeom prst="rect">
            <a:avLst/>
          </a:prstGeom>
          <a:noFill/>
        </p:spPr>
      </p:pic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250825" y="260350"/>
            <a:ext cx="85328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000">
                <a:solidFill>
                  <a:schemeClr val="tx1"/>
                </a:solidFill>
                <a:latin typeface="Arial" charset="0"/>
              </a:rPr>
              <a:t>  </a:t>
            </a:r>
            <a:r>
              <a:rPr kumimoji="0" lang="ru-RU" sz="2800" b="1">
                <a:solidFill>
                  <a:srgbClr val="990033"/>
                </a:solidFill>
                <a:latin typeface="Arial" charset="0"/>
              </a:rPr>
              <a:t>Грибы растут в основном с северной стороны   деревьев,  пней, кустарников.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5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0" name="Picture 2" descr="0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2100" y="322263"/>
            <a:ext cx="4718050" cy="3538537"/>
          </a:xfrm>
          <a:prstGeom prst="rect">
            <a:avLst/>
          </a:prstGeom>
          <a:noFill/>
        </p:spPr>
      </p:pic>
      <p:pic>
        <p:nvPicPr>
          <p:cNvPr id="206851" name="Picture 3" descr="2420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081338"/>
            <a:ext cx="4537075" cy="34020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Picture 2" descr="Фотография стаи баклан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700213"/>
            <a:ext cx="7142162" cy="4760912"/>
          </a:xfrm>
          <a:prstGeom prst="rect">
            <a:avLst/>
          </a:prstGeom>
          <a:noFill/>
        </p:spPr>
      </p:pic>
      <p:sp>
        <p:nvSpPr>
          <p:cNvPr id="207875" name="Text Box 3"/>
          <p:cNvSpPr txBox="1">
            <a:spLocks noChangeArrowheads="1"/>
          </p:cNvSpPr>
          <p:nvPr/>
        </p:nvSpPr>
        <p:spPr bwMode="auto">
          <a:xfrm>
            <a:off x="611188" y="307975"/>
            <a:ext cx="799306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990033"/>
                </a:solidFill>
                <a:latin typeface="Arial" charset="0"/>
              </a:rPr>
              <a:t>Определить стороны света можно по направлению полёта птиц. Осенью они летят на юг, а весной на север.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7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80400" cy="561657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>
                <a:solidFill>
                  <a:schemeClr val="bg2"/>
                </a:solidFill>
              </a:rPr>
              <a:t>   </a:t>
            </a:r>
            <a:r>
              <a:rPr lang="ru-RU" sz="4400" b="1">
                <a:solidFill>
                  <a:srgbClr val="993366"/>
                </a:solidFill>
              </a:rPr>
              <a:t>Ориентирование</a:t>
            </a:r>
            <a:r>
              <a:rPr lang="ru-RU" sz="4400">
                <a:solidFill>
                  <a:schemeClr val="bg2"/>
                </a:solidFill>
              </a:rPr>
              <a:t>  - </a:t>
            </a:r>
          </a:p>
          <a:p>
            <a:pPr>
              <a:buFontTx/>
              <a:buNone/>
            </a:pPr>
            <a:r>
              <a:rPr lang="ru-RU" sz="4400">
                <a:solidFill>
                  <a:schemeClr val="bg2"/>
                </a:solidFill>
              </a:rPr>
              <a:t>  умение определять на местности стороны горизонта по компасу, Солнцу, звёздам и местным признакам.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 descr="78_yyyyyyyyy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1557338"/>
            <a:ext cx="5157788" cy="4900612"/>
          </a:xfrm>
          <a:prstGeom prst="rect">
            <a:avLst/>
          </a:prstGeom>
          <a:noFill/>
        </p:spPr>
      </p:pic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395288" y="439738"/>
            <a:ext cx="83010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800" b="1">
                <a:solidFill>
                  <a:srgbClr val="990033"/>
                </a:solidFill>
                <a:latin typeface="Arial" charset="0"/>
              </a:rPr>
              <a:t>На открытой лесной поляне ягоды раньше созревают с юга.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8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2" name="Picture 2" descr="109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549275"/>
            <a:ext cx="4275137" cy="3198813"/>
          </a:xfrm>
          <a:prstGeom prst="rect">
            <a:avLst/>
          </a:prstGeom>
          <a:noFill/>
        </p:spPr>
      </p:pic>
      <p:pic>
        <p:nvPicPr>
          <p:cNvPr id="209923" name="Picture 3" descr="Северный лес: брусн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2875"/>
            <a:ext cx="3892550" cy="5008563"/>
          </a:xfrm>
          <a:prstGeom prst="rect">
            <a:avLst/>
          </a:prstGeom>
          <a:noFill/>
        </p:spPr>
      </p:pic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4111625" y="4508500"/>
            <a:ext cx="50323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0" lang="ru-RU" sz="2400" b="1">
                <a:solidFill>
                  <a:srgbClr val="990033"/>
                </a:solidFill>
                <a:latin typeface="Arial" charset="0"/>
              </a:rPr>
              <a:t>В лесу у пней с южной стороны</a:t>
            </a:r>
          </a:p>
          <a:p>
            <a:pPr algn="ctr"/>
            <a:r>
              <a:rPr kumimoji="0" lang="ru-RU" sz="2400" b="1">
                <a:solidFill>
                  <a:srgbClr val="990033"/>
                </a:solidFill>
                <a:latin typeface="Arial" charset="0"/>
              </a:rPr>
              <a:t> ягоды брусники, черники,</a:t>
            </a:r>
          </a:p>
          <a:p>
            <a:pPr algn="ctr"/>
            <a:r>
              <a:rPr kumimoji="0" lang="ru-RU" sz="2400" b="1">
                <a:solidFill>
                  <a:srgbClr val="990033"/>
                </a:solidFill>
                <a:latin typeface="Arial" charset="0"/>
              </a:rPr>
              <a:t> морошки поспевают раньше, </a:t>
            </a:r>
          </a:p>
          <a:p>
            <a:pPr algn="ctr"/>
            <a:r>
              <a:rPr kumimoji="0" lang="ru-RU" sz="2400" b="1">
                <a:solidFill>
                  <a:srgbClr val="990033"/>
                </a:solidFill>
                <a:latin typeface="Arial" charset="0"/>
              </a:rPr>
              <a:t>чем на северной.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9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9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9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09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09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09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395288" y="538163"/>
            <a:ext cx="8353425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kumimoji="0" lang="ru-RU" sz="2000" b="1">
                <a:solidFill>
                  <a:srgbClr val="993366"/>
                </a:solidFill>
              </a:rPr>
              <a:t>1. В течение нескольких дней вы двигались по равнине, покрытой снегом. Яркий солнечный свет, отражающихся от него, сильно раздражает глаза. Что вы будете делать:</a:t>
            </a:r>
            <a:endParaRPr kumimoji="0" lang="ru-RU" sz="2000">
              <a:solidFill>
                <a:srgbClr val="993366"/>
              </a:solidFill>
            </a:endParaRPr>
          </a:p>
          <a:p>
            <a:r>
              <a:rPr kumimoji="0" lang="ru-RU" sz="2000"/>
              <a:t>а) продолжать движение, не беспокоясь о глазах;</a:t>
            </a:r>
          </a:p>
          <a:p>
            <a:r>
              <a:rPr kumimoji="0" lang="ru-RU" sz="2000"/>
              <a:t>б) смажете</a:t>
            </a:r>
            <a:r>
              <a:rPr kumimoji="0" lang="ru-RU" sz="2000" b="1"/>
              <a:t> </a:t>
            </a:r>
            <a:r>
              <a:rPr kumimoji="0" lang="ru-RU" sz="2000"/>
              <a:t>кожу вокруг глаз древесным углем, пеплом со­жженной бумаги, шоколадом или другими темными веще­ствами;</a:t>
            </a:r>
          </a:p>
          <a:p>
            <a:r>
              <a:rPr kumimoji="0" lang="ru-RU" sz="2000"/>
              <a:t>в) сделаете из подручных материалов тонкую маску (очки) с двумя отверстиями для глаз.</a:t>
            </a:r>
          </a:p>
          <a:p>
            <a:r>
              <a:rPr kumimoji="0" lang="ru-RU" sz="2000" b="1">
                <a:solidFill>
                  <a:srgbClr val="993366"/>
                </a:solidFill>
              </a:rPr>
              <a:t>2. Нужно ли сразу искать пропавшего человека:</a:t>
            </a:r>
            <a:endParaRPr kumimoji="0" lang="ru-RU" sz="2000">
              <a:solidFill>
                <a:srgbClr val="993366"/>
              </a:solidFill>
            </a:endParaRPr>
          </a:p>
          <a:p>
            <a:r>
              <a:rPr kumimoji="0" lang="ru-RU" sz="2000"/>
              <a:t>         а) нужно;                        б) нет, сам найдется;                в) по обстоятельствам.</a:t>
            </a:r>
          </a:p>
          <a:p>
            <a:r>
              <a:rPr kumimoji="0" lang="ru-RU" sz="2000" b="1">
                <a:solidFill>
                  <a:srgbClr val="993366"/>
                </a:solidFill>
              </a:rPr>
              <a:t>3. </a:t>
            </a:r>
            <a:r>
              <a:rPr kumimoji="0" lang="en-US" sz="2000" b="1">
                <a:solidFill>
                  <a:srgbClr val="993366"/>
                </a:solidFill>
              </a:rPr>
              <a:t>O</a:t>
            </a:r>
            <a:r>
              <a:rPr kumimoji="0" lang="ru-RU" sz="2000" b="1">
                <a:solidFill>
                  <a:srgbClr val="993366"/>
                </a:solidFill>
              </a:rPr>
              <a:t>т дыма лесного пожара вы начинаете задыхаться, он слепит вас. Как следует поступить:</a:t>
            </a:r>
            <a:endParaRPr kumimoji="0" lang="ru-RU" sz="2000">
              <a:solidFill>
                <a:srgbClr val="993366"/>
              </a:solidFill>
            </a:endParaRPr>
          </a:p>
          <a:p>
            <a:r>
              <a:rPr kumimoji="0" lang="ru-RU" sz="2000"/>
              <a:t>а) продолжать движение, не обращая внимание на дым, хотя</a:t>
            </a:r>
            <a:r>
              <a:rPr kumimoji="0" lang="ru-RU" sz="2000" b="1"/>
              <a:t> </a:t>
            </a:r>
            <a:r>
              <a:rPr kumimoji="0" lang="ru-RU" sz="2000"/>
              <a:t>обстановка позволяет переждать;</a:t>
            </a:r>
          </a:p>
          <a:p>
            <a:r>
              <a:rPr kumimoji="0" lang="ru-RU" sz="2000"/>
              <a:t>б) укрыться на высоком дереве;</a:t>
            </a:r>
          </a:p>
          <a:p>
            <a:r>
              <a:rPr kumimoji="0" lang="ru-RU" sz="2000"/>
              <a:t>в) ползти в безопасное место, прижимаясь к земле.</a:t>
            </a:r>
          </a:p>
          <a:p>
            <a:endParaRPr kumimoji="0" 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5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5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5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5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5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5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5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5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5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5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5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5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5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5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5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5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5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5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53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53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53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53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53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53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53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53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53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468313" y="260350"/>
            <a:ext cx="8353425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0" lang="ru-RU" sz="2000" b="1">
                <a:solidFill>
                  <a:srgbClr val="993366"/>
                </a:solidFill>
              </a:rPr>
              <a:t>4. Совершая переход, вы попали в район, где много ядовитых змей. Будете ли вы во время движения:</a:t>
            </a:r>
          </a:p>
          <a:p>
            <a:r>
              <a:rPr kumimoji="0" lang="ru-RU" sz="2000"/>
              <a:t>а) производить как можно больше шума ногами;</a:t>
            </a:r>
          </a:p>
          <a:p>
            <a:r>
              <a:rPr kumimoji="0" lang="ru-RU" sz="2000"/>
              <a:t>б) идти тихо и спокойно, чтобы не привлекать внимание змей;</a:t>
            </a:r>
          </a:p>
          <a:p>
            <a:r>
              <a:rPr kumimoji="0" lang="ru-RU" sz="2000"/>
              <a:t>в) двигаться медленно, с остановками через каждые 5-10 шагов, внимательно осматриваясь.</a:t>
            </a:r>
          </a:p>
          <a:p>
            <a:r>
              <a:rPr kumimoji="0" lang="ru-RU" sz="2000" b="1">
                <a:solidFill>
                  <a:srgbClr val="993366"/>
                </a:solidFill>
              </a:rPr>
              <a:t>5. Вы находитесь в лесу и зовете на помощь. Как вы должны кричать, чтобы вас услышали с большого расстояния:</a:t>
            </a:r>
          </a:p>
          <a:p>
            <a:r>
              <a:rPr kumimoji="0" lang="ru-RU" sz="2000"/>
              <a:t>          а) громко, но низким тоном;                б) пронзительно;                  в) подать сигнал свистом.</a:t>
            </a:r>
          </a:p>
          <a:p>
            <a:r>
              <a:rPr kumimoji="0" lang="ru-RU" sz="2000">
                <a:solidFill>
                  <a:srgbClr val="990033"/>
                </a:solidFill>
              </a:rPr>
              <a:t>6. </a:t>
            </a:r>
            <a:r>
              <a:rPr kumimoji="0" lang="ru-RU" sz="2000" b="1">
                <a:solidFill>
                  <a:srgbClr val="990033"/>
                </a:solidFill>
              </a:rPr>
              <a:t>Двигаясь в горах, вы попали в снежный обвал. Не имея возможно­сти избежать  его, будете ли вы:</a:t>
            </a:r>
            <a:endParaRPr kumimoji="0" lang="ru-RU" sz="2000">
              <a:solidFill>
                <a:srgbClr val="990033"/>
              </a:solidFill>
            </a:endParaRPr>
          </a:p>
          <a:p>
            <a:r>
              <a:rPr kumimoji="0" lang="ru-RU" sz="2000"/>
              <a:t> а) пытаться скользить на спине вместе с движущимся снегом;</a:t>
            </a:r>
          </a:p>
          <a:p>
            <a:r>
              <a:rPr kumimoji="0" lang="ru-RU" sz="2000"/>
              <a:t> б) стараться зарыться в снег и двигаться вместе с лавиной;</a:t>
            </a:r>
          </a:p>
          <a:p>
            <a:r>
              <a:rPr kumimoji="0" lang="ru-RU" sz="2000"/>
              <a:t> в) «плыть» на поверхности снега, совершая сильные движения руками.</a:t>
            </a:r>
          </a:p>
          <a:p>
            <a:r>
              <a:rPr kumimoji="0" lang="ru-RU" sz="2000" b="1">
                <a:solidFill>
                  <a:srgbClr val="993366"/>
                </a:solidFill>
              </a:rPr>
              <a:t>7. Вы подошли к реке покрытой тонким льдом. В каком месте вы будете ее переходить:</a:t>
            </a:r>
          </a:p>
          <a:p>
            <a:r>
              <a:rPr kumimoji="0" lang="ru-RU" sz="2000"/>
              <a:t>а) там, где из-под снега проступает вода;</a:t>
            </a:r>
          </a:p>
          <a:p>
            <a:r>
              <a:rPr kumimoji="0" lang="ru-RU" sz="2000"/>
              <a:t>б) у пологого берега;                                         в) на наиболее порожистых отрезках реки.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6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6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6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6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6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6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6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6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6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6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6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6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6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6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6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6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6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6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63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63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63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63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63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63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63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63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63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63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63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63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63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63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63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63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63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63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>
                <a:solidFill>
                  <a:srgbClr val="990033"/>
                </a:solidFill>
              </a:rPr>
              <a:t>Компас – это прибор, который помогает определить</a:t>
            </a:r>
            <a:br>
              <a:rPr lang="ru-RU" sz="2400">
                <a:solidFill>
                  <a:srgbClr val="990033"/>
                </a:solidFill>
              </a:rPr>
            </a:br>
            <a:r>
              <a:rPr lang="ru-RU" sz="2400">
                <a:solidFill>
                  <a:srgbClr val="990033"/>
                </a:solidFill>
              </a:rPr>
              <a:t>стороны света. Красная стрелка всегда показывает на юг, а синяя на север. Справа будет восток, а слева запад.</a:t>
            </a:r>
            <a:br>
              <a:rPr lang="ru-RU" sz="2400">
                <a:solidFill>
                  <a:srgbClr val="990033"/>
                </a:solidFill>
              </a:rPr>
            </a:br>
            <a:endParaRPr lang="ru-RU" sz="2400">
              <a:solidFill>
                <a:srgbClr val="990033"/>
              </a:solidFill>
            </a:endParaRPr>
          </a:p>
        </p:txBody>
      </p:sp>
      <p:pic>
        <p:nvPicPr>
          <p:cNvPr id="188420" name="Picture 4" descr="1162984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2924175"/>
            <a:ext cx="4895850" cy="3497263"/>
          </a:xfrm>
          <a:prstGeom prst="rect">
            <a:avLst/>
          </a:prstGeom>
          <a:noFill/>
        </p:spPr>
      </p:pic>
      <p:pic>
        <p:nvPicPr>
          <p:cNvPr id="188421" name="Picture 5" descr="kompa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133600"/>
            <a:ext cx="3028950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8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 descr="663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3240087" cy="3240088"/>
          </a:xfrm>
          <a:prstGeom prst="rect">
            <a:avLst/>
          </a:prstGeom>
          <a:noFill/>
        </p:spPr>
      </p:pic>
      <p:pic>
        <p:nvPicPr>
          <p:cNvPr id="190467" name="Picture 3" descr="2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1052513"/>
            <a:ext cx="2506662" cy="3640137"/>
          </a:xfrm>
          <a:prstGeom prst="rect">
            <a:avLst/>
          </a:prstGeom>
          <a:noFill/>
        </p:spPr>
      </p:pic>
      <p:pic>
        <p:nvPicPr>
          <p:cNvPr id="190468" name="Picture 4" descr="15%20___________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3573463"/>
            <a:ext cx="4392612" cy="2928937"/>
          </a:xfrm>
          <a:prstGeom prst="rect">
            <a:avLst/>
          </a:prstGeom>
          <a:noFill/>
        </p:spPr>
      </p:pic>
      <p:sp>
        <p:nvSpPr>
          <p:cNvPr id="190469" name="Text Box 5"/>
          <p:cNvSpPr txBox="1">
            <a:spLocks noChangeArrowheads="1"/>
          </p:cNvSpPr>
          <p:nvPr/>
        </p:nvSpPr>
        <p:spPr bwMode="auto">
          <a:xfrm>
            <a:off x="3635375" y="350838"/>
            <a:ext cx="5272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0" lang="ru-RU" sz="2400" b="1">
                <a:solidFill>
                  <a:srgbClr val="990033"/>
                </a:solidFill>
                <a:latin typeface="Arial" charset="0"/>
              </a:rPr>
              <a:t>Такие были компасы раньше.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0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001000" cy="673100"/>
          </a:xfrm>
          <a:solidFill>
            <a:schemeClr val="bg1"/>
          </a:solidFill>
          <a:ln>
            <a:solidFill>
              <a:srgbClr val="00FFFF"/>
            </a:solidFill>
          </a:ln>
        </p:spPr>
        <p:txBody>
          <a:bodyPr/>
          <a:lstStyle/>
          <a:p>
            <a:r>
              <a:rPr lang="ru-RU" sz="3200" b="1">
                <a:solidFill>
                  <a:srgbClr val="FF3300"/>
                </a:solidFill>
              </a:rPr>
              <a:t>ПРАВИЛА РАБОТЫ </a:t>
            </a:r>
            <a:br>
              <a:rPr lang="ru-RU" sz="3200" b="1">
                <a:solidFill>
                  <a:srgbClr val="FF3300"/>
                </a:solidFill>
              </a:rPr>
            </a:br>
            <a:r>
              <a:rPr lang="ru-RU" sz="3200" b="1">
                <a:solidFill>
                  <a:srgbClr val="FF3300"/>
                </a:solidFill>
              </a:rPr>
              <a:t>             С    К О М П А С О М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18487" cy="3168650"/>
          </a:xfrm>
        </p:spPr>
        <p:txBody>
          <a:bodyPr/>
          <a:lstStyle/>
          <a:p>
            <a:r>
              <a:rPr lang="ru-RU" sz="2400"/>
              <a:t>Положите компас на горизонтальную поверхность (или ладонь) </a:t>
            </a:r>
          </a:p>
          <a:p>
            <a:r>
              <a:rPr lang="ru-RU" sz="2400"/>
              <a:t>Стрелка компаса должна быть неподвижной. После этого поверните коробку компаса так, чтобы буква «С» на шкале компаса совпала с тёмным концом магнитной стрелки.</a:t>
            </a:r>
          </a:p>
          <a:p>
            <a:pPr>
              <a:buFontTx/>
              <a:buNone/>
            </a:pPr>
            <a:r>
              <a:rPr lang="ru-RU" sz="2400"/>
              <a:t> Вы сориентировали компас и подготовили его к работе.</a:t>
            </a:r>
          </a:p>
          <a:p>
            <a:endParaRPr lang="ru-RU" sz="2400"/>
          </a:p>
          <a:p>
            <a:pPr>
              <a:buFontTx/>
              <a:buNone/>
            </a:pPr>
            <a:r>
              <a:rPr lang="ru-RU" sz="2800"/>
              <a:t> </a:t>
            </a:r>
          </a:p>
        </p:txBody>
      </p:sp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4508500"/>
            <a:ext cx="62992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91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 animBg="1"/>
      <p:bldP spid="19149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18487" cy="1171575"/>
          </a:xfrm>
          <a:solidFill>
            <a:schemeClr val="bg1"/>
          </a:solidFill>
        </p:spPr>
        <p:txBody>
          <a:bodyPr/>
          <a:lstStyle/>
          <a:p>
            <a:r>
              <a:rPr lang="ru-RU" sz="3200" b="1">
                <a:solidFill>
                  <a:srgbClr val="990033"/>
                </a:solidFill>
              </a:rPr>
              <a:t>                       </a:t>
            </a:r>
            <a:r>
              <a:rPr lang="ru-RU" sz="3200" b="1">
                <a:solidFill>
                  <a:srgbClr val="CC0000"/>
                </a:solidFill>
              </a:rPr>
              <a:t>ПАМЯТКА</a:t>
            </a:r>
            <a:br>
              <a:rPr lang="ru-RU" sz="3200" b="1">
                <a:solidFill>
                  <a:srgbClr val="CC0000"/>
                </a:solidFill>
              </a:rPr>
            </a:br>
            <a:r>
              <a:rPr lang="ru-RU" sz="3200" b="1">
                <a:solidFill>
                  <a:srgbClr val="669900"/>
                </a:solidFill>
              </a:rPr>
              <a:t>«</a:t>
            </a:r>
            <a:r>
              <a:rPr lang="ru-RU" sz="2400" b="1" u="sng">
                <a:solidFill>
                  <a:srgbClr val="669900"/>
                </a:solidFill>
              </a:rPr>
              <a:t>Последовательность определения    азимута»</a:t>
            </a:r>
            <a:r>
              <a:rPr lang="ru-RU" sz="2400" u="sng"/>
              <a:t> </a:t>
            </a:r>
            <a:r>
              <a:rPr lang="ru-RU" sz="3200"/>
              <a:t/>
            </a:r>
            <a:br>
              <a:rPr lang="ru-RU" sz="3200"/>
            </a:br>
            <a:endParaRPr lang="ru-RU" sz="3200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989138"/>
            <a:ext cx="4633912" cy="4318000"/>
          </a:xfrm>
        </p:spPr>
        <p:txBody>
          <a:bodyPr/>
          <a:lstStyle/>
          <a:p>
            <a:r>
              <a:rPr lang="ru-RU" sz="2400"/>
              <a:t>Поверни компас так, чтобы буква С совпала с концом магнитной стрелки.    </a:t>
            </a:r>
          </a:p>
          <a:p>
            <a:r>
              <a:rPr lang="ru-RU" sz="2400"/>
              <a:t>На стекло компаса положи гранёный карандаш по  направлению от центра к предмету.</a:t>
            </a:r>
          </a:p>
          <a:p>
            <a:r>
              <a:rPr lang="ru-RU" sz="2400"/>
              <a:t>По шкале компаса отсчитай величину дуги от   0º до линии направления на предмет.</a:t>
            </a:r>
          </a:p>
        </p:txBody>
      </p:sp>
      <p:pic>
        <p:nvPicPr>
          <p:cNvPr id="192516" name="Picture 4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263" y="2205038"/>
            <a:ext cx="3455987" cy="33591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nimBg="1"/>
      <p:bldP spid="19251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>
                <a:solidFill>
                  <a:srgbClr val="CC0000"/>
                </a:solidFill>
              </a:rPr>
              <a:t>Работа по определению азимута.</a:t>
            </a:r>
            <a:br>
              <a:rPr lang="ru-RU" sz="3200" b="1">
                <a:solidFill>
                  <a:srgbClr val="CC0000"/>
                </a:solidFill>
              </a:rPr>
            </a:br>
            <a:endParaRPr lang="ru-RU" sz="3200" b="1">
              <a:solidFill>
                <a:srgbClr val="CC0000"/>
              </a:solidFill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3538538" cy="4448175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ru-RU" sz="2000"/>
          </a:p>
          <a:p>
            <a:pPr marL="609600" indent="-609600">
              <a:buFontTx/>
              <a:buNone/>
            </a:pPr>
            <a:r>
              <a:rPr lang="ru-RU"/>
              <a:t>Определить азимут</a:t>
            </a:r>
          </a:p>
          <a:p>
            <a:pPr marL="609600" indent="-609600">
              <a:buFontTx/>
              <a:buNone/>
            </a:pPr>
            <a:r>
              <a:rPr lang="ru-RU"/>
              <a:t>на:</a:t>
            </a:r>
          </a:p>
          <a:p>
            <a:pPr marL="609600" indent="-609600"/>
            <a:r>
              <a:rPr lang="ru-RU"/>
              <a:t>завод</a:t>
            </a:r>
          </a:p>
          <a:p>
            <a:pPr marL="609600" indent="-609600"/>
            <a:r>
              <a:rPr lang="ru-RU"/>
              <a:t>высоковольтные</a:t>
            </a:r>
          </a:p>
          <a:p>
            <a:pPr marL="609600" indent="-609600">
              <a:buFontTx/>
              <a:buNone/>
            </a:pPr>
            <a:r>
              <a:rPr lang="ru-RU"/>
              <a:t>     столбы </a:t>
            </a:r>
          </a:p>
          <a:p>
            <a:pPr marL="609600" indent="-609600"/>
            <a:r>
              <a:rPr lang="ru-RU"/>
              <a:t>дорогу</a:t>
            </a:r>
          </a:p>
          <a:p>
            <a:pPr marL="609600" indent="-609600"/>
            <a:r>
              <a:rPr lang="ru-RU"/>
              <a:t>дерево</a:t>
            </a:r>
          </a:p>
        </p:txBody>
      </p:sp>
      <p:pic>
        <p:nvPicPr>
          <p:cNvPr id="193540" name="Picture 4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4663" y="1484313"/>
            <a:ext cx="4391025" cy="424973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3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/>
      <p:bldP spid="1935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990033"/>
                </a:solidFill>
              </a:rPr>
              <a:t>Ориентирование по местным признакам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7772400" cy="4648200"/>
          </a:xfrm>
        </p:spPr>
        <p:txBody>
          <a:bodyPr/>
          <a:lstStyle/>
          <a:p>
            <a:r>
              <a:rPr lang="ru-RU"/>
              <a:t>по ветвям, стволам, коре деревьев ; </a:t>
            </a:r>
          </a:p>
          <a:p>
            <a:r>
              <a:rPr lang="ru-RU"/>
              <a:t>по муравейнику, по мхам и лишайникам ; </a:t>
            </a:r>
          </a:p>
          <a:p>
            <a:r>
              <a:rPr lang="ru-RU"/>
              <a:t>по Солнцу, по Полярной звезде ; </a:t>
            </a:r>
          </a:p>
          <a:p>
            <a:r>
              <a:rPr lang="ru-RU"/>
              <a:t>по годовым кольцам пней, по таянию снега на склонах.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9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>
                <a:solidFill>
                  <a:srgbClr val="CC0000"/>
                </a:solidFill>
              </a:rPr>
              <a:t>Солнечный полдень</a:t>
            </a:r>
          </a:p>
        </p:txBody>
      </p:sp>
      <p:pic>
        <p:nvPicPr>
          <p:cNvPr id="195588" name="Picture 4" descr="storon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613" y="1268413"/>
            <a:ext cx="5035550" cy="50530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5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6" grpId="0"/>
    </p:bldLst>
  </p:timing>
</p:sld>
</file>

<file path=ppt/theme/theme1.xml><?xml version="1.0" encoding="utf-8"?>
<a:theme xmlns:a="http://schemas.openxmlformats.org/drawingml/2006/main" name="Selling a Product or Service">
  <a:themeElements>
    <a:clrScheme name="Selling a Product or Service 6">
      <a:dk1>
        <a:srgbClr val="666633"/>
      </a:dk1>
      <a:lt1>
        <a:srgbClr val="FFFFFF"/>
      </a:lt1>
      <a:dk2>
        <a:srgbClr val="666633"/>
      </a:dk2>
      <a:lt2>
        <a:srgbClr val="808080"/>
      </a:lt2>
      <a:accent1>
        <a:srgbClr val="CC9900"/>
      </a:accent1>
      <a:accent2>
        <a:srgbClr val="996600"/>
      </a:accent2>
      <a:accent3>
        <a:srgbClr val="FFFFFF"/>
      </a:accent3>
      <a:accent4>
        <a:srgbClr val="56562A"/>
      </a:accent4>
      <a:accent5>
        <a:srgbClr val="E2CAAA"/>
      </a:accent5>
      <a:accent6>
        <a:srgbClr val="8A5C00"/>
      </a:accent6>
      <a:hlink>
        <a:srgbClr val="CCCC00"/>
      </a:hlink>
      <a:folHlink>
        <a:srgbClr val="808000"/>
      </a:folHlink>
    </a:clrScheme>
    <a:fontScheme name="Selling a Product or Serv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elling a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Service 5">
        <a:dk1>
          <a:srgbClr val="F8F8F8"/>
        </a:dk1>
        <a:lt1>
          <a:srgbClr val="FFFFFF"/>
        </a:lt1>
        <a:dk2>
          <a:srgbClr val="FFFFFF"/>
        </a:dk2>
        <a:lt2>
          <a:srgbClr val="808080"/>
        </a:lt2>
        <a:accent1>
          <a:srgbClr val="CC9900"/>
        </a:accent1>
        <a:accent2>
          <a:srgbClr val="996600"/>
        </a:accent2>
        <a:accent3>
          <a:srgbClr val="FFFFFF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6">
        <a:dk1>
          <a:srgbClr val="666633"/>
        </a:dk1>
        <a:lt1>
          <a:srgbClr val="FFFFFF"/>
        </a:lt1>
        <a:dk2>
          <a:srgbClr val="666633"/>
        </a:dk2>
        <a:lt2>
          <a:srgbClr val="808080"/>
        </a:lt2>
        <a:accent1>
          <a:srgbClr val="CC9900"/>
        </a:accent1>
        <a:accent2>
          <a:srgbClr val="996600"/>
        </a:accent2>
        <a:accent3>
          <a:srgbClr val="FFFFFF"/>
        </a:accent3>
        <a:accent4>
          <a:srgbClr val="56562A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790</TotalTime>
  <Words>681</Words>
  <Application>Microsoft Office PowerPoint</Application>
  <PresentationFormat>Экран (4:3)</PresentationFormat>
  <Paragraphs>65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Selling a Product or Service</vt:lpstr>
      <vt:lpstr>Ориентирование</vt:lpstr>
      <vt:lpstr>Слайд 2</vt:lpstr>
      <vt:lpstr>Компас – это прибор, который помогает определить стороны света. Красная стрелка всегда показывает на юг, а синяя на север. Справа будет восток, а слева запад. </vt:lpstr>
      <vt:lpstr>Слайд 4</vt:lpstr>
      <vt:lpstr>ПРАВИЛА РАБОТЫ               С    К О М П А С О М</vt:lpstr>
      <vt:lpstr>                       ПАМЯТКА «Последовательность определения    азимута»  </vt:lpstr>
      <vt:lpstr>Работа по определению азимута. </vt:lpstr>
      <vt:lpstr>Ориентирование по местным признакам</vt:lpstr>
      <vt:lpstr>Солнечный полдень</vt:lpstr>
      <vt:lpstr>Определение направления по Солнцу и часам</vt:lpstr>
      <vt:lpstr>Слайд 11</vt:lpstr>
      <vt:lpstr>Слайд 12</vt:lpstr>
      <vt:lpstr>Поиск Полярной звезды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Александр Драхлер</dc:creator>
  <cp:lastModifiedBy>Admin</cp:lastModifiedBy>
  <cp:revision>19</cp:revision>
  <dcterms:created xsi:type="dcterms:W3CDTF">1601-01-01T00:00:00Z</dcterms:created>
  <dcterms:modified xsi:type="dcterms:W3CDTF">2012-12-08T16:31:41Z</dcterms:modified>
</cp:coreProperties>
</file>