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0" r:id="rId4"/>
    <p:sldId id="266" r:id="rId5"/>
    <p:sldId id="262" r:id="rId6"/>
    <p:sldId id="264" r:id="rId7"/>
    <p:sldId id="271" r:id="rId8"/>
    <p:sldId id="272" r:id="rId9"/>
    <p:sldId id="269" r:id="rId10"/>
    <p:sldId id="268" r:id="rId11"/>
    <p:sldId id="258" r:id="rId12"/>
    <p:sldId id="25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A7A7"/>
    <a:srgbClr val="FFE2C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school141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938" y="4457700"/>
            <a:ext cx="2105025" cy="249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55"/>
          <p:cNvGrpSpPr>
            <a:grpSpLocks/>
          </p:cNvGrpSpPr>
          <p:nvPr/>
        </p:nvGrpSpPr>
        <p:grpSpPr bwMode="auto">
          <a:xfrm>
            <a:off x="-50800" y="58738"/>
            <a:ext cx="9271000" cy="6927850"/>
            <a:chOff x="-51516" y="58149"/>
            <a:chExt cx="9272124" cy="6928641"/>
          </a:xfrm>
        </p:grpSpPr>
        <p:pic>
          <p:nvPicPr>
            <p:cNvPr id="4" name="Рисунок 8" descr="school1928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19079">
              <a:off x="5739176" y="2658304"/>
              <a:ext cx="3481432" cy="4293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" name="Группа 37"/>
            <p:cNvGrpSpPr>
              <a:grpSpLocks/>
            </p:cNvGrpSpPr>
            <p:nvPr/>
          </p:nvGrpSpPr>
          <p:grpSpPr bwMode="auto">
            <a:xfrm>
              <a:off x="-51516" y="6274096"/>
              <a:ext cx="9144000" cy="712694"/>
              <a:chOff x="0" y="0"/>
              <a:chExt cx="9144000" cy="712694"/>
            </a:xfrm>
          </p:grpSpPr>
          <p:pic>
            <p:nvPicPr>
              <p:cNvPr id="18" name="Рисунок 22" descr="school1914.gif"/>
              <p:cNvPicPr>
                <a:picLocks noChangeAspect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8463166" y="0"/>
                <a:ext cx="680834" cy="660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Рисунок 23" descr="school1915.gif"/>
              <p:cNvPicPr>
                <a:picLocks noChangeAspect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0" y="0"/>
                <a:ext cx="751017" cy="5564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" name="Рисунок 24" descr="school1901.gif"/>
              <p:cNvPicPr>
                <a:picLocks noChangeAspect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83568" y="0"/>
                <a:ext cx="536187" cy="5732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Рисунок 25" descr="school1911.gif"/>
              <p:cNvPicPr>
                <a:picLocks noChangeAspect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259632" y="0"/>
                <a:ext cx="649361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" name="Рисунок 26" descr="school1917.gif"/>
              <p:cNvPicPr>
                <a:picLocks noChangeAspect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1835696" y="0"/>
                <a:ext cx="754320" cy="533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" name="Рисунок 27" descr="school1913.gif"/>
              <p:cNvPicPr>
                <a:picLocks noChangeAspect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2483768" y="0"/>
                <a:ext cx="768358" cy="6652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Рисунок 28" descr="school1914.gif"/>
              <p:cNvPicPr>
                <a:picLocks noChangeAspect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131840" y="0"/>
                <a:ext cx="680834" cy="660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Рисунок 29" descr="school1910.gif"/>
              <p:cNvPicPr>
                <a:picLocks noChangeAspect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3779912" y="0"/>
                <a:ext cx="720080" cy="7126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" name="Рисунок 30" descr="school1911.gif"/>
              <p:cNvPicPr>
                <a:picLocks noChangeAspect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427984" y="0"/>
                <a:ext cx="649361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" name="Рисунок 31" descr="school1901.gif"/>
              <p:cNvPicPr>
                <a:picLocks noChangeAspect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004048" y="0"/>
                <a:ext cx="536187" cy="5732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Рисунок 32" descr="school1914.gif"/>
              <p:cNvPicPr>
                <a:picLocks noChangeAspect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508104" y="0"/>
                <a:ext cx="680834" cy="660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" name="Рисунок 33" descr="school1917.gif"/>
              <p:cNvPicPr>
                <a:picLocks noChangeAspect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6084168" y="0"/>
                <a:ext cx="754320" cy="533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" name="Рисунок 34" descr="school1918.gif"/>
              <p:cNvPicPr>
                <a:picLocks noChangeAspect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6732240" y="0"/>
                <a:ext cx="623832" cy="559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" name="Рисунок 35" descr="school1910.gif"/>
              <p:cNvPicPr>
                <a:picLocks noChangeAspect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 flipH="1">
                <a:off x="7236296" y="0"/>
                <a:ext cx="648072" cy="6414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2" name="Рисунок 36" descr="school1915.gif"/>
              <p:cNvPicPr>
                <a:picLocks noChangeAspect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773723" y="0"/>
                <a:ext cx="751017" cy="5564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" name="Группа 54"/>
            <p:cNvGrpSpPr>
              <a:grpSpLocks/>
            </p:cNvGrpSpPr>
            <p:nvPr/>
          </p:nvGrpSpPr>
          <p:grpSpPr bwMode="auto">
            <a:xfrm>
              <a:off x="8488537" y="58149"/>
              <a:ext cx="712694" cy="6838488"/>
              <a:chOff x="8488537" y="58149"/>
              <a:chExt cx="712694" cy="6838488"/>
            </a:xfrm>
          </p:grpSpPr>
          <p:pic>
            <p:nvPicPr>
              <p:cNvPr id="7" name="Рисунок 11" descr="school1915.gif"/>
              <p:cNvPicPr>
                <a:picLocks noChangeAspect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 rot="-5400000">
                <a:off x="8391263" y="6242895"/>
                <a:ext cx="751017" cy="5564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Рисунок 12" descr="school1901.gif"/>
              <p:cNvPicPr>
                <a:picLocks noChangeAspect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 rot="-5400000">
                <a:off x="8507067" y="5658352"/>
                <a:ext cx="536187" cy="5732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Рисунок 13" descr="school1911.gif"/>
              <p:cNvPicPr>
                <a:picLocks noChangeAspect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 rot="-5400000">
                <a:off x="8474201" y="5001981"/>
                <a:ext cx="649361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Рисунок 14" descr="school1917.gif"/>
              <p:cNvPicPr>
                <a:picLocks noChangeAspect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 rot="-5400000">
                <a:off x="8377990" y="4417168"/>
                <a:ext cx="754320" cy="533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Рисунок 15" descr="school1913.gif"/>
              <p:cNvPicPr>
                <a:picLocks noChangeAspect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 rot="-5400000">
                <a:off x="8436989" y="3696059"/>
                <a:ext cx="768358" cy="6652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Рисунок 16" descr="school1914.gif"/>
              <p:cNvPicPr>
                <a:picLocks noChangeAspect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-5400000">
                <a:off x="8478456" y="3094044"/>
                <a:ext cx="680834" cy="660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Рисунок 17" descr="school1910.gif"/>
              <p:cNvPicPr>
                <a:picLocks noChangeAspect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 rot="-5400000">
                <a:off x="8484844" y="2400338"/>
                <a:ext cx="720080" cy="7126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Рисунок 18" descr="school1911.gif"/>
              <p:cNvPicPr>
                <a:picLocks noChangeAspect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 rot="-5400000">
                <a:off x="8474201" y="1833629"/>
                <a:ext cx="649361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Рисунок 19" descr="school1901.gif"/>
              <p:cNvPicPr>
                <a:picLocks noChangeAspect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 rot="-5400000">
                <a:off x="8507067" y="1337872"/>
                <a:ext cx="536187" cy="5732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Рисунок 20" descr="school1914.gif"/>
              <p:cNvPicPr>
                <a:picLocks noChangeAspect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-5400000">
                <a:off x="8478456" y="717780"/>
                <a:ext cx="680834" cy="660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" name="Рисунок 21" descr="school1917.gif"/>
              <p:cNvPicPr>
                <a:picLocks noChangeAspect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 rot="-5400000">
                <a:off x="8377990" y="168696"/>
                <a:ext cx="754320" cy="533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33" name="Рисунок 37" descr="4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77788" y="3370263"/>
            <a:ext cx="3683001" cy="374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17987-CA71-4C81-989E-9BC37967BC56}" type="datetimeFigureOut">
              <a:rPr lang="ru-RU"/>
              <a:pPr>
                <a:defRPr/>
              </a:pPr>
              <a:t>31.10.2016</a:t>
            </a:fld>
            <a:endParaRPr lang="ru-RU"/>
          </a:p>
        </p:txBody>
      </p:sp>
      <p:sp>
        <p:nvSpPr>
          <p:cNvPr id="3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DB549-BA4C-4086-B80E-1C71134A12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school1926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58188" y="4214813"/>
            <a:ext cx="695325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Группа 40"/>
          <p:cNvGrpSpPr>
            <a:grpSpLocks/>
          </p:cNvGrpSpPr>
          <p:nvPr/>
        </p:nvGrpSpPr>
        <p:grpSpPr bwMode="auto">
          <a:xfrm>
            <a:off x="0" y="6113463"/>
            <a:ext cx="8540750" cy="744537"/>
            <a:chOff x="0" y="6113420"/>
            <a:chExt cx="8540450" cy="744580"/>
          </a:xfrm>
        </p:grpSpPr>
        <p:pic>
          <p:nvPicPr>
            <p:cNvPr id="5" name="Рисунок 8" descr="school1926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6113420"/>
              <a:ext cx="4356373" cy="7445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Рисунок 9" descr="school1926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91581" y="6137199"/>
              <a:ext cx="4248869" cy="6947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Рисунок 10" descr="school1926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75663" y="6113463"/>
            <a:ext cx="719137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1" descr="school1926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29625" y="5432425"/>
            <a:ext cx="792163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2" descr="school1926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437563" y="-77788"/>
            <a:ext cx="744537" cy="435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3" descr="school1418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07138" y="3933825"/>
            <a:ext cx="299085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611188" y="692150"/>
            <a:ext cx="5976937" cy="46085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1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C7D7D-D8CC-4E05-BD5C-2551F2FA078F}" type="datetimeFigureOut">
              <a:rPr lang="ru-RU"/>
              <a:pPr>
                <a:defRPr/>
              </a:pPr>
              <a:t>31.10.2016</a:t>
            </a:fld>
            <a:endParaRPr lang="ru-RU"/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A865A-4556-45C7-A5DD-65DC296F9B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school1404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40400"/>
            <a:ext cx="320675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7" descr="school1404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7438" y="5740400"/>
            <a:ext cx="2005012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8" descr="school1404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24213" y="5732463"/>
            <a:ext cx="3013075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Группа 16"/>
          <p:cNvGrpSpPr>
            <a:grpSpLocks/>
          </p:cNvGrpSpPr>
          <p:nvPr/>
        </p:nvGrpSpPr>
        <p:grpSpPr bwMode="auto">
          <a:xfrm>
            <a:off x="7899400" y="-65088"/>
            <a:ext cx="1281113" cy="6164263"/>
            <a:chOff x="7899594" y="-64395"/>
            <a:chExt cx="1280726" cy="6162957"/>
          </a:xfrm>
        </p:grpSpPr>
        <p:pic>
          <p:nvPicPr>
            <p:cNvPr id="7" name="Рисунок 10" descr="school1404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-5400000">
              <a:off x="6972123" y="867761"/>
              <a:ext cx="3104033" cy="1239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Рисунок 11" descr="school1404.pn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-5400000">
              <a:off x="6991785" y="3910027"/>
              <a:ext cx="3096344" cy="1280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Рисунок 12" descr="school1426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10325" y="3924300"/>
            <a:ext cx="2771775" cy="301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EEE61-9F4F-411A-843E-6409320E0657}" type="datetimeFigureOut">
              <a:rPr lang="ru-RU"/>
              <a:pPr>
                <a:defRPr/>
              </a:pPr>
              <a:t>31.10.2016</a:t>
            </a:fld>
            <a:endParaRPr lang="ru-RU"/>
          </a:p>
        </p:txBody>
      </p:sp>
      <p:sp>
        <p:nvSpPr>
          <p:cNvPr id="11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739A8-4243-48D1-B34B-00B890CCB4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38"/>
          <p:cNvGrpSpPr>
            <a:grpSpLocks/>
          </p:cNvGrpSpPr>
          <p:nvPr/>
        </p:nvGrpSpPr>
        <p:grpSpPr bwMode="auto">
          <a:xfrm>
            <a:off x="-90488" y="0"/>
            <a:ext cx="9359901" cy="6858000"/>
            <a:chOff x="-90153" y="0"/>
            <a:chExt cx="9360326" cy="6858000"/>
          </a:xfrm>
        </p:grpSpPr>
        <p:grpSp>
          <p:nvGrpSpPr>
            <p:cNvPr id="4" name="Группа 22"/>
            <p:cNvGrpSpPr>
              <a:grpSpLocks/>
            </p:cNvGrpSpPr>
            <p:nvPr/>
          </p:nvGrpSpPr>
          <p:grpSpPr bwMode="auto">
            <a:xfrm>
              <a:off x="-90153" y="5950193"/>
              <a:ext cx="9360326" cy="907807"/>
              <a:chOff x="-90153" y="5950193"/>
              <a:chExt cx="9360326" cy="907807"/>
            </a:xfrm>
          </p:grpSpPr>
          <p:grpSp>
            <p:nvGrpSpPr>
              <p:cNvPr id="12" name="Группа 13"/>
              <p:cNvGrpSpPr>
                <a:grpSpLocks/>
              </p:cNvGrpSpPr>
              <p:nvPr/>
            </p:nvGrpSpPr>
            <p:grpSpPr bwMode="auto">
              <a:xfrm>
                <a:off x="-90153" y="5950193"/>
                <a:ext cx="6013176" cy="907807"/>
                <a:chOff x="179512" y="2865815"/>
                <a:chExt cx="6984776" cy="1339855"/>
              </a:xfrm>
            </p:grpSpPr>
            <p:pic>
              <p:nvPicPr>
                <p:cNvPr id="17" name="Рисунок 20" descr="school1404.png"/>
                <p:cNvPicPr>
                  <a:picLocks noChangeAspect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76056" y="2899186"/>
                  <a:ext cx="1134408" cy="12687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" name="Рисунок 21" descr="school1404.png"/>
                <p:cNvPicPr>
                  <a:picLocks noChangeAspect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79512" y="2924944"/>
                  <a:ext cx="1080120" cy="12397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9" name="Рисунок 22" descr="school1404.png"/>
                <p:cNvPicPr>
                  <a:picLocks noChangeAspect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059832" y="2924944"/>
                  <a:ext cx="1080120" cy="12807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" name="Рисунок 23" descr="school1404.png"/>
                <p:cNvPicPr>
                  <a:picLocks noChangeAspect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1187624" y="2924944"/>
                  <a:ext cx="1008112" cy="12807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1" name="Рисунок 24" descr="school1404.png"/>
                <p:cNvPicPr>
                  <a:picLocks noChangeAspect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2123728" y="2924944"/>
                  <a:ext cx="1008112" cy="12807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" name="Рисунок 25" descr="school1404.png"/>
                <p:cNvPicPr>
                  <a:picLocks noChangeAspect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4067944" y="2899186"/>
                  <a:ext cx="1080120" cy="12687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" name="Рисунок 26" descr="school1404.png"/>
                <p:cNvPicPr>
                  <a:picLocks noChangeAspect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6084168" y="2865815"/>
                  <a:ext cx="1080120" cy="12687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pic>
            <p:nvPicPr>
              <p:cNvPr id="13" name="Рисунок 16" descr="school1404.png"/>
              <p:cNvPicPr>
                <a:picLocks noChangeAspect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860640" y="5963751"/>
                <a:ext cx="929873" cy="8399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Рисунок 17" descr="school1404.png"/>
              <p:cNvPicPr>
                <a:picLocks noChangeAspect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8340300" y="5963751"/>
                <a:ext cx="929873" cy="8677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Рисунок 18" descr="school1404.png"/>
              <p:cNvPicPr>
                <a:picLocks noChangeAspect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6728521" y="5963751"/>
                <a:ext cx="867881" cy="8677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Рисунок 19" descr="school1404.png"/>
              <p:cNvPicPr>
                <a:picLocks noChangeAspect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7534411" y="5963751"/>
                <a:ext cx="867881" cy="8677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5" name="Рисунок 8" descr="school1404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 flipV="1">
              <a:off x="8244665" y="898188"/>
              <a:ext cx="976609" cy="859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Рисунок 9" descr="school1404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0800000" flipV="1">
              <a:off x="8291401" y="2657404"/>
              <a:ext cx="929873" cy="867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Рисунок 10" descr="school1404.png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10800000" flipV="1">
              <a:off x="8265643" y="1775163"/>
              <a:ext cx="929873" cy="859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Рисунок 11" descr="school1404.png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 rot="10800000" flipV="1">
              <a:off x="8278522" y="0"/>
              <a:ext cx="929873" cy="859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2" descr="school1404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 flipV="1">
              <a:off x="8278522" y="5157192"/>
              <a:ext cx="929873" cy="839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Рисунок 13" descr="school1404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10800000" flipV="1">
              <a:off x="8327635" y="4352225"/>
              <a:ext cx="867881" cy="867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Рисунок 14" descr="school1404.pn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10800000" flipV="1">
              <a:off x="8340514" y="3521500"/>
              <a:ext cx="867881" cy="867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4" name="Рисунок 27" descr="school21099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48288" y="3744913"/>
            <a:ext cx="3829050" cy="313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EA8D3-D8D0-46E3-A1D5-1A53D776E8A1}" type="datetimeFigureOut">
              <a:rPr lang="ru-RU"/>
              <a:pPr>
                <a:defRPr/>
              </a:pPr>
              <a:t>31.10.2016</a:t>
            </a:fld>
            <a:endParaRPr lang="ru-RU"/>
          </a:p>
        </p:txBody>
      </p:sp>
      <p:sp>
        <p:nvSpPr>
          <p:cNvPr id="2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841CE-5163-4F1A-B77C-A926AB5E53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rgbClr val="FFE2C5"/>
            </a:gs>
            <a:gs pos="100000">
              <a:srgbClr val="FFA7A7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809CFB-6EE0-45C3-B2E1-C3B61C760544}" type="datetimeFigureOut">
              <a:rPr lang="ru-RU"/>
              <a:pPr>
                <a:defRPr/>
              </a:pPr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97F1950-D531-45B5-BB1F-28771CD68F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hyperlink" Target="http://funforkids.ru/pictures/school19/school1912.gif" TargetMode="External"/><Relationship Id="rId18" Type="http://schemas.openxmlformats.org/officeDocument/2006/relationships/image" Target="../media/image44.png"/><Relationship Id="rId26" Type="http://schemas.openxmlformats.org/officeDocument/2006/relationships/image" Target="../media/image48.png"/><Relationship Id="rId3" Type="http://schemas.openxmlformats.org/officeDocument/2006/relationships/hyperlink" Target="http://funforkids.ru/pictures/school19/school1918.gif" TargetMode="External"/><Relationship Id="rId21" Type="http://schemas.openxmlformats.org/officeDocument/2006/relationships/hyperlink" Target="http://funforkids.ru/pictures/school21/school21099.png" TargetMode="External"/><Relationship Id="rId34" Type="http://schemas.openxmlformats.org/officeDocument/2006/relationships/image" Target="../media/image51.png"/><Relationship Id="rId7" Type="http://schemas.openxmlformats.org/officeDocument/2006/relationships/hyperlink" Target="http://funforkids.ru/pictures/school19/school1928.jpg" TargetMode="External"/><Relationship Id="rId12" Type="http://schemas.openxmlformats.org/officeDocument/2006/relationships/image" Target="../media/image41.png"/><Relationship Id="rId17" Type="http://schemas.openxmlformats.org/officeDocument/2006/relationships/hyperlink" Target="http://funforkids.ru/pictures/school19/school1914.gif" TargetMode="External"/><Relationship Id="rId25" Type="http://schemas.openxmlformats.org/officeDocument/2006/relationships/hyperlink" Target="http://funforkids.ru/pictures/school14/school1418.png" TargetMode="External"/><Relationship Id="rId33" Type="http://schemas.openxmlformats.org/officeDocument/2006/relationships/hyperlink" Target="http://funforkids.ru/pictures/school19/school1901.gif" TargetMode="External"/><Relationship Id="rId2" Type="http://schemas.openxmlformats.org/officeDocument/2006/relationships/image" Target="../media/image36.png"/><Relationship Id="rId16" Type="http://schemas.openxmlformats.org/officeDocument/2006/relationships/image" Target="../media/image43.png"/><Relationship Id="rId20" Type="http://schemas.openxmlformats.org/officeDocument/2006/relationships/image" Target="../media/image45.png"/><Relationship Id="rId29" Type="http://schemas.openxmlformats.org/officeDocument/2006/relationships/hyperlink" Target="http://funforkids.ru/pictures/school14/school1404.png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jpeg"/><Relationship Id="rId11" Type="http://schemas.openxmlformats.org/officeDocument/2006/relationships/hyperlink" Target="http://funforkids.ru/pictures/school19/school1911.gif" TargetMode="External"/><Relationship Id="rId24" Type="http://schemas.openxmlformats.org/officeDocument/2006/relationships/image" Target="../media/image47.png"/><Relationship Id="rId32" Type="http://schemas.openxmlformats.org/officeDocument/2006/relationships/image" Target="../media/image5.png"/><Relationship Id="rId5" Type="http://schemas.openxmlformats.org/officeDocument/2006/relationships/hyperlink" Target="http://funforkids.ru/pictures/school19/school1926.png" TargetMode="External"/><Relationship Id="rId15" Type="http://schemas.openxmlformats.org/officeDocument/2006/relationships/hyperlink" Target="http://funforkids.ru/pictures/school19/school1913.gif" TargetMode="External"/><Relationship Id="rId23" Type="http://schemas.openxmlformats.org/officeDocument/2006/relationships/hyperlink" Target="http://funforkids.ru/pictures/school14/school1416.png" TargetMode="External"/><Relationship Id="rId28" Type="http://schemas.openxmlformats.org/officeDocument/2006/relationships/image" Target="../media/image49.png"/><Relationship Id="rId36" Type="http://schemas.openxmlformats.org/officeDocument/2006/relationships/image" Target="../media/image52.emf"/><Relationship Id="rId10" Type="http://schemas.openxmlformats.org/officeDocument/2006/relationships/image" Target="../media/image40.png"/><Relationship Id="rId19" Type="http://schemas.openxmlformats.org/officeDocument/2006/relationships/hyperlink" Target="http://funforkids.ru/pictures/school19/school1915.gif" TargetMode="External"/><Relationship Id="rId31" Type="http://schemas.openxmlformats.org/officeDocument/2006/relationships/hyperlink" Target="http://funforkids.ru/pictures/school2/school0235.gif" TargetMode="External"/><Relationship Id="rId4" Type="http://schemas.openxmlformats.org/officeDocument/2006/relationships/image" Target="../media/image37.png"/><Relationship Id="rId9" Type="http://schemas.openxmlformats.org/officeDocument/2006/relationships/hyperlink" Target="http://funforkids.ru/pictures/school19/school1910.gif" TargetMode="External"/><Relationship Id="rId14" Type="http://schemas.openxmlformats.org/officeDocument/2006/relationships/image" Target="../media/image42.png"/><Relationship Id="rId22" Type="http://schemas.openxmlformats.org/officeDocument/2006/relationships/image" Target="../media/image46.png"/><Relationship Id="rId27" Type="http://schemas.openxmlformats.org/officeDocument/2006/relationships/hyperlink" Target="http://funforkids.ru/pictures/school14/school1426.png" TargetMode="External"/><Relationship Id="rId30" Type="http://schemas.openxmlformats.org/officeDocument/2006/relationships/image" Target="../media/image50.png"/><Relationship Id="rId35" Type="http://schemas.openxmlformats.org/officeDocument/2006/relationships/hyperlink" Target="http://funforkids.ru/pictures/school19/school1917.gi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7;&#1074;&#1077;&#1090;&#1083;&#1072;&#1085;&#1072;\Desktop\&#1082;&#1086;&#1085;&#1092;&#1077;&#1088;&#1077;&#1085;&#1094;&#1080;&#1103;%202016%20&#1089;&#1082;&#1072;&#1079;&#1082;&#1072;\&#1088;&#1080;&#1089;&#1091;&#1077;&#1084;%20&#1089;&#1082;&#1072;&#1079;&#1082;&#1091;_0001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332656"/>
            <a:ext cx="8064896" cy="378565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b="1" dirty="0" smtClean="0">
                <a:ln w="10541" cmpd="sng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Выступление на научно-практической конференции</a:t>
            </a:r>
          </a:p>
          <a:p>
            <a:pPr algn="ctr">
              <a:defRPr/>
            </a:pPr>
            <a:r>
              <a:rPr lang="ru-RU" sz="1600" b="1" dirty="0" smtClean="0">
                <a:ln w="10541" cmpd="sng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Номинация: Системно-деятельный подход в обучении как важнейшее средство реализации ФГОС</a:t>
            </a:r>
          </a:p>
          <a:p>
            <a:pPr algn="ctr">
              <a:defRPr/>
            </a:pPr>
            <a:r>
              <a:rPr lang="ru-RU" sz="1600" b="1" dirty="0" smtClean="0">
                <a:ln w="10541" cmpd="sng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Тема: Развитие творческих способностей </a:t>
            </a:r>
            <a:r>
              <a:rPr lang="ru-RU" sz="1600" b="1" dirty="0">
                <a:ln w="10541" cmpd="sng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1600" b="1" dirty="0" smtClean="0">
                <a:ln w="10541" cmpd="sng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через интеграцию ИЗО и технологии средствами системно-деятельного подхода.</a:t>
            </a:r>
          </a:p>
          <a:p>
            <a:pPr algn="ctr">
              <a:defRPr/>
            </a:pPr>
            <a:r>
              <a:rPr lang="ru-RU" sz="1600" b="1" dirty="0" smtClean="0">
                <a:ln w="10541" cmpd="sng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( фрагмент видео-урока )</a:t>
            </a:r>
          </a:p>
          <a:p>
            <a:pPr algn="ctr">
              <a:defRPr/>
            </a:pPr>
            <a:r>
              <a:rPr lang="ru-RU" sz="1600" b="1" dirty="0" smtClean="0">
                <a:ln w="10541" cmpd="sng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2 класс  интегрированный урок ИЗО + технология</a:t>
            </a:r>
          </a:p>
          <a:p>
            <a:pPr algn="ctr">
              <a:defRPr/>
            </a:pPr>
            <a:r>
              <a:rPr lang="ru-RU" sz="1600" b="1" dirty="0" smtClean="0">
                <a:ln w="10541" cmpd="sng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Тема: « Город на сказочной планете»</a:t>
            </a:r>
          </a:p>
          <a:p>
            <a:pPr algn="ctr">
              <a:defRPr/>
            </a:pPr>
            <a:endParaRPr lang="ru-RU" sz="1600" b="1" dirty="0">
              <a:ln w="10541" cmpd="sng">
                <a:solidFill>
                  <a:schemeClr val="tx2">
                    <a:lumMod val="2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defRPr/>
            </a:pPr>
            <a:endParaRPr lang="ru-RU" sz="1600" b="1" dirty="0" smtClean="0">
              <a:ln w="10541" cmpd="sng">
                <a:solidFill>
                  <a:schemeClr val="tx2">
                    <a:lumMod val="2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defRPr/>
            </a:pPr>
            <a:endParaRPr lang="ru-RU" sz="1600" b="1" dirty="0">
              <a:ln w="10541" cmpd="sng">
                <a:solidFill>
                  <a:schemeClr val="tx2">
                    <a:lumMod val="2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ln w="10541" cmpd="sng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Подготовила </a:t>
            </a:r>
          </a:p>
          <a:p>
            <a:pPr algn="ctr">
              <a:defRPr/>
            </a:pPr>
            <a:r>
              <a:rPr lang="ru-RU" sz="1600" b="1" dirty="0" smtClean="0">
                <a:ln w="10541" cmpd="sng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учитель начальных классов</a:t>
            </a:r>
          </a:p>
          <a:p>
            <a:pPr algn="ctr">
              <a:defRPr/>
            </a:pPr>
            <a:r>
              <a:rPr lang="ru-RU" sz="1600" b="1" dirty="0" smtClean="0">
                <a:ln w="10541" cmpd="sng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МБОУ « СОШ с. Грачев Куст»</a:t>
            </a:r>
          </a:p>
          <a:p>
            <a:pPr algn="ctr">
              <a:defRPr/>
            </a:pPr>
            <a:r>
              <a:rPr lang="ru-RU" sz="1600" b="1" dirty="0" smtClean="0">
                <a:ln w="10541" cmpd="sng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Мороз Светлана Викторовна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/>
          <a:lstStyle/>
          <a:p>
            <a:pPr lvl="0"/>
            <a:r>
              <a:rPr lang="ru-RU" sz="32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Кто испытал наслаждение творчества, для того все другие наслаждения уже не существуют. </a:t>
            </a:r>
            <a:br>
              <a:rPr lang="ru-RU" sz="32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</a:br>
            <a:r>
              <a:rPr lang="ru-RU" sz="32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Антон Павлович Чехов</a:t>
            </a:r>
            <a:br>
              <a:rPr lang="ru-RU" sz="32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</a:br>
            <a:r>
              <a:rPr lang="ru-RU" sz="32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</a:br>
            <a:r>
              <a:rPr lang="ru-RU" sz="32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</a:br>
            <a:r>
              <a:rPr lang="ru-RU" sz="32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Ищите себя!</a:t>
            </a:r>
            <a:br>
              <a:rPr lang="ru-RU" sz="32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</a:br>
            <a:r>
              <a:rPr lang="ru-RU" sz="32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Желаю Всем творческих успехов</a:t>
            </a:r>
            <a:br>
              <a:rPr lang="ru-RU" sz="32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</a:br>
            <a:r>
              <a:rPr lang="ru-RU" sz="32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 и радости его познания!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981075"/>
            <a:ext cx="7561263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29684" y="-182884"/>
            <a:ext cx="653409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Итнернет-ресурсы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219" name="Picture 3" descr="school19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9275"/>
            <a:ext cx="827088" cy="74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755650" y="561975"/>
            <a:ext cx="93662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100"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http://funforkids.ru/pictures/school19/school1918.gif</a:t>
            </a:r>
            <a:endParaRPr lang="ru-RU">
              <a:latin typeface="Times New Roman" pitchFamily="18" charset="0"/>
              <a:ea typeface="Calibri" pitchFamily="34" charset="0"/>
            </a:endParaRPr>
          </a:p>
        </p:txBody>
      </p:sp>
      <p:pic>
        <p:nvPicPr>
          <p:cNvPr id="9221" name="Picture 5" descr="school192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484313"/>
            <a:ext cx="1187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1258888" y="1412875"/>
            <a:ext cx="12255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100"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http://funforkids.ru/pictures/school19/school1926.png</a:t>
            </a:r>
            <a:endParaRPr lang="ru-RU">
              <a:latin typeface="Times New Roman" pitchFamily="18" charset="0"/>
              <a:ea typeface="Calibri" pitchFamily="34" charset="0"/>
            </a:endParaRPr>
          </a:p>
        </p:txBody>
      </p:sp>
      <p:pic>
        <p:nvPicPr>
          <p:cNvPr id="9223" name="Picture 7" descr="school192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92275" y="549275"/>
            <a:ext cx="56515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2252663" y="536575"/>
            <a:ext cx="9366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100">
                <a:latin typeface="Times New Roman" pitchFamily="18" charset="0"/>
                <a:ea typeface="Calibri" pitchFamily="34" charset="0"/>
                <a:cs typeface="Times New Roman" pitchFamily="18" charset="0"/>
                <a:hlinkClick r:id="rId7"/>
              </a:rPr>
              <a:t>http://funforkids.ru/pictures/school19/school1928.jpg</a:t>
            </a:r>
            <a:endParaRPr lang="ru-RU">
              <a:latin typeface="Times New Roman" pitchFamily="18" charset="0"/>
              <a:ea typeface="Calibri" pitchFamily="34" charset="0"/>
            </a:endParaRPr>
          </a:p>
        </p:txBody>
      </p:sp>
      <p:pic>
        <p:nvPicPr>
          <p:cNvPr id="9225" name="Picture 9" descr="school19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32138" y="620713"/>
            <a:ext cx="671512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3851275" y="620713"/>
            <a:ext cx="12255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100"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http://funforkids.ru/pictures/school19/school1910.gif</a:t>
            </a:r>
            <a:endParaRPr lang="ru-RU">
              <a:latin typeface="Times New Roman" pitchFamily="18" charset="0"/>
              <a:ea typeface="Calibri" pitchFamily="34" charset="0"/>
            </a:endParaRPr>
          </a:p>
        </p:txBody>
      </p:sp>
      <p:pic>
        <p:nvPicPr>
          <p:cNvPr id="9227" name="Picture 11" descr="school19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03800" y="620713"/>
            <a:ext cx="658813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5492750" y="620713"/>
            <a:ext cx="1095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100">
                <a:latin typeface="Times New Roman" pitchFamily="18" charset="0"/>
                <a:ea typeface="Calibri" pitchFamily="34" charset="0"/>
                <a:cs typeface="Times New Roman" pitchFamily="18" charset="0"/>
                <a:hlinkClick r:id="rId11"/>
              </a:rPr>
              <a:t>http://funforkids.ru/pictures/school19/school1911.gif</a:t>
            </a:r>
            <a:endParaRPr lang="ru-RU">
              <a:latin typeface="Times New Roman" pitchFamily="18" charset="0"/>
              <a:ea typeface="Calibri" pitchFamily="34" charset="0"/>
            </a:endParaRPr>
          </a:p>
        </p:txBody>
      </p:sp>
      <p:pic>
        <p:nvPicPr>
          <p:cNvPr id="9229" name="Picture 13" descr="school19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88125" y="692150"/>
            <a:ext cx="97155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0" name="Rectangle 14"/>
          <p:cNvSpPr>
            <a:spLocks noChangeArrowheads="1"/>
          </p:cNvSpPr>
          <p:nvPr/>
        </p:nvSpPr>
        <p:spPr bwMode="auto">
          <a:xfrm>
            <a:off x="7380288" y="561975"/>
            <a:ext cx="100806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100"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http://funforkids.ru/pictures/school19/school1912.gif</a:t>
            </a:r>
            <a:endParaRPr lang="ru-RU">
              <a:latin typeface="Times New Roman" pitchFamily="18" charset="0"/>
              <a:ea typeface="Calibri" pitchFamily="34" charset="0"/>
            </a:endParaRPr>
          </a:p>
        </p:txBody>
      </p:sp>
      <p:pic>
        <p:nvPicPr>
          <p:cNvPr id="9231" name="Picture 15" descr="school191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411413" y="1412875"/>
            <a:ext cx="65405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2" name="Rectangle 16"/>
          <p:cNvSpPr>
            <a:spLocks noChangeArrowheads="1"/>
          </p:cNvSpPr>
          <p:nvPr/>
        </p:nvSpPr>
        <p:spPr bwMode="auto">
          <a:xfrm>
            <a:off x="2987675" y="1268413"/>
            <a:ext cx="11525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/>
            <a:r>
              <a:rPr lang="ru-RU" sz="1100">
                <a:latin typeface="Times New Roman" pitchFamily="18" charset="0"/>
                <a:ea typeface="Calibri" pitchFamily="34" charset="0"/>
                <a:cs typeface="Times New Roman" pitchFamily="18" charset="0"/>
                <a:hlinkClick r:id="rId15"/>
              </a:rPr>
              <a:t>http://funforkids.ru/pictures/school19/school1913.gif</a:t>
            </a:r>
            <a:endParaRPr lang="ru-RU">
              <a:latin typeface="Times New Roman" pitchFamily="18" charset="0"/>
              <a:ea typeface="Calibri" pitchFamily="34" charset="0"/>
            </a:endParaRPr>
          </a:p>
        </p:txBody>
      </p:sp>
      <p:pic>
        <p:nvPicPr>
          <p:cNvPr id="9233" name="Picture 17" descr="school1914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995738" y="1341438"/>
            <a:ext cx="722312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4" name="Rectangle 18"/>
          <p:cNvSpPr>
            <a:spLocks noChangeArrowheads="1"/>
          </p:cNvSpPr>
          <p:nvPr/>
        </p:nvSpPr>
        <p:spPr bwMode="auto">
          <a:xfrm>
            <a:off x="4716463" y="1354138"/>
            <a:ext cx="1042987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100">
                <a:latin typeface="Times New Roman" pitchFamily="18" charset="0"/>
                <a:ea typeface="Calibri" pitchFamily="34" charset="0"/>
                <a:cs typeface="Times New Roman" pitchFamily="18" charset="0"/>
                <a:hlinkClick r:id="rId17"/>
              </a:rPr>
              <a:t>http://funforkids.ru/pictures/school19/school1914.gif</a:t>
            </a:r>
            <a:endParaRPr lang="ru-RU">
              <a:latin typeface="Times New Roman" pitchFamily="18" charset="0"/>
              <a:ea typeface="Calibri" pitchFamily="34" charset="0"/>
            </a:endParaRPr>
          </a:p>
        </p:txBody>
      </p:sp>
      <p:pic>
        <p:nvPicPr>
          <p:cNvPr id="9235" name="Picture 19" descr="school1915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795963" y="1484313"/>
            <a:ext cx="838200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6" name="Rectangle 20"/>
          <p:cNvSpPr>
            <a:spLocks noChangeArrowheads="1"/>
          </p:cNvSpPr>
          <p:nvPr/>
        </p:nvSpPr>
        <p:spPr bwMode="auto">
          <a:xfrm>
            <a:off x="6588125" y="1341438"/>
            <a:ext cx="10795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100">
                <a:latin typeface="Times New Roman" pitchFamily="18" charset="0"/>
                <a:ea typeface="Calibri" pitchFamily="34" charset="0"/>
                <a:cs typeface="Times New Roman" pitchFamily="18" charset="0"/>
                <a:hlinkClick r:id="rId19"/>
              </a:rPr>
              <a:t>http://funforkids.ru/pictures/school19/school1915.gif</a:t>
            </a:r>
            <a:endParaRPr lang="ru-RU">
              <a:latin typeface="Times New Roman" pitchFamily="18" charset="0"/>
              <a:ea typeface="Calibri" pitchFamily="34" charset="0"/>
            </a:endParaRPr>
          </a:p>
        </p:txBody>
      </p:sp>
      <p:pic>
        <p:nvPicPr>
          <p:cNvPr id="9237" name="Picture 21" descr="school21099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0" y="2133600"/>
            <a:ext cx="1116013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8" name="Прямоугольник 22"/>
          <p:cNvSpPr>
            <a:spLocks noChangeArrowheads="1"/>
          </p:cNvSpPr>
          <p:nvPr/>
        </p:nvSpPr>
        <p:spPr bwMode="auto">
          <a:xfrm>
            <a:off x="1116013" y="2205038"/>
            <a:ext cx="10620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100" u="sng">
                <a:hlinkClick r:id="rId21"/>
              </a:rPr>
              <a:t>http://funforkids.ru/pictures/school21/school21099.png</a:t>
            </a:r>
            <a:endParaRPr lang="ru-RU" sz="1100"/>
          </a:p>
        </p:txBody>
      </p:sp>
      <p:pic>
        <p:nvPicPr>
          <p:cNvPr id="9239" name="Picture 22" descr="school1416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2124075" y="1916113"/>
            <a:ext cx="922338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40" name="Rectangle 23"/>
          <p:cNvSpPr>
            <a:spLocks noChangeArrowheads="1"/>
          </p:cNvSpPr>
          <p:nvPr/>
        </p:nvSpPr>
        <p:spPr bwMode="auto">
          <a:xfrm>
            <a:off x="2916238" y="2205038"/>
            <a:ext cx="10795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100">
                <a:latin typeface="Times New Roman" pitchFamily="18" charset="0"/>
                <a:ea typeface="Calibri" pitchFamily="34" charset="0"/>
                <a:cs typeface="Times New Roman" pitchFamily="18" charset="0"/>
                <a:hlinkClick r:id="rId23"/>
              </a:rPr>
              <a:t>http://funforkids.ru/pictures/school14/school1416.png</a:t>
            </a:r>
            <a:endParaRPr lang="ru-RU">
              <a:latin typeface="Times New Roman" pitchFamily="18" charset="0"/>
              <a:ea typeface="Calibri" pitchFamily="34" charset="0"/>
            </a:endParaRPr>
          </a:p>
        </p:txBody>
      </p:sp>
      <p:pic>
        <p:nvPicPr>
          <p:cNvPr id="9241" name="Picture 24" descr="school1418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3708400" y="1989138"/>
            <a:ext cx="1042988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42" name="Rectangle 25"/>
          <p:cNvSpPr>
            <a:spLocks noChangeArrowheads="1"/>
          </p:cNvSpPr>
          <p:nvPr/>
        </p:nvSpPr>
        <p:spPr bwMode="auto">
          <a:xfrm>
            <a:off x="4643438" y="2060575"/>
            <a:ext cx="936625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100">
                <a:latin typeface="Times New Roman" pitchFamily="18" charset="0"/>
                <a:ea typeface="Calibri" pitchFamily="34" charset="0"/>
                <a:cs typeface="Times New Roman" pitchFamily="18" charset="0"/>
                <a:hlinkClick r:id="rId25"/>
              </a:rPr>
              <a:t>http://funforkids.ru/pictures/school14/school1418.png</a:t>
            </a:r>
            <a:endParaRPr lang="ru-RU">
              <a:latin typeface="Times New Roman" pitchFamily="18" charset="0"/>
              <a:ea typeface="Calibri" pitchFamily="34" charset="0"/>
            </a:endParaRPr>
          </a:p>
        </p:txBody>
      </p:sp>
      <p:pic>
        <p:nvPicPr>
          <p:cNvPr id="9243" name="Picture 26" descr="school1426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5508625" y="1916113"/>
            <a:ext cx="903288" cy="98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44" name="Rectangle 27"/>
          <p:cNvSpPr>
            <a:spLocks noChangeArrowheads="1"/>
          </p:cNvSpPr>
          <p:nvPr/>
        </p:nvSpPr>
        <p:spPr bwMode="auto">
          <a:xfrm>
            <a:off x="6372225" y="2073275"/>
            <a:ext cx="10795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100">
                <a:latin typeface="Times New Roman" pitchFamily="18" charset="0"/>
                <a:ea typeface="Calibri" pitchFamily="34" charset="0"/>
                <a:cs typeface="Times New Roman" pitchFamily="18" charset="0"/>
                <a:hlinkClick r:id="rId27"/>
              </a:rPr>
              <a:t>http://funforkids.ru/pictures/school14/school1426.png</a:t>
            </a:r>
            <a:endParaRPr lang="ru-RU">
              <a:latin typeface="Times New Roman" pitchFamily="18" charset="0"/>
              <a:ea typeface="Calibri" pitchFamily="34" charset="0"/>
            </a:endParaRPr>
          </a:p>
        </p:txBody>
      </p:sp>
      <p:pic>
        <p:nvPicPr>
          <p:cNvPr id="9245" name="Picture 28" descr="school1404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0" y="3141663"/>
            <a:ext cx="731838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46" name="Rectangle 29"/>
          <p:cNvSpPr>
            <a:spLocks noChangeArrowheads="1"/>
          </p:cNvSpPr>
          <p:nvPr/>
        </p:nvSpPr>
        <p:spPr bwMode="auto">
          <a:xfrm>
            <a:off x="755650" y="3141663"/>
            <a:ext cx="10795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100">
                <a:latin typeface="Times New Roman" pitchFamily="18" charset="0"/>
                <a:ea typeface="Calibri" pitchFamily="34" charset="0"/>
                <a:cs typeface="Times New Roman" pitchFamily="18" charset="0"/>
                <a:hlinkClick r:id="rId29"/>
              </a:rPr>
              <a:t>http://funforkids.ru/pictures/school14/school1404.png</a:t>
            </a:r>
            <a:endParaRPr lang="ru-RU">
              <a:latin typeface="Times New Roman" pitchFamily="18" charset="0"/>
              <a:ea typeface="Calibri" pitchFamily="34" charset="0"/>
            </a:endParaRPr>
          </a:p>
        </p:txBody>
      </p:sp>
      <p:pic>
        <p:nvPicPr>
          <p:cNvPr id="9247" name="Picture 30" descr="school0235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1835150" y="3068638"/>
            <a:ext cx="869950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48" name="Rectangle 31"/>
          <p:cNvSpPr>
            <a:spLocks noChangeArrowheads="1"/>
          </p:cNvSpPr>
          <p:nvPr/>
        </p:nvSpPr>
        <p:spPr bwMode="auto">
          <a:xfrm>
            <a:off x="2771775" y="3068638"/>
            <a:ext cx="9366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100">
                <a:latin typeface="Times New Roman" pitchFamily="18" charset="0"/>
                <a:ea typeface="Calibri" pitchFamily="34" charset="0"/>
                <a:cs typeface="Times New Roman" pitchFamily="18" charset="0"/>
                <a:hlinkClick r:id="rId31"/>
              </a:rPr>
              <a:t>http://funforkids.ru/pictures/school2/school0235.gif</a:t>
            </a:r>
            <a:endParaRPr lang="ru-RU">
              <a:latin typeface="Times New Roman" pitchFamily="18" charset="0"/>
              <a:ea typeface="Calibri" pitchFamily="34" charset="0"/>
            </a:endParaRPr>
          </a:p>
        </p:txBody>
      </p:sp>
      <p:pic>
        <p:nvPicPr>
          <p:cNvPr id="9249" name="Picture 32" descr="school1901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3708400" y="3068638"/>
            <a:ext cx="71913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50" name="Rectangle 33"/>
          <p:cNvSpPr>
            <a:spLocks noChangeArrowheads="1"/>
          </p:cNvSpPr>
          <p:nvPr/>
        </p:nvSpPr>
        <p:spPr bwMode="auto">
          <a:xfrm>
            <a:off x="4500563" y="3068638"/>
            <a:ext cx="100806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100">
                <a:latin typeface="Times New Roman" pitchFamily="18" charset="0"/>
                <a:ea typeface="Calibri" pitchFamily="34" charset="0"/>
                <a:cs typeface="Times New Roman" pitchFamily="18" charset="0"/>
                <a:hlinkClick r:id="rId33"/>
              </a:rPr>
              <a:t>http://funforkids.ru/pictures/school19/school1901.gif</a:t>
            </a:r>
            <a:endParaRPr lang="ru-RU">
              <a:latin typeface="Times New Roman" pitchFamily="18" charset="0"/>
              <a:ea typeface="Calibri" pitchFamily="34" charset="0"/>
            </a:endParaRPr>
          </a:p>
        </p:txBody>
      </p:sp>
      <p:pic>
        <p:nvPicPr>
          <p:cNvPr id="9251" name="Picture 34" descr="school1917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5435600" y="3141663"/>
            <a:ext cx="9175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52" name="Rectangle 35"/>
          <p:cNvSpPr>
            <a:spLocks noChangeArrowheads="1"/>
          </p:cNvSpPr>
          <p:nvPr/>
        </p:nvSpPr>
        <p:spPr bwMode="auto">
          <a:xfrm>
            <a:off x="6300788" y="2997200"/>
            <a:ext cx="10795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100">
                <a:latin typeface="Times New Roman" pitchFamily="18" charset="0"/>
                <a:ea typeface="Calibri" pitchFamily="34" charset="0"/>
                <a:cs typeface="Times New Roman" pitchFamily="18" charset="0"/>
                <a:hlinkClick r:id="rId35"/>
              </a:rPr>
              <a:t>http://funforkids.ru/pictures/school19/school1917.gif</a:t>
            </a:r>
            <a:endParaRPr lang="ru-RU">
              <a:latin typeface="Times New Roman" pitchFamily="18" charset="0"/>
              <a:ea typeface="Calibri" pitchFamily="34" charset="0"/>
            </a:endParaRPr>
          </a:p>
        </p:txBody>
      </p:sp>
      <p:pic>
        <p:nvPicPr>
          <p:cNvPr id="9253" name="Picture 36"/>
          <p:cNvPicPr>
            <a:picLocks noChangeAspect="1" noChangeArrowheads="1"/>
          </p:cNvPicPr>
          <p:nvPr/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0" y="5157788"/>
            <a:ext cx="5705475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02434"/>
          </a:xfrm>
        </p:spPr>
        <p:txBody>
          <a:bodyPr/>
          <a:lstStyle/>
          <a:p>
            <a:pPr lvl="0"/>
            <a:r>
              <a:rPr lang="ru-RU" sz="36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Способность творчества есть великий дар природы.</a:t>
            </a:r>
            <a:br>
              <a:rPr lang="ru-RU" sz="36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</a:br>
            <a:r>
              <a:rPr lang="ru-RU" sz="36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 </a:t>
            </a:r>
            <a:r>
              <a:rPr lang="ru-RU" sz="3600" dirty="0" err="1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Виссарион</a:t>
            </a:r>
            <a:r>
              <a:rPr lang="ru-RU" sz="36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 Григорьевич Белинский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Текст 1"/>
          <p:cNvSpPr>
            <a:spLocks noGrp="1"/>
          </p:cNvSpPr>
          <p:nvPr>
            <p:ph type="body" sz="quarter" idx="13"/>
          </p:nvPr>
        </p:nvSpPr>
        <p:spPr>
          <a:xfrm>
            <a:off x="179388" y="692150"/>
            <a:ext cx="8208962" cy="4608513"/>
          </a:xfrm>
        </p:spPr>
        <p:txBody>
          <a:bodyPr/>
          <a:lstStyle/>
          <a:p>
            <a:pPr lvl="0"/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Творчество- это создание чего-то нового, ценного не только для данного человека, но и для других. Оно может проявляться везде, в школе, на работе, дома ! </a:t>
            </a:r>
          </a:p>
          <a:p>
            <a:pPr lvl="0"/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Еще творчество это: </a:t>
            </a:r>
            <a:br>
              <a:rPr lang="ru-RU" dirty="0" smtClean="0">
                <a:solidFill>
                  <a:schemeClr val="bg1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1)фантазия </a:t>
            </a:r>
            <a:br>
              <a:rPr lang="ru-RU" dirty="0" smtClean="0">
                <a:solidFill>
                  <a:schemeClr val="bg1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2)воображение </a:t>
            </a:r>
            <a:br>
              <a:rPr lang="ru-RU" dirty="0" smtClean="0">
                <a:solidFill>
                  <a:schemeClr val="bg1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3)талант </a:t>
            </a:r>
            <a:br>
              <a:rPr lang="ru-RU" dirty="0" smtClean="0">
                <a:solidFill>
                  <a:schemeClr val="bg1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Творчество может быть духовным и материальным. </a:t>
            </a:r>
          </a:p>
          <a:p>
            <a:pPr lvl="0"/>
            <a:r>
              <a:rPr lang="ru-RU" dirty="0" smtClean="0"/>
              <a:t> </a:t>
            </a:r>
          </a:p>
          <a:p>
            <a:r>
              <a:rPr lang="ru-RU" dirty="0" smtClean="0"/>
              <a:t>Способность творить заложена во всех людях. Эта способность приносит радость. Поэтому, если вы умеете восхищаться чем-нибудь и удивлять чем-то других, вы - творческая натура!</a:t>
            </a:r>
            <a:br>
              <a:rPr lang="ru-RU" dirty="0" smtClean="0"/>
            </a:b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448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>
                    <a:lumMod val="10000"/>
                  </a:schemeClr>
                </a:solidFill>
              </a:rPr>
              <a:t>Английский ученый Г. Уоллес</a:t>
            </a:r>
            <a:br>
              <a:rPr lang="ru-RU" sz="2400" dirty="0" smtClean="0">
                <a:solidFill>
                  <a:schemeClr val="bg1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10000"/>
                  </a:schemeClr>
                </a:solidFill>
              </a:rPr>
              <a:t> выделил четыре стадии</a:t>
            </a:r>
            <a:br>
              <a:rPr lang="ru-RU" sz="2400" dirty="0" smtClean="0">
                <a:solidFill>
                  <a:schemeClr val="bg1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10000"/>
                  </a:schemeClr>
                </a:solidFill>
              </a:rPr>
              <a:t> процессов творчества: </a:t>
            </a:r>
            <a:br>
              <a:rPr lang="ru-RU" sz="2400" dirty="0" smtClean="0">
                <a:solidFill>
                  <a:schemeClr val="bg1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10000"/>
                  </a:schemeClr>
                </a:solidFill>
              </a:rPr>
              <a:t>1. подготовку, </a:t>
            </a:r>
            <a:br>
              <a:rPr lang="ru-RU" sz="2400" dirty="0" smtClean="0">
                <a:solidFill>
                  <a:schemeClr val="bg1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10000"/>
                  </a:schemeClr>
                </a:solidFill>
              </a:rPr>
              <a:t>2. созревание, </a:t>
            </a:r>
            <a:br>
              <a:rPr lang="ru-RU" sz="2400" dirty="0" smtClean="0">
                <a:solidFill>
                  <a:schemeClr val="bg1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10000"/>
                  </a:schemeClr>
                </a:solidFill>
              </a:rPr>
              <a:t>3.озарение </a:t>
            </a:r>
            <a:br>
              <a:rPr lang="ru-RU" sz="2400" dirty="0" smtClean="0">
                <a:solidFill>
                  <a:schemeClr val="bg1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10000"/>
                  </a:schemeClr>
                </a:solidFill>
              </a:rPr>
              <a:t>4. проверку. </a:t>
            </a:r>
            <a:br>
              <a:rPr lang="ru-RU" sz="2400" dirty="0" smtClean="0">
                <a:solidFill>
                  <a:schemeClr val="bg1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10000"/>
                  </a:schemeClr>
                </a:solidFill>
              </a:rPr>
              <a:t>Центральным, специфически творческим моментом </a:t>
            </a:r>
            <a:br>
              <a:rPr lang="ru-RU" sz="2400" dirty="0" smtClean="0">
                <a:solidFill>
                  <a:schemeClr val="bg1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10000"/>
                  </a:schemeClr>
                </a:solidFill>
              </a:rPr>
              <a:t>считалось озарение - интуитивное схватывание искомого результата.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8229600" cy="4083056"/>
          </a:xfrm>
        </p:spPr>
        <p:txBody>
          <a:bodyPr/>
          <a:lstStyle/>
          <a:p>
            <a:pPr marL="457200" indent="-457200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Существуют различные пути для творчества:</a:t>
            </a:r>
            <a:b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</a:b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1.</a:t>
            </a: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</a:rPr>
              <a:t> коллективное создание работы:</a:t>
            </a:r>
            <a:br>
              <a:rPr lang="ru-RU" sz="2000" dirty="0" smtClean="0">
                <a:solidFill>
                  <a:schemeClr val="bg1">
                    <a:lumMod val="10000"/>
                  </a:schemeClr>
                </a:solidFill>
              </a:rPr>
            </a:b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</a:rPr>
              <a:t>учащиеся высказывают свои идеи, каждый старается предложить свой вариант.  </a:t>
            </a:r>
            <a:br>
              <a:rPr lang="ru-RU" sz="2000" dirty="0" smtClean="0">
                <a:solidFill>
                  <a:schemeClr val="bg1">
                    <a:lumMod val="10000"/>
                  </a:schemeClr>
                </a:solidFill>
              </a:rPr>
            </a:b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</a:rPr>
              <a:t>2.серия уроков:</a:t>
            </a:r>
            <a:br>
              <a:rPr lang="ru-RU" sz="2000" dirty="0" smtClean="0">
                <a:solidFill>
                  <a:schemeClr val="bg1">
                    <a:lumMod val="10000"/>
                  </a:schemeClr>
                </a:solidFill>
              </a:rPr>
            </a:b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</a:rPr>
              <a:t>-: на первых уроках – это творчество учителя, т. е. я учу что и как делать по принципу «делай как я»; </a:t>
            </a:r>
            <a:br>
              <a:rPr lang="ru-RU" sz="2000" dirty="0" smtClean="0">
                <a:solidFill>
                  <a:schemeClr val="bg1">
                    <a:lumMod val="10000"/>
                  </a:schemeClr>
                </a:solidFill>
              </a:rPr>
            </a:b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</a:rPr>
              <a:t>на втором уроке может быть выполнена та же работа, но с изменениями, учащиеся проявляют свою самодеятельность.</a:t>
            </a: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/>
            </a:r>
            <a:b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</a:br>
            <a:endParaRPr lang="ru-RU" sz="2000" dirty="0">
              <a:solidFill>
                <a:schemeClr val="bg1">
                  <a:lumMod val="1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54560"/>
          </a:xfrm>
        </p:spPr>
        <p:txBody>
          <a:bodyPr/>
          <a:lstStyle/>
          <a:p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Для развития творчества на уроках использую методы:</a:t>
            </a:r>
            <a:b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</a:b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1.метод сравнения</a:t>
            </a:r>
            <a:b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</a:b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2.метод эвристических вопросов</a:t>
            </a:r>
            <a:b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</a:b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3.метод образного видения</a:t>
            </a:r>
            <a:b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</a:b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4.метод придумывания</a:t>
            </a:r>
            <a:b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</a:b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5. метод вживания</a:t>
            </a:r>
            <a:b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</a:b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6.метод </a:t>
            </a:r>
            <a:r>
              <a:rPr lang="ru-RU" sz="2000" dirty="0" err="1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взаимообучения</a:t>
            </a: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/>
            </a:r>
            <a:b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</a:b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7. метод самоорганизации</a:t>
            </a:r>
            <a:b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</a:b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8.метод проектов</a:t>
            </a:r>
            <a:endParaRPr lang="ru-RU" sz="2000" dirty="0">
              <a:solidFill>
                <a:schemeClr val="bg1">
                  <a:lumMod val="1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>
          <a:xfrm>
            <a:off x="642910" y="714356"/>
            <a:ext cx="5976937" cy="4608513"/>
          </a:xfrm>
        </p:spPr>
        <p:txBody>
          <a:bodyPr/>
          <a:lstStyle/>
          <a:p>
            <a:pPr>
              <a:buNone/>
            </a:pP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</a:rPr>
              <a:t>Учебный предмет: изобразительное искусство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</a:rPr>
              <a:t>Класс: 2.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</a:rPr>
              <a:t>Раздел: тематическое рисование 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</a:rPr>
              <a:t>Вид урока: рисование по теме 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</a:rPr>
              <a:t>Тип урока: урок открытия нового знания.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</a:rPr>
              <a:t>Форма урока: интегрированный урок:  изо и технология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</a:rPr>
              <a:t>Формы организации учебной деятельности: групповая работа. , работа в парах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</a:rPr>
              <a:t>Тема: город на сказочной планете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</a:rPr>
              <a:t>Цель: выполнить на листах иллюстрации  города на сказочной планете</a:t>
            </a:r>
            <a:endParaRPr lang="ru-RU" sz="1600" dirty="0">
              <a:solidFill>
                <a:schemeClr val="bg1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>
              <a:buNone/>
            </a:pPr>
            <a:r>
              <a:rPr lang="ru-RU" sz="1200" dirty="0" smtClean="0">
                <a:solidFill>
                  <a:schemeClr val="bg1">
                    <a:lumMod val="10000"/>
                  </a:schemeClr>
                </a:solidFill>
              </a:rPr>
              <a:t>Планируемые результаты:</a:t>
            </a:r>
          </a:p>
          <a:p>
            <a:pPr algn="ctr">
              <a:buNone/>
            </a:pPr>
            <a:r>
              <a:rPr lang="ru-RU" sz="1200" dirty="0" smtClean="0">
                <a:solidFill>
                  <a:schemeClr val="bg1">
                    <a:lumMod val="10000"/>
                  </a:schemeClr>
                </a:solidFill>
              </a:rPr>
              <a:t>Предметные:</a:t>
            </a:r>
          </a:p>
          <a:p>
            <a:pPr algn="ctr">
              <a:buNone/>
            </a:pPr>
            <a:r>
              <a:rPr lang="ru-RU" sz="1200" dirty="0" smtClean="0">
                <a:solidFill>
                  <a:schemeClr val="bg1">
                    <a:lumMod val="10000"/>
                  </a:schemeClr>
                </a:solidFill>
              </a:rPr>
              <a:t>Способствовать расширению кругозора учащихся о художниках посредством обобщения знаний, полученных в процессе изучения нового материала.</a:t>
            </a:r>
          </a:p>
          <a:p>
            <a:pPr algn="ctr">
              <a:buNone/>
            </a:pPr>
            <a:r>
              <a:rPr lang="ru-RU" sz="1200" dirty="0" smtClean="0">
                <a:solidFill>
                  <a:schemeClr val="bg1">
                    <a:lumMod val="10000"/>
                  </a:schemeClr>
                </a:solidFill>
              </a:rPr>
              <a:t>Универсальные учебные действия:</a:t>
            </a:r>
          </a:p>
          <a:p>
            <a:pPr algn="ctr"/>
            <a:r>
              <a:rPr lang="ru-RU" sz="1200" dirty="0" smtClean="0">
                <a:solidFill>
                  <a:schemeClr val="bg1">
                    <a:lumMod val="10000"/>
                  </a:schemeClr>
                </a:solidFill>
              </a:rPr>
              <a:t>Регулятивные: в совместной деятельности с учителем и учащимися принимать учебную задачу, сохранять ее в течение всего урока, выполнять под руководством учителя в практической и мыслительной форме, фиксировать в диалоге с учителем в конце урока удовлетворенность или неудовлетворенность своей работой на уроке.</a:t>
            </a:r>
          </a:p>
          <a:p>
            <a:pPr algn="ctr"/>
            <a:r>
              <a:rPr lang="ru-RU" sz="1200" dirty="0" smtClean="0">
                <a:solidFill>
                  <a:schemeClr val="bg1">
                    <a:lumMod val="10000"/>
                  </a:schemeClr>
                </a:solidFill>
              </a:rPr>
              <a:t>Познавательные УУД: Развивать познавательные мотивы и стремление к познанию нового материала,</a:t>
            </a:r>
          </a:p>
          <a:p>
            <a:pPr algn="ctr"/>
            <a:r>
              <a:rPr lang="ru-RU" sz="1200" dirty="0" smtClean="0">
                <a:solidFill>
                  <a:schemeClr val="bg1">
                    <a:lumMod val="10000"/>
                  </a:schemeClr>
                </a:solidFill>
              </a:rPr>
              <a:t>формировать умение выполнять иллюстрации к  сказкам на самостоятельно выбранные сюжеты, развивать интерес к народному сказочному творчеству, графические навыки в передаче пропорций сложных по форме предметов, навыков композиционного решения рисунка.</a:t>
            </a:r>
          </a:p>
          <a:p>
            <a:pPr algn="ctr"/>
            <a:r>
              <a:rPr lang="ru-RU" sz="1200" dirty="0" smtClean="0">
                <a:solidFill>
                  <a:schemeClr val="bg1">
                    <a:lumMod val="10000"/>
                  </a:schemeClr>
                </a:solidFill>
              </a:rPr>
              <a:t>Коммуникативные УУД: способствовать развитию монологической речи, делать выводы. </a:t>
            </a:r>
          </a:p>
          <a:p>
            <a:pPr algn="ctr"/>
            <a:r>
              <a:rPr lang="ru-RU" sz="12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</a:p>
          <a:p>
            <a:pPr algn="ctr"/>
            <a:r>
              <a:rPr lang="ru-RU" sz="1200" dirty="0" smtClean="0">
                <a:solidFill>
                  <a:schemeClr val="bg1">
                    <a:lumMod val="10000"/>
                  </a:schemeClr>
                </a:solidFill>
              </a:rPr>
              <a:t>Личностные: воспитывать любовь к  сказкам, к положительным героям сказок, сопереживать настроениям героев сказки, соотносить поступки героев с нравственными нормами.</a:t>
            </a:r>
          </a:p>
          <a:p>
            <a:pPr algn="ctr"/>
            <a:r>
              <a:rPr lang="ru-RU" sz="1200" dirty="0" smtClean="0">
                <a:solidFill>
                  <a:schemeClr val="bg1">
                    <a:lumMod val="10000"/>
                  </a:schemeClr>
                </a:solidFill>
              </a:rPr>
              <a:t> </a:t>
            </a:r>
          </a:p>
          <a:p>
            <a:pPr algn="ctr"/>
            <a:r>
              <a:rPr lang="ru-RU" sz="1200" dirty="0" smtClean="0">
                <a:solidFill>
                  <a:schemeClr val="bg1">
                    <a:lumMod val="10000"/>
                  </a:schemeClr>
                </a:solidFill>
              </a:rPr>
              <a:t>Основные понятия: иллюстратор, иллюстрация, народные сказки, авторские.</a:t>
            </a:r>
          </a:p>
          <a:p>
            <a:pPr algn="ctr"/>
            <a:r>
              <a:rPr lang="ru-RU" sz="1200" dirty="0" err="1" smtClean="0">
                <a:solidFill>
                  <a:schemeClr val="bg1">
                    <a:lumMod val="10000"/>
                  </a:schemeClr>
                </a:solidFill>
              </a:rPr>
              <a:t>Межпредметные</a:t>
            </a:r>
            <a:r>
              <a:rPr lang="ru-RU" sz="1200" dirty="0" smtClean="0">
                <a:solidFill>
                  <a:schemeClr val="bg1">
                    <a:lumMod val="10000"/>
                  </a:schemeClr>
                </a:solidFill>
              </a:rPr>
              <a:t> связи: литературное чтение, окружающий мир, технология.</a:t>
            </a:r>
          </a:p>
          <a:p>
            <a:pPr algn="ctr"/>
            <a:r>
              <a:rPr lang="ru-RU" sz="1200" dirty="0" smtClean="0"/>
              <a:t> </a:t>
            </a:r>
          </a:p>
          <a:p>
            <a:pPr algn="ctr"/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ем сказку_000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43000" y="685800"/>
            <a:ext cx="685800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03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43251_Sor">
  <a:themeElements>
    <a:clrScheme name="цветочная">
      <a:dk1>
        <a:srgbClr val="FF5050"/>
      </a:dk1>
      <a:lt1>
        <a:srgbClr val="FFFFCC"/>
      </a:lt1>
      <a:dk2>
        <a:srgbClr val="CC99FF"/>
      </a:dk2>
      <a:lt2>
        <a:srgbClr val="CCFFCC"/>
      </a:lt2>
      <a:accent1>
        <a:srgbClr val="33CCFF"/>
      </a:accent1>
      <a:accent2>
        <a:srgbClr val="FF66CC"/>
      </a:accent2>
      <a:accent3>
        <a:srgbClr val="99FF99"/>
      </a:accent3>
      <a:accent4>
        <a:srgbClr val="CC66FF"/>
      </a:accent4>
      <a:accent5>
        <a:srgbClr val="66FFCC"/>
      </a:accent5>
      <a:accent6>
        <a:srgbClr val="FFCC66"/>
      </a:accent6>
      <a:hlink>
        <a:srgbClr val="0000FF"/>
      </a:hlink>
      <a:folHlink>
        <a:srgbClr val="6666F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43251_Sor</Template>
  <TotalTime>90</TotalTime>
  <Words>408</Words>
  <Application>Microsoft Office PowerPoint</Application>
  <PresentationFormat>Экран (4:3)</PresentationFormat>
  <Paragraphs>63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43251_Sor</vt:lpstr>
      <vt:lpstr>Слайд 1</vt:lpstr>
      <vt:lpstr>Способность творчества есть великий дар природы.  Виссарион Григорьевич Белинский </vt:lpstr>
      <vt:lpstr>Слайд 3</vt:lpstr>
      <vt:lpstr>Английский ученый Г. Уоллес  выделил четыре стадии  процессов творчества:  1. подготовку,  2. созревание,  3.озарение  4. проверку.  Центральным, специфически творческим моментом  считалось озарение - интуитивное схватывание искомого результата. </vt:lpstr>
      <vt:lpstr>Существуют различные пути для творчества: 1. коллективное создание работы: учащиеся высказывают свои идеи, каждый старается предложить свой вариант.   2.серия уроков: -: на первых уроках – это творчество учителя, т. е. я учу что и как делать по принципу «делай как я»;  на втором уроке может быть выполнена та же работа, но с изменениями, учащиеся проявляют свою самодеятельность. </vt:lpstr>
      <vt:lpstr>Для развития творчества на уроках использую методы: 1.метод сравнения 2.метод эвристических вопросов 3.метод образного видения 4.метод придумывания 5. метод вживания 6.метод взаимообучения 7. метод самоорганизации 8.метод проектов</vt:lpstr>
      <vt:lpstr>Слайд 7</vt:lpstr>
      <vt:lpstr>Слайд 8</vt:lpstr>
      <vt:lpstr>Слайд 9</vt:lpstr>
      <vt:lpstr>Кто испытал наслаждение творчества, для того все другие наслаждения уже не существуют.  Антон Павлович Чехов   Ищите себя! Желаю Всем творческих успехов  и радости его познания! 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Светлана</cp:lastModifiedBy>
  <cp:revision>12</cp:revision>
  <dcterms:created xsi:type="dcterms:W3CDTF">2016-10-21T16:14:05Z</dcterms:created>
  <dcterms:modified xsi:type="dcterms:W3CDTF">2016-10-31T13:08:17Z</dcterms:modified>
</cp:coreProperties>
</file>