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77" r:id="rId9"/>
    <p:sldId id="275" r:id="rId10"/>
    <p:sldId id="278" r:id="rId11"/>
  </p:sldIdLst>
  <p:sldSz cx="10693400" cy="7561263"/>
  <p:notesSz cx="6858000" cy="9144000"/>
  <p:defaultTextStyle>
    <a:defPPr>
      <a:defRPr lang="ru-RU"/>
    </a:defPPr>
    <a:lvl1pPr marL="0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92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984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476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968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460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952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444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936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CC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432" y="-259"/>
      </p:cViewPr>
      <p:guideLst>
        <p:guide orient="horz" pos="2382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4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7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9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9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9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4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9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4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9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44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9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5639" y="1944576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1782" y="1944576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2802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1" y="1692534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92" indent="0">
              <a:buNone/>
              <a:defRPr sz="2300" b="1"/>
            </a:lvl2pPr>
            <a:lvl3pPr marL="1042984" indent="0">
              <a:buNone/>
              <a:defRPr sz="2100" b="1"/>
            </a:lvl3pPr>
            <a:lvl4pPr marL="1564476" indent="0">
              <a:buNone/>
              <a:defRPr sz="1800" b="1"/>
            </a:lvl4pPr>
            <a:lvl5pPr marL="2085968" indent="0">
              <a:buNone/>
              <a:defRPr sz="1800" b="1"/>
            </a:lvl5pPr>
            <a:lvl6pPr marL="2607460" indent="0">
              <a:buNone/>
              <a:defRPr sz="1800" b="1"/>
            </a:lvl6pPr>
            <a:lvl7pPr marL="3128952" indent="0">
              <a:buNone/>
              <a:defRPr sz="1800" b="1"/>
            </a:lvl7pPr>
            <a:lvl8pPr marL="3650444" indent="0">
              <a:buNone/>
              <a:defRPr sz="1800" b="1"/>
            </a:lvl8pPr>
            <a:lvl9pPr marL="4171936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671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100" y="1692534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92" indent="0">
              <a:buNone/>
              <a:defRPr sz="2300" b="1"/>
            </a:lvl2pPr>
            <a:lvl3pPr marL="1042984" indent="0">
              <a:buNone/>
              <a:defRPr sz="2100" b="1"/>
            </a:lvl3pPr>
            <a:lvl4pPr marL="1564476" indent="0">
              <a:buNone/>
              <a:defRPr sz="1800" b="1"/>
            </a:lvl4pPr>
            <a:lvl5pPr marL="2085968" indent="0">
              <a:buNone/>
              <a:defRPr sz="1800" b="1"/>
            </a:lvl5pPr>
            <a:lvl6pPr marL="2607460" indent="0">
              <a:buNone/>
              <a:defRPr sz="1800" b="1"/>
            </a:lvl6pPr>
            <a:lvl7pPr marL="3128952" indent="0">
              <a:buNone/>
              <a:defRPr sz="1800" b="1"/>
            </a:lvl7pPr>
            <a:lvl8pPr marL="3650444" indent="0">
              <a:buNone/>
              <a:defRPr sz="1800" b="1"/>
            </a:lvl8pPr>
            <a:lvl9pPr marL="4171936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100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6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0" y="1582265"/>
            <a:ext cx="3518056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492" indent="0">
              <a:buNone/>
              <a:defRPr sz="1400"/>
            </a:lvl2pPr>
            <a:lvl3pPr marL="1042984" indent="0">
              <a:buNone/>
              <a:defRPr sz="1100"/>
            </a:lvl3pPr>
            <a:lvl4pPr marL="1564476" indent="0">
              <a:buNone/>
              <a:defRPr sz="1000"/>
            </a:lvl4pPr>
            <a:lvl5pPr marL="2085968" indent="0">
              <a:buNone/>
              <a:defRPr sz="1000"/>
            </a:lvl5pPr>
            <a:lvl6pPr marL="2607460" indent="0">
              <a:buNone/>
              <a:defRPr sz="1000"/>
            </a:lvl6pPr>
            <a:lvl7pPr marL="3128952" indent="0">
              <a:buNone/>
              <a:defRPr sz="1000"/>
            </a:lvl7pPr>
            <a:lvl8pPr marL="3650444" indent="0">
              <a:buNone/>
              <a:defRPr sz="1000"/>
            </a:lvl8pPr>
            <a:lvl9pPr marL="417193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2" y="5292885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2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492" indent="0">
              <a:buNone/>
              <a:defRPr sz="3200"/>
            </a:lvl2pPr>
            <a:lvl3pPr marL="1042984" indent="0">
              <a:buNone/>
              <a:defRPr sz="2700"/>
            </a:lvl3pPr>
            <a:lvl4pPr marL="1564476" indent="0">
              <a:buNone/>
              <a:defRPr sz="2300"/>
            </a:lvl4pPr>
            <a:lvl5pPr marL="2085968" indent="0">
              <a:buNone/>
              <a:defRPr sz="2300"/>
            </a:lvl5pPr>
            <a:lvl6pPr marL="2607460" indent="0">
              <a:buNone/>
              <a:defRPr sz="2300"/>
            </a:lvl6pPr>
            <a:lvl7pPr marL="3128952" indent="0">
              <a:buNone/>
              <a:defRPr sz="2300"/>
            </a:lvl7pPr>
            <a:lvl8pPr marL="3650444" indent="0">
              <a:buNone/>
              <a:defRPr sz="2300"/>
            </a:lvl8pPr>
            <a:lvl9pPr marL="4171936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2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492" indent="0">
              <a:buNone/>
              <a:defRPr sz="1400"/>
            </a:lvl2pPr>
            <a:lvl3pPr marL="1042984" indent="0">
              <a:buNone/>
              <a:defRPr sz="1100"/>
            </a:lvl3pPr>
            <a:lvl4pPr marL="1564476" indent="0">
              <a:buNone/>
              <a:defRPr sz="1000"/>
            </a:lvl4pPr>
            <a:lvl5pPr marL="2085968" indent="0">
              <a:buNone/>
              <a:defRPr sz="1000"/>
            </a:lvl5pPr>
            <a:lvl6pPr marL="2607460" indent="0">
              <a:buNone/>
              <a:defRPr sz="1000"/>
            </a:lvl6pPr>
            <a:lvl7pPr marL="3128952" indent="0">
              <a:buNone/>
              <a:defRPr sz="1000"/>
            </a:lvl7pPr>
            <a:lvl8pPr marL="3650444" indent="0">
              <a:buNone/>
              <a:defRPr sz="1000"/>
            </a:lvl8pPr>
            <a:lvl9pPr marL="417193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2802"/>
            <a:ext cx="9624060" cy="1260211"/>
          </a:xfrm>
          <a:prstGeom prst="rect">
            <a:avLst/>
          </a:prstGeom>
        </p:spPr>
        <p:txBody>
          <a:bodyPr vert="horz" lIns="104298" tIns="52150" rIns="104298" bIns="5215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1" y="1764295"/>
            <a:ext cx="9624060" cy="4990084"/>
          </a:xfrm>
          <a:prstGeom prst="rect">
            <a:avLst/>
          </a:prstGeom>
        </p:spPr>
        <p:txBody>
          <a:bodyPr vert="horz" lIns="104298" tIns="52150" rIns="104298" bIns="5215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1" y="7008171"/>
            <a:ext cx="2495127" cy="402567"/>
          </a:xfrm>
          <a:prstGeom prst="rect">
            <a:avLst/>
          </a:prstGeom>
        </p:spPr>
        <p:txBody>
          <a:bodyPr vert="horz" lIns="104298" tIns="52150" rIns="104298" bIns="5215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A423D-A186-4E07-BF09-064412C9DFB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80" y="7008171"/>
            <a:ext cx="3386243" cy="402567"/>
          </a:xfrm>
          <a:prstGeom prst="rect">
            <a:avLst/>
          </a:prstGeom>
        </p:spPr>
        <p:txBody>
          <a:bodyPr vert="horz" lIns="104298" tIns="52150" rIns="104298" bIns="5215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4" y="7008171"/>
            <a:ext cx="2495127" cy="402567"/>
          </a:xfrm>
          <a:prstGeom prst="rect">
            <a:avLst/>
          </a:prstGeom>
        </p:spPr>
        <p:txBody>
          <a:bodyPr vert="horz" lIns="104298" tIns="52150" rIns="104298" bIns="5215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BA42D-AE8C-467A-87D2-B0E07A06E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defTabSz="104298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19" indent="-391119" algn="l" defTabSz="1042984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25" indent="-325933" algn="l" defTabSz="1042984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730" indent="-260746" algn="l" defTabSz="104298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222" indent="-260746" algn="l" defTabSz="1042984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714" indent="-260746" algn="l" defTabSz="1042984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206" indent="-260746" algn="l" defTabSz="104298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698" indent="-260746" algn="l" defTabSz="104298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190" indent="-260746" algn="l" defTabSz="104298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682" indent="-260746" algn="l" defTabSz="104298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92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984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476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968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460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952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444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936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8916" y="780235"/>
            <a:ext cx="9858444" cy="6401746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r>
              <a:rPr lang="ru-RU" sz="7200" b="1" i="1" dirty="0">
                <a:ln w="38100">
                  <a:solidFill>
                    <a:srgbClr val="7030A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r>
              <a:rPr lang="ru-RU" sz="7200" b="1" i="1" dirty="0" smtClean="0">
                <a:ln w="38100">
                  <a:solidFill>
                    <a:srgbClr val="7030A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         Проект</a:t>
            </a:r>
            <a:endParaRPr lang="ru-RU" sz="3600" b="1" i="1" dirty="0" smtClean="0">
              <a:ln w="38100">
                <a:solidFill>
                  <a:srgbClr val="7030A0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271463" lvl="1"/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pPr marL="271463" lvl="1"/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pPr marL="0" lvl="1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«приобщение старших дошкольников </a:t>
            </a:r>
          </a:p>
          <a:p>
            <a:pPr marL="271463" lvl="1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      к культуре  башкирского  народа»</a:t>
            </a:r>
          </a:p>
          <a:p>
            <a:endParaRPr lang="ru-RU" sz="18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ea typeface="Batang" pitchFamily="18" charset="-127"/>
            </a:endParaRPr>
          </a:p>
          <a:p>
            <a:endParaRPr lang="ru-RU" sz="18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ea typeface="Batang" pitchFamily="18" charset="-127"/>
            </a:endParaRPr>
          </a:p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Batang" pitchFamily="18" charset="-127"/>
              </a:rPr>
              <a:t>                                                                                                              </a:t>
            </a:r>
          </a:p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Batang" pitchFamily="18" charset="-127"/>
              </a:rPr>
              <a:t>                                                                                                              </a:t>
            </a:r>
          </a:p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Batang" pitchFamily="18" charset="-127"/>
              </a:rPr>
              <a:t>                                                                                                         </a:t>
            </a:r>
          </a:p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Batang" pitchFamily="18" charset="-127"/>
              </a:rPr>
              <a:t>                                                                                                          </a:t>
            </a:r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Batang" pitchFamily="18" charset="-127"/>
              </a:rPr>
              <a:t>ВОСПИТАТЕЛЬ </a:t>
            </a:r>
          </a:p>
          <a:p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Batang" pitchFamily="18" charset="-127"/>
              </a:rPr>
              <a:t>                                                                                                 </a:t>
            </a:r>
            <a:r>
              <a:rPr lang="ru-RU" sz="20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Batang" pitchFamily="18" charset="-127"/>
              </a:rPr>
              <a:t>Файруза</a:t>
            </a:r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Batang" pitchFamily="18" charset="-127"/>
              </a:rPr>
              <a:t>   ФАРВАЗОВНА  ЗИНОВЬЕВА</a:t>
            </a:r>
            <a:endParaRPr lang="ru-RU" sz="20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16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r>
              <a:rPr lang="ru-RU" sz="1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                                                           </a:t>
            </a:r>
          </a:p>
          <a:p>
            <a:endParaRPr lang="ru-RU" sz="16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16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r>
              <a:rPr lang="ru-RU" sz="1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                                                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 Г. </a:t>
            </a: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О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КТЯБРЬСКИЙ, 2014 ГОД.</a:t>
            </a:r>
            <a:endParaRPr lang="ru-RU" sz="4400" dirty="0">
              <a:ln w="38100">
                <a:solidFill>
                  <a:srgbClr val="7030A0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4603" y="1494616"/>
            <a:ext cx="9929882" cy="1200323"/>
          </a:xfrm>
          <a:prstGeom prst="rect">
            <a:avLst/>
          </a:prstGeom>
        </p:spPr>
        <p:txBody>
          <a:bodyPr wrap="square" lIns="91433" tIns="45717" rIns="91433" bIns="45717">
            <a:spAutoFit/>
          </a:bodyPr>
          <a:lstStyle/>
          <a:p>
            <a:pPr marL="1981064" indent="-1981064"/>
            <a:r>
              <a:rPr lang="ru-RU" sz="7200" b="1" i="1" dirty="0" smtClean="0">
                <a:ln w="38100">
                  <a:solidFill>
                    <a:srgbClr val="7030A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endParaRPr lang="ru-RU" sz="7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476" y="-219703"/>
            <a:ext cx="10190448" cy="7136947"/>
          </a:xfrm>
          <a:prstGeom prst="rect">
            <a:avLst/>
          </a:prstGeom>
        </p:spPr>
        <p:txBody>
          <a:bodyPr wrap="square" lIns="103245" tIns="51622" rIns="103245" bIns="51622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200" b="1" dirty="0" smtClean="0">
                <a:solidFill>
                  <a:srgbClr val="0033CC"/>
                </a:solidFill>
              </a:rPr>
              <a:t>           </a:t>
            </a:r>
            <a:r>
              <a:rPr lang="ru-RU" sz="3200" b="1" dirty="0" smtClean="0">
                <a:solidFill>
                  <a:srgbClr val="002060"/>
                </a:solidFill>
              </a:rPr>
              <a:t>Приобщение детей старшего дошкольного возраста к быту и национальным традициям башкирского народа возможно в том случае, если педагогическая организация работы с дошкольниками будет осуществляться по специально разработанной педагогической технологии, обеспечивающей взаимосвязь когнитивного и деятельностного компонентов, актуализацию жизненного опыта и активизацию детей на всех этапах приобщения к традициям, взаимодействие в системе "педагог-ребенок-родитель"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19702" y="549592"/>
            <a:ext cx="5592993" cy="658250"/>
          </a:xfrm>
          <a:prstGeom prst="rect">
            <a:avLst/>
          </a:prstGeom>
        </p:spPr>
        <p:txBody>
          <a:bodyPr wrap="none" lIns="103245" tIns="51622" rIns="103245" bIns="51622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Заключение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5589" y="423046"/>
            <a:ext cx="9522222" cy="6401746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ru-RU" sz="3600" b="1" dirty="0" smtClean="0">
                <a:ln w="19050"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</a:t>
            </a:r>
            <a:endParaRPr lang="ru-RU" sz="1000" b="1" dirty="0" smtClean="0">
              <a:ln w="19050"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000" b="1" dirty="0" smtClean="0">
              <a:ln w="19050"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719089"/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Современные концепции развития личности ребенка, а также региональные подходы к образовательному процессу в дошкольных учреждениях предполагают включение отдельных элементов народной культуры в процессе развития ребенка.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Наследие каждого народа содержит ценные идеи и опыт воспитания. Сохранение и развитие культуры каждого этноса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актуально </a:t>
            </a:r>
            <a:r>
              <a:rPr lang="ru-RU" sz="2800" b="1" dirty="0" smtClean="0">
                <a:solidFill>
                  <a:srgbClr val="002060"/>
                </a:solidFill>
              </a:rPr>
              <a:t>для многонационального Башкортостана.</a:t>
            </a:r>
          </a:p>
          <a:p>
            <a:pPr indent="719089"/>
            <a:r>
              <a:rPr lang="ru-RU" sz="2800" b="1" dirty="0" smtClean="0">
                <a:solidFill>
                  <a:srgbClr val="002060"/>
                </a:solidFill>
              </a:rPr>
              <a:t> Приобщение к традициям башкирского народа особенно значимо в дошкольные годы, так как именно в этом возрасте закладываются основы социального поведения человека, формируются его ценностные ориентации.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0354" y="565922"/>
            <a:ext cx="184716" cy="415492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36174" y="0"/>
            <a:ext cx="9188109" cy="7663630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marL="720675" indent="-720675"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</a:t>
            </a:r>
          </a:p>
          <a:p>
            <a:pPr marL="720675" indent="-720675" algn="ctr"/>
            <a:endParaRPr lang="ru-RU" b="1" dirty="0" smtClean="0">
              <a:solidFill>
                <a:srgbClr val="0033CC"/>
              </a:solidFill>
            </a:endParaRPr>
          </a:p>
          <a:p>
            <a:pPr marL="600470" indent="-600470"/>
            <a:r>
              <a:rPr lang="ru-RU" sz="2400" b="1" dirty="0" smtClean="0">
                <a:solidFill>
                  <a:srgbClr val="0033CC"/>
                </a:solidFill>
              </a:rPr>
              <a:t>         </a:t>
            </a:r>
            <a:r>
              <a:rPr lang="ru-RU" sz="2400" b="1" dirty="0" smtClean="0">
                <a:solidFill>
                  <a:srgbClr val="002060"/>
                </a:solidFill>
              </a:rPr>
              <a:t>Познакомить детей с особенностями культуры, быта и         традициями   башкирского народа </a:t>
            </a:r>
          </a:p>
          <a:p>
            <a:pPr marL="720675" indent="-720675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              </a:t>
            </a:r>
          </a:p>
          <a:p>
            <a:pPr marL="720675" indent="-720675"/>
            <a:r>
              <a:rPr lang="ru-RU" sz="3600" dirty="0" smtClean="0">
                <a:ea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Задачи проекта</a:t>
            </a:r>
          </a:p>
          <a:p>
            <a:pPr marL="1076250" indent="-1076250" algn="ctr"/>
            <a:endParaRPr kumimoji="0" lang="ru-RU" b="1" i="0" u="none" strike="noStrike" cap="none" normalizeH="0" dirty="0" smtClean="0">
              <a:ln>
                <a:noFill/>
              </a:ln>
              <a:solidFill>
                <a:srgbClr val="0033CC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355575" indent="-355575">
              <a:buFont typeface="Wingdings" pitchFamily="2" charset="2"/>
              <a:buChar char="Ø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ознакомить детей с особенностями быта и традиций(жилища, народный костюм, национальная кухня, игры и народные праздники) башкирского народа</a:t>
            </a: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355575" indent="-355575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Обогатить духовный мир ребёнка, приобщив к традициям своего народа,          сформировать основы национальной культуры.</a:t>
            </a:r>
          </a:p>
          <a:p>
            <a:pPr marL="355575" indent="-355575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Воспитывать патриотизм, уважение к культурному прошлому и настоящему Башкортостана средствами  познавательного развития, речевого развития, художественно-эстетического развития, социально-личностного и физического развития.</a:t>
            </a:r>
          </a:p>
          <a:p>
            <a:pPr marL="355575" indent="-355575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Ориентировать родителей на патриотическое воспитание в семье.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6173" y="472662"/>
            <a:ext cx="9271638" cy="6755689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Руководители проекта: </a:t>
            </a:r>
          </a:p>
          <a:p>
            <a:pPr marL="3436120" indent="-23302"/>
            <a:r>
              <a:rPr lang="ru-RU" sz="2400" b="1" dirty="0" smtClean="0">
                <a:solidFill>
                  <a:srgbClr val="002060"/>
                </a:solidFill>
              </a:rPr>
              <a:t>Воспитатели, музыкальный      руководитель</a:t>
            </a:r>
          </a:p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проекта:</a:t>
            </a:r>
          </a:p>
          <a:p>
            <a:pPr indent="3412890"/>
            <a:r>
              <a:rPr lang="ru-RU" sz="2400" b="1" dirty="0" smtClean="0">
                <a:solidFill>
                  <a:srgbClr val="002060"/>
                </a:solidFill>
              </a:rPr>
              <a:t>Долгосрочный, поисково-творческий</a:t>
            </a:r>
          </a:p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Сроки проекта:</a:t>
            </a:r>
          </a:p>
          <a:p>
            <a:pPr indent="3412890"/>
            <a:r>
              <a:rPr lang="ru-RU" sz="2400" b="1" dirty="0" smtClean="0">
                <a:solidFill>
                  <a:srgbClr val="002060"/>
                </a:solidFill>
              </a:rPr>
              <a:t>Январь 2014г – ноябрь 2014г.</a:t>
            </a:r>
          </a:p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проекта:</a:t>
            </a:r>
          </a:p>
          <a:p>
            <a:pPr indent="3408127"/>
            <a:r>
              <a:rPr lang="ru-RU" sz="2400" b="1" dirty="0" smtClean="0">
                <a:solidFill>
                  <a:srgbClr val="002060"/>
                </a:solidFill>
              </a:rPr>
              <a:t>воспитанники, педагоги, родители.</a:t>
            </a:r>
          </a:p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Направление проекта:</a:t>
            </a:r>
          </a:p>
          <a:p>
            <a:pPr marL="3408127"/>
            <a:r>
              <a:rPr lang="ru-RU" sz="2400" b="1" dirty="0" smtClean="0">
                <a:solidFill>
                  <a:srgbClr val="002060"/>
                </a:solidFill>
              </a:rPr>
              <a:t>воспитание нравственно-патриотических чувств детей через знакомство их с традициями и бытом башкирского народа.</a:t>
            </a:r>
          </a:p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 детей, </a:t>
            </a:r>
          </a:p>
          <a:p>
            <a:pPr marL="3408127" indent="-3408127"/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участников проекта: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sz="2400" b="1" dirty="0" smtClean="0">
                <a:solidFill>
                  <a:srgbClr val="002060"/>
                </a:solidFill>
              </a:rPr>
              <a:t>5 – 6 лет.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3229" y="208732"/>
            <a:ext cx="8915502" cy="6740301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</a:t>
            </a:r>
          </a:p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</a:t>
            </a: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3031" indent="-27303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Изучение методической и теоретической литературы по подготовке к работе над проектом.</a:t>
            </a:r>
          </a:p>
          <a:p>
            <a:pPr marL="273031" indent="-27303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Создание предметно-развивающей среды.</a:t>
            </a:r>
          </a:p>
          <a:p>
            <a:pPr marL="273031" indent="-27303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Разработка плана реализации проекта.</a:t>
            </a:r>
          </a:p>
          <a:p>
            <a:pPr marL="273031" indent="-27303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Подбор материала (наглядного, дидактического, практического).</a:t>
            </a:r>
          </a:p>
          <a:p>
            <a:pPr marL="273031" indent="-27303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Оформление информационного стенда для родителей. </a:t>
            </a:r>
          </a:p>
          <a:p>
            <a:pPr marL="273031" indent="-273031">
              <a:buFont typeface="Wingdings" pitchFamily="2" charset="2"/>
              <a:buChar char="Ø"/>
            </a:pPr>
            <a:endParaRPr lang="ru-RU" sz="2400" b="1" dirty="0" smtClean="0">
              <a:solidFill>
                <a:srgbClr val="0033CC"/>
              </a:solidFill>
            </a:endParaRPr>
          </a:p>
          <a:p>
            <a:pPr marL="273031" indent="-273031">
              <a:buFont typeface="Wingdings" pitchFamily="2" charset="2"/>
              <a:buChar char="Ø"/>
            </a:pPr>
            <a:endParaRPr lang="ru-RU" sz="2400" b="1" dirty="0" smtClean="0">
              <a:solidFill>
                <a:srgbClr val="0033CC"/>
              </a:solidFill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040" y="1"/>
            <a:ext cx="10072758" cy="5078307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</a:t>
            </a:r>
          </a:p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проекта</a:t>
            </a: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DSCN1812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03230" y="1280301"/>
            <a:ext cx="3929090" cy="2946818"/>
          </a:xfrm>
          <a:prstGeom prst="rect">
            <a:avLst/>
          </a:prstGeom>
        </p:spPr>
      </p:pic>
      <p:pic>
        <p:nvPicPr>
          <p:cNvPr id="1026" name="Picture 2" descr="G:\img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2584" y="1280302"/>
            <a:ext cx="3581400" cy="5413248"/>
          </a:xfrm>
          <a:prstGeom prst="rect">
            <a:avLst/>
          </a:prstGeom>
          <a:noFill/>
        </p:spPr>
      </p:pic>
      <p:pic>
        <p:nvPicPr>
          <p:cNvPr id="1027" name="Picture 3" descr="G:\img004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988982" y="4423573"/>
            <a:ext cx="4357718" cy="290857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32518" y="6923903"/>
            <a:ext cx="3714776" cy="415498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Развивающая среда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6040" y="280170"/>
            <a:ext cx="10072758" cy="1754320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Непосредственная образовательная деятельность</a:t>
            </a:r>
          </a:p>
          <a:p>
            <a:pPr algn="ctr"/>
            <a:endParaRPr lang="ru-RU" sz="3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G:\img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2204" y="1692399"/>
            <a:ext cx="4634681" cy="3093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G:\img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0876" y="5004767"/>
            <a:ext cx="3368118" cy="2275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560486" y="6709589"/>
            <a:ext cx="3714776" cy="415498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«Мой край – Башкортостан»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6371" y="208732"/>
            <a:ext cx="4634781" cy="646325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Игровая деятельность</a:t>
            </a:r>
            <a:endParaRPr lang="ru-RU" sz="3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488917" y="1137426"/>
            <a:ext cx="4363497" cy="32726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6" name="Picture 4" descr="G:\фотки для презентации\IMG_4112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5775328" y="1137426"/>
            <a:ext cx="4612214" cy="34591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3317" name="Picture 5" descr="G:\фотки для презентации\IMG_41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0825" y="4280698"/>
            <a:ext cx="4889633" cy="328056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71" y="4280697"/>
            <a:ext cx="3802582" cy="285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31793" y="0"/>
            <a:ext cx="9572691" cy="1754320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</a:t>
            </a:r>
          </a:p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проекта</a:t>
            </a:r>
          </a:p>
          <a:p>
            <a:pPr algn="ctr"/>
            <a:endParaRPr lang="ru-RU" sz="3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17.jpg"/>
          <p:cNvPicPr>
            <a:picLocks noChangeAspect="1"/>
          </p:cNvPicPr>
          <p:nvPr/>
        </p:nvPicPr>
        <p:blipFill>
          <a:blip r:embed="rId3">
            <a:lum bright="10000"/>
          </a:blip>
          <a:stretch>
            <a:fillRect/>
          </a:stretch>
        </p:blipFill>
        <p:spPr>
          <a:xfrm>
            <a:off x="417478" y="1708929"/>
            <a:ext cx="3004047" cy="2928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belyash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6172" y="4566449"/>
            <a:ext cx="3465201" cy="2547942"/>
          </a:xfrm>
          <a:prstGeom prst="rect">
            <a:avLst/>
          </a:prstGeom>
          <a:ln w="76200">
            <a:solidFill>
              <a:schemeClr val="bg2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image_resize.jpg"/>
          <p:cNvPicPr>
            <a:picLocks noChangeAspect="1"/>
          </p:cNvPicPr>
          <p:nvPr/>
        </p:nvPicPr>
        <p:blipFill>
          <a:blip r:embed="rId5">
            <a:lum/>
          </a:blip>
          <a:stretch>
            <a:fillRect/>
          </a:stretch>
        </p:blipFill>
        <p:spPr>
          <a:xfrm>
            <a:off x="3989378" y="1280302"/>
            <a:ext cx="2357454" cy="354142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380</Words>
  <Application>Microsoft Office PowerPoint</Application>
  <PresentationFormat>Произвольный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89</cp:revision>
  <dcterms:created xsi:type="dcterms:W3CDTF">2014-12-14T18:25:33Z</dcterms:created>
  <dcterms:modified xsi:type="dcterms:W3CDTF">2017-01-15T15:53:41Z</dcterms:modified>
</cp:coreProperties>
</file>