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9" r:id="rId3"/>
    <p:sldId id="261" r:id="rId4"/>
    <p:sldId id="262" r:id="rId5"/>
    <p:sldId id="264" r:id="rId6"/>
    <p:sldId id="263" r:id="rId7"/>
    <p:sldId id="260" r:id="rId8"/>
    <p:sldId id="265" r:id="rId9"/>
    <p:sldId id="266" r:id="rId10"/>
    <p:sldId id="271" r:id="rId11"/>
    <p:sldId id="272" r:id="rId12"/>
    <p:sldId id="267" r:id="rId13"/>
    <p:sldId id="268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140968"/>
            <a:ext cx="71287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C000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Доброе утро!</a:t>
            </a:r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rgbClr val="FFC000"/>
                  </a:gs>
                  <a:gs pos="90000">
                    <a:srgbClr val="C00000"/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7" name="Picture 3" descr="C:\Users\Администратор\Desktop\солнышко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76672"/>
            <a:ext cx="2402058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 для глаз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Картинки по запросу игрушки мя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59691" cy="851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6586E-6 L 0.86649 -0.009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6649 -0.00948 L 0.8743 0.8089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743 0.81934 L -0.01545 0.829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5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0.82975 L -0.01545 0.0113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11288E-6 L 0.45677 0.230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316 0.17927 C 0.55035 0.17927 0.64583 0.2991 0.64583 0.44622 C 0.64583 0.59334 0.55035 0.71363 0.43316 0.71363 C 0.31597 0.71363 0.22083 0.59334 0.22083 0.44622 C 0.22083 0.2991 0.31597 0.17927 0.43316 0.17927 Z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316 0.17928 L 0.49774 0.44784 L 0.71267 0.44784 L 0.5401 0.61323 L 0.60521 0.88226 L 0.43316 0.7164 L 0.26059 0.88226 L 0.32569 0.61323 L 0.15364 0.44784 L 0.36823 0.44784 L 0.43316 0.17928 Z " pathEditMode="relative" rAng="0" ptsTypes="FFFFFFFFFFF">
                                      <p:cBhvr>
                                        <p:cTn id="24" dur="5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26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184 0.45015 C 0.18142 0.21513 0.31528 0.01134 0.49444 -0.00277 C 0.6658 -0.02012 0.82639 0.13764 0.83698 0.36618 C 0.85069 0.57668 0.73785 0.77377 0.57708 0.78765 C 0.43021 0.79829 0.29097 0.66829 0.28021 0.47166 C 0.26944 0.29239 0.36354 0.12353 0.49965 0.10942 C 0.62535 0.09901 0.74358 0.20819 0.75139 0.37312 C 0.7592 0.5207 0.68472 0.66435 0.57222 0.67176 C 0.47014 0.68217 0.37413 0.59773 0.3658 0.46426 C 0.36059 0.34467 0.41701 0.22901 0.50521 0.2223 C 0.58299 0.21513 0.66042 0.27851 0.6658 0.38006 C 0.67101 0.46819 0.63125 0.55216 0.56649 0.55957 C 0.51302 0.56627 0.45694 0.52764 0.45399 0.45663 C 0.44913 0.40065 0.47014 0.3412 0.51042 0.33449 C 0.54271 0.33449 0.57483 0.3486 0.58003 0.38677 C 0.58299 0.41175 0.57708 0.4365 0.56146 0.44668 C 0.55347 0.45015 0.54792 0.45015 0.5401 0.44668 " pathEditMode="relative" rAng="0" ptsTypes="fffffffffffffffff">
                                      <p:cBhvr>
                                        <p:cTn id="27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2770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0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327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0"/>
                            </p:stCondLst>
                            <p:childTnLst>
                              <p:par>
                                <p:cTn id="35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 к проверке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27580" y="1397000"/>
          <a:ext cx="741683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3"/>
                <a:gridCol w="741683"/>
                <a:gridCol w="741683"/>
                <a:gridCol w="741683"/>
                <a:gridCol w="741683"/>
                <a:gridCol w="741683"/>
                <a:gridCol w="741683"/>
                <a:gridCol w="741683"/>
                <a:gridCol w="741683"/>
                <a:gridCol w="741683"/>
              </a:tblGrid>
              <a:tr h="58395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395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251520" y="36541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Критерии оценки: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«5» -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без ошибок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«4» -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1-2 ошибки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«3» 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- 3-4 ошибки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lang="ru-RU" dirty="0" smtClean="0"/>
              <a:t>    - я понял(а) правило написания НЕ с глаголами, могу применять, могу объяснить другому.</a:t>
            </a:r>
          </a:p>
          <a:p>
            <a:r>
              <a:rPr lang="ru-RU" dirty="0" smtClean="0"/>
              <a:t>    - Я понял(а) правило написания НЕ с глаголами, могу применять, но есть сомнения.</a:t>
            </a:r>
          </a:p>
          <a:p>
            <a:r>
              <a:rPr lang="ru-RU" dirty="0" smtClean="0"/>
              <a:t>    - Правило понял, но применять не научился.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39552" y="1268760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39552" y="2924944"/>
            <a:ext cx="720080" cy="7200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9552" y="4437112"/>
            <a:ext cx="720080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lang="ru-RU" dirty="0" smtClean="0"/>
              <a:t>    - стр. 94 упр. 3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- Р.т. с. 33 упр. 3,4</a:t>
            </a:r>
          </a:p>
          <a:p>
            <a:endParaRPr lang="ru-RU" dirty="0" smtClean="0"/>
          </a:p>
          <a:p>
            <a:r>
              <a:rPr lang="ru-RU" dirty="0" smtClean="0"/>
              <a:t>    - стр. 93 упр. 1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539552" y="1268760"/>
            <a:ext cx="792088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39552" y="2924944"/>
            <a:ext cx="720080" cy="7200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9552" y="4437112"/>
            <a:ext cx="720080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6891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Часть речи, которая никогда не пишется перед глаголами. </a:t>
            </a:r>
          </a:p>
          <a:p>
            <a:pPr marL="342900" indent="-34290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(четвёртая и вторая  буквы  в слове)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412776"/>
            <a:ext cx="4872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Синоним к словам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приятель, товарищ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(третья буква  в слове)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284984"/>
            <a:ext cx="540840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Часть речи, которая может о себе так сказать: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«Что без меня предметы?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Лишь названья.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я приду – Всё в действие придёт.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Летит ракета. Люди строят здания.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Цветут сады, и хлеб в полях растёт» ?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третья буква  в слове)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204864"/>
            <a:ext cx="66903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Продолжите предложение: «Части речи можно поделить 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две группы: самостоятельные и ________________».</a:t>
            </a:r>
          </a:p>
          <a:p>
            <a:pPr marL="342900" indent="-34290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(четвёртая и шестая буквы  в слове)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5445224"/>
            <a:ext cx="31229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Дружба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792088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C000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Дружба – великая сила.</a:t>
            </a:r>
          </a:p>
          <a:p>
            <a:pPr algn="ctr">
              <a:defRPr/>
            </a:pP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C000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Дружба творит чудеса.</a:t>
            </a:r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rgbClr val="FFC000"/>
                  </a:gs>
                  <a:gs pos="90000">
                    <a:srgbClr val="C00000"/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1268760"/>
          <a:ext cx="8064896" cy="3384376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3384376">
                <a:tc>
                  <a:txBody>
                    <a:bodyPr/>
                    <a:lstStyle/>
                    <a:p>
                      <a:pPr marL="514350" indent="-5143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</a:t>
                      </a:r>
                      <a:r>
                        <a:rPr lang="ru-RU" sz="2800" b="1" u="sng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в   б</a:t>
                      </a:r>
                      <a:r>
                        <a:rPr lang="ru-RU" sz="2800" b="1" u="sng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   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бросит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514350" indent="-5143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Новых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друзей </a:t>
                      </a:r>
                      <a:r>
                        <a:rPr lang="ru-RU" sz="2800" b="1" u="sng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</a:t>
                      </a:r>
                      <a:r>
                        <a:rPr lang="ru-RU" sz="2800" b="1" u="sng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вай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 старых   </a:t>
                      </a:r>
                      <a:r>
                        <a:rPr lang="ru-RU" sz="2800" b="1" u="sng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бывай.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Дружба – как ст</a:t>
                      </a:r>
                      <a:r>
                        <a:rPr lang="ru-RU" sz="2800" b="1" u="sng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кло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разобьешь – склеишь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707904" y="4293096"/>
            <a:ext cx="117642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268760"/>
          <a:ext cx="8748464" cy="3384376"/>
        </p:xfrm>
        <a:graphic>
          <a:graphicData uri="http://schemas.openxmlformats.org/drawingml/2006/table">
            <a:tbl>
              <a:tblPr/>
              <a:tblGrid>
                <a:gridCol w="8748464"/>
              </a:tblGrid>
              <a:tr h="3384376">
                <a:tc>
                  <a:txBody>
                    <a:bodyPr/>
                    <a:lstStyle/>
                    <a:p>
                      <a:pPr marL="514350" indent="-5143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  в   беде  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(не)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бросит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514350" indent="-5143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Новых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друзей наживай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 старых 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(не)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забывай.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Дружба – как стекло, разобьешь –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(не)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склеишь. 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340768"/>
            <a:ext cx="712879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solidFill>
                  <a:srgbClr val="C00000"/>
                </a:solidFill>
              </a:rPr>
              <a:t>Тема урока:</a:t>
            </a:r>
          </a:p>
          <a:p>
            <a:pPr algn="ctr">
              <a:defRPr/>
            </a:pPr>
            <a:r>
              <a:rPr lang="ru-RU" sz="6000" b="1" dirty="0" smtClean="0">
                <a:solidFill>
                  <a:srgbClr val="C00000"/>
                </a:solidFill>
              </a:rPr>
              <a:t>«Правописание НЕ с глаголами»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2987824" y="1916832"/>
          <a:ext cx="2259013" cy="685800"/>
        </p:xfrm>
        <a:graphic>
          <a:graphicData uri="http://schemas.openxmlformats.org/presentationml/2006/ole">
            <p:oleObj spid="_x0000_s3073" name="Объект упаковщика для оболочки" showAsIcon="1" r:id="rId3" imgW="2259360" imgH="68580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действия: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5"/>
            <a:ext cx="8784976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Если глагол может употребляться без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НЕ, то НЕ с глаголами пишется ____________.</a:t>
            </a: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Если глагол не употребляется без НЕ, то НЕ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пишется с глаголом __________.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1988840"/>
            <a:ext cx="2408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раздельно 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3553852"/>
            <a:ext cx="1632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слитно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и по запросу шаблон для презентации по истор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Слова-исключения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567333"/>
            <a:ext cx="397078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невзлюбить</a:t>
            </a:r>
          </a:p>
          <a:p>
            <a:pPr>
              <a:buNone/>
            </a:pPr>
            <a:r>
              <a:rPr lang="ru-RU" b="1" dirty="0" smtClean="0"/>
              <a:t>неволить</a:t>
            </a:r>
          </a:p>
          <a:p>
            <a:pPr>
              <a:buNone/>
            </a:pPr>
            <a:r>
              <a:rPr lang="ru-RU" b="1" dirty="0" smtClean="0"/>
              <a:t>негодовать</a:t>
            </a:r>
          </a:p>
          <a:p>
            <a:pPr>
              <a:buNone/>
            </a:pPr>
            <a:r>
              <a:rPr lang="ru-RU" b="1" dirty="0" smtClean="0"/>
              <a:t>недомогать</a:t>
            </a:r>
          </a:p>
          <a:p>
            <a:pPr>
              <a:buNone/>
            </a:pPr>
            <a:r>
              <a:rPr lang="ru-RU" b="1" dirty="0" smtClean="0"/>
              <a:t>ненавидеть</a:t>
            </a:r>
          </a:p>
          <a:p>
            <a:pPr>
              <a:buNone/>
            </a:pPr>
            <a:r>
              <a:rPr lang="ru-RU" b="1" dirty="0" smtClean="0"/>
              <a:t>нездоровиться </a:t>
            </a:r>
          </a:p>
          <a:p>
            <a:pPr>
              <a:buNone/>
            </a:pPr>
            <a:r>
              <a:rPr lang="ru-RU" b="1" dirty="0" smtClean="0"/>
              <a:t>и др.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360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Объект упаковщика для оболочки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Способ действия:</vt:lpstr>
      <vt:lpstr>Слова-исключения</vt:lpstr>
      <vt:lpstr>Физминутка для глаз</vt:lpstr>
      <vt:lpstr>Слайд 11</vt:lpstr>
      <vt:lpstr>Ключ к проверке</vt:lpstr>
      <vt:lpstr>Рефлексия:</vt:lpstr>
      <vt:lpstr>Домашнее задание: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Дмитрий Каленюк</cp:lastModifiedBy>
  <cp:revision>26</cp:revision>
  <dcterms:created xsi:type="dcterms:W3CDTF">2014-06-15T09:49:01Z</dcterms:created>
  <dcterms:modified xsi:type="dcterms:W3CDTF">2017-01-13T12:47:37Z</dcterms:modified>
</cp:coreProperties>
</file>