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0" r:id="rId5"/>
    <p:sldId id="265" r:id="rId6"/>
    <p:sldId id="263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FCC9-69EB-43D0-B8B1-37DB7692A41A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3C4516C-DCAF-46A9-ABFF-9DEC1F4EC7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FCC9-69EB-43D0-B8B1-37DB7692A41A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4516C-DCAF-46A9-ABFF-9DEC1F4EC7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FCC9-69EB-43D0-B8B1-37DB7692A41A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4516C-DCAF-46A9-ABFF-9DEC1F4EC7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FCC9-69EB-43D0-B8B1-37DB7692A41A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3C4516C-DCAF-46A9-ABFF-9DEC1F4EC7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FCC9-69EB-43D0-B8B1-37DB7692A41A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4516C-DCAF-46A9-ABFF-9DEC1F4EC7A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FCC9-69EB-43D0-B8B1-37DB7692A41A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4516C-DCAF-46A9-ABFF-9DEC1F4EC7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FCC9-69EB-43D0-B8B1-37DB7692A41A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3C4516C-DCAF-46A9-ABFF-9DEC1F4EC7A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FCC9-69EB-43D0-B8B1-37DB7692A41A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4516C-DCAF-46A9-ABFF-9DEC1F4EC7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FCC9-69EB-43D0-B8B1-37DB7692A41A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4516C-DCAF-46A9-ABFF-9DEC1F4EC7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FCC9-69EB-43D0-B8B1-37DB7692A41A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4516C-DCAF-46A9-ABFF-9DEC1F4EC7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5FCC9-69EB-43D0-B8B1-37DB7692A41A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4516C-DCAF-46A9-ABFF-9DEC1F4EC7A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DA5FCC9-69EB-43D0-B8B1-37DB7692A41A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C4516C-DCAF-46A9-ABFF-9DEC1F4EC7A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ru.wikipedia.org/wiki/%D0%A1%D1%83%D0%BE%D0%BD,_%D0%94%D0%B6%D0%BE%D0%B7%D0%B5%D1%84_%D0%A3%D0%B8%D0%BB%D1%81%D0%BE%D0%BD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0%D1%82%D0%B5%D0%BD%D1%82" TargetMode="External"/><Relationship Id="rId7" Type="http://schemas.openxmlformats.org/officeDocument/2006/relationships/image" Target="../media/image17.png"/><Relationship Id="rId2" Type="http://schemas.openxmlformats.org/officeDocument/2006/relationships/hyperlink" Target="https://ru.wikipedia.org/wiki/%D0%9B%D0%BE%D0%B4%D1%8B%D0%B3%D0%B8%D0%BD,_%D0%90%D0%BB%D0%B5%D0%BA%D1%81%D0%B0%D0%BD%D0%B4%D1%80_%D0%9D%D0%B8%D0%BA%D0%BE%D0%BB%D0%B0%D0%B5%D0%B2%D0%B8%D1%87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hyperlink" Target="https://commons.wikimedia.org/wiki/File:Lodygin_lamp.jpg?uselang=ru" TargetMode="External"/><Relationship Id="rId4" Type="http://schemas.openxmlformats.org/officeDocument/2006/relationships/hyperlink" Target="https://ru.wikipedia.org/wiki/%D0%94%D1%80%D0%B5%D0%B2%D0%B5%D1%81%D0%BD%D1%8B%D0%B9_%D1%83%D0%B3%D0%BE%D0%BB%D1%8C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commons.wikimedia.org/wiki/File:Edison_bulb.jpg?uselang=r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E%D0%BB%D1%8C%D1%84%D1%80%D0%B0%D0%BC" TargetMode="External"/><Relationship Id="rId2" Type="http://schemas.openxmlformats.org/officeDocument/2006/relationships/hyperlink" Target="https://ru.wikipedia.org/wiki/%D0%98%D1%81%D0%BA%D1%83%D1%81%D1%81%D1%82%D0%B2%D0%B5%D0%BD%D0%BD%D1%8B%D0%B9_%D0%B8%D1%81%D1%82%D0%BE%D1%87%D0%BD%D0%B8%D0%BA_%D1%81%D0%B2%D0%B5%D1%82%D0%B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93%D0%B0%D0%BB%D0%BE%D0%B3%D0%B5%D0%BD" TargetMode="External"/><Relationship Id="rId4" Type="http://schemas.openxmlformats.org/officeDocument/2006/relationships/hyperlink" Target="https://ru.wikipedia.org/wiki/%D0%98%D0%BD%D0%B5%D1%80%D1%82%D0%BD%D1%8B%D0%B9_%D0%B3%D0%B0%D0%B7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s://ru.wikipedia.org/wiki/%D0%9B%D0%B0%D0%BA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s://ru.wikipedia.org/wiki/%D0%90%D0%BB%D1%8E%D0%BC%D0%B8%D0%BD%D0%B8%D0%B9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0%B4%D0%BC%D0%B8%D0%BD%D0%B8%D1%81%D1%82%D1%80%D0%B0%D1%82%D0%B8%D0%B2%D0%BD%D0%BE%D0%B5_%D0%B4%D0%B5%D0%BB%D0%B5%D0%BD%D0%B8%D0%B5_%D0%A1%D0%A8%D0%90" TargetMode="External"/><Relationship Id="rId2" Type="http://schemas.openxmlformats.org/officeDocument/2006/relationships/hyperlink" Target="https://ru.wikipedia.org/wiki/%D0%9B%D0%B8%D0%B2%D0%B5%D1%80%D0%BC%D0%BE%D1%80_(%D0%9A%D0%B0%D0%BB%D0%B8%D1%84%D0%BE%D1%80%D0%BD%D0%B8%D1%8F)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A%D0%BD%D0%B8%D0%B3%D0%B0_%D1%80%D0%B5%D0%BA%D0%BE%D1%80%D0%B4%D0%BE%D0%B2_%D0%93%D0%B8%D0%BD%D0%BD%D0%B5%D1%81%D1%81%D0%B0" TargetMode="External"/><Relationship Id="rId5" Type="http://schemas.openxmlformats.org/officeDocument/2006/relationships/hyperlink" Target="https://ru.wikipedia.org/wiki/%D0%A1%D1%82%D0%BE%D0%BB%D0%B5%D1%82%D0%BD%D1%8F%D1%8F_%D0%BB%D0%B0%D0%BC%D0%BF%D0%B0" TargetMode="External"/><Relationship Id="rId4" Type="http://schemas.openxmlformats.org/officeDocument/2006/relationships/hyperlink" Target="https://ru.wikipedia.org/wiki/%D0%9A%D0%B0%D0%BB%D0%B8%D1%84%D0%BE%D1%80%D0%BD%D0%B8%D1%8F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1%8E,_%D0%A3%D0%BE%D1%80%D1%80%D0%B5%D0%BD_%D0%B4%D0%B5_%D0%BB%D0%B0" TargetMode="External"/><Relationship Id="rId2" Type="http://schemas.openxmlformats.org/officeDocument/2006/relationships/hyperlink" Target="https://ru.wikipedia.org/wiki/1840_%D0%B3%D0%BE%D0%B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1%91%D0%B1%D0%B5%D0%BB%D1%8C,_%D0%93%D0%B5%D0%BD%D1%80%D0%B8%D1%85" TargetMode="External"/><Relationship Id="rId2" Type="http://schemas.openxmlformats.org/officeDocument/2006/relationships/hyperlink" Target="https://ru.wikipedia.org/wiki/1854_%D0%B3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hyperlink" Target="https://ru.wikipedia.org/wiki/%D0%92%D0%B0%D0%BA%D1%83%D1%83%D0%BC" TargetMode="External"/><Relationship Id="rId4" Type="http://schemas.openxmlformats.org/officeDocument/2006/relationships/hyperlink" Target="https://ru.wikipedia.org/wiki/%D0%91%D0%B0%D0%BC%D0%B1%D1%83%D0%BA%D0%BE%D0%B2%D1%8B%D0%B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«Величайшие изобретения – лампочка»</a:t>
            </a:r>
          </a:p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ru-RU" sz="1400" dirty="0" smtClean="0"/>
          </a:p>
          <a:p>
            <a:pPr algn="r">
              <a:buNone/>
            </a:pPr>
            <a:r>
              <a:rPr lang="ru-RU" sz="1400" dirty="0" smtClean="0"/>
              <a:t>Подготовила: Шапошникова Н.Г.</a:t>
            </a:r>
          </a:p>
          <a:p>
            <a:pPr algn="r">
              <a:buNone/>
            </a:pPr>
            <a:r>
              <a:rPr lang="ru-RU" sz="1400" dirty="0" smtClean="0"/>
              <a:t>в</a:t>
            </a:r>
            <a:r>
              <a:rPr lang="ru-RU" sz="1400" dirty="0" smtClean="0"/>
              <a:t>оспитатель МБДОУ № 12 </a:t>
            </a:r>
          </a:p>
          <a:p>
            <a:pPr algn="r">
              <a:buNone/>
            </a:pPr>
            <a:r>
              <a:rPr lang="ru-RU" sz="1400" dirty="0" smtClean="0"/>
              <a:t>«Солнышко» </a:t>
            </a:r>
            <a:r>
              <a:rPr lang="ru-RU" sz="1400" dirty="0" err="1" smtClean="0"/>
              <a:t>пгт</a:t>
            </a:r>
            <a:r>
              <a:rPr lang="ru-RU" sz="1400" dirty="0" smtClean="0"/>
              <a:t>. Чегдомын</a:t>
            </a:r>
            <a:endParaRPr lang="ru-RU" sz="1400" dirty="0"/>
          </a:p>
        </p:txBody>
      </p:sp>
      <p:pic>
        <p:nvPicPr>
          <p:cNvPr id="6" name="Рисунок 5" descr="WOLFRA~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758575">
            <a:off x="1441197" y="3042549"/>
            <a:ext cx="1931799" cy="328855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42918"/>
            <a:ext cx="8686800" cy="5437207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В 1860 год английский химик и физик </a:t>
            </a:r>
            <a:r>
              <a:rPr lang="ru-RU" dirty="0" smtClean="0">
                <a:hlinkClick r:id="rId2" tooltip="Суон, Джозеф Уилсон"/>
              </a:rPr>
              <a:t>Джозеф Уилсон </a:t>
            </a:r>
            <a:r>
              <a:rPr lang="ru-RU" dirty="0" err="1" smtClean="0">
                <a:hlinkClick r:id="rId2" tooltip="Суон, Джозеф Уилсон"/>
              </a:rPr>
              <a:t>Суон</a:t>
            </a:r>
            <a:r>
              <a:rPr lang="ru-RU" dirty="0" smtClean="0"/>
              <a:t> продемонстрировал первые результаты и получил </a:t>
            </a:r>
            <a:r>
              <a:rPr lang="ru-RU" dirty="0" smtClean="0"/>
              <a:t>патент</a:t>
            </a:r>
            <a:r>
              <a:rPr lang="ru-RU" dirty="0" smtClean="0"/>
              <a:t>, однако трудности в получении вакуума привели к тому, что лампа </a:t>
            </a:r>
            <a:r>
              <a:rPr lang="ru-RU" dirty="0" err="1" smtClean="0"/>
              <a:t>Суона</a:t>
            </a:r>
            <a:r>
              <a:rPr lang="ru-RU" dirty="0" smtClean="0"/>
              <a:t> работала недолго и неэффективно.</a:t>
            </a:r>
          </a:p>
          <a:p>
            <a:endParaRPr lang="ru-RU" dirty="0"/>
          </a:p>
        </p:txBody>
      </p:sp>
      <p:pic>
        <p:nvPicPr>
          <p:cNvPr id="4" name="Рисунок 3" descr="keac5vdx41U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3286124"/>
            <a:ext cx="2500330" cy="337187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14356"/>
            <a:ext cx="8686800" cy="5365769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11 июля 1874 года российский инженер </a:t>
            </a:r>
            <a:r>
              <a:rPr lang="ru-RU" dirty="0" smtClean="0">
                <a:hlinkClick r:id="rId2" tooltip="Лодыгин, Александр Николаевич"/>
              </a:rPr>
              <a:t>Александр Николаевич Лодыгин</a:t>
            </a:r>
            <a:r>
              <a:rPr lang="ru-RU" dirty="0" smtClean="0"/>
              <a:t> получил </a:t>
            </a:r>
            <a:r>
              <a:rPr lang="ru-RU" dirty="0" smtClean="0">
                <a:hlinkClick r:id="rId3" tooltip="Патент"/>
              </a:rPr>
              <a:t>патент</a:t>
            </a:r>
            <a:r>
              <a:rPr lang="ru-RU" dirty="0" smtClean="0"/>
              <a:t> за номером 1619 на нитевую лампу. В качестве нити накала он использовал </a:t>
            </a:r>
            <a:r>
              <a:rPr lang="ru-RU" dirty="0" smtClean="0">
                <a:hlinkClick r:id="rId4" tooltip="Древесный уголь"/>
              </a:rPr>
              <a:t>угольный</a:t>
            </a:r>
            <a:r>
              <a:rPr lang="ru-RU" dirty="0" smtClean="0"/>
              <a:t> стержень, помещённый в </a:t>
            </a:r>
            <a:r>
              <a:rPr lang="ru-RU" dirty="0" err="1" smtClean="0"/>
              <a:t>вакуумированный</a:t>
            </a:r>
            <a:r>
              <a:rPr lang="ru-RU" dirty="0" smtClean="0"/>
              <a:t> сосуд.</a:t>
            </a:r>
          </a:p>
          <a:p>
            <a:endParaRPr lang="ru-RU" dirty="0"/>
          </a:p>
        </p:txBody>
      </p:sp>
      <p:pic>
        <p:nvPicPr>
          <p:cNvPr id="4" name="Рисунок 3" descr="https://upload.wikimedia.org/wikipedia/commons/d/d0/Lodygin_lamp.jpg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60" y="3357562"/>
            <a:ext cx="264320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aa26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57290" y="3857628"/>
            <a:ext cx="2143140" cy="268606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Томас  </a:t>
            </a:r>
            <a:r>
              <a:rPr lang="ru-RU" dirty="0" err="1" smtClean="0"/>
              <a:t>эдисон</a:t>
            </a:r>
            <a:endParaRPr lang="ru-RU" dirty="0"/>
          </a:p>
        </p:txBody>
      </p:sp>
      <p:pic>
        <p:nvPicPr>
          <p:cNvPr id="4" name="Содержимое 3" descr="https://upload.wikimedia.org/wikipedia/commons/thumb/7/76/Edison_bulb.jpg/200px-Edison_bulb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785926"/>
            <a:ext cx="318294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220px-Thomas_Edison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7" y="2000241"/>
            <a:ext cx="3093435" cy="396522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– лампа?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err="1" smtClean="0"/>
              <a:t>Ла́мпа</a:t>
            </a:r>
            <a:r>
              <a:rPr lang="ru-RU" b="1" dirty="0" smtClean="0"/>
              <a:t> </a:t>
            </a:r>
            <a:r>
              <a:rPr lang="ru-RU" b="1" dirty="0" err="1" smtClean="0"/>
              <a:t>нака́ливания</a:t>
            </a:r>
            <a:r>
              <a:rPr lang="ru-RU" dirty="0" smtClean="0"/>
              <a:t> — </a:t>
            </a:r>
            <a:r>
              <a:rPr lang="ru-RU" dirty="0" smtClean="0">
                <a:hlinkClick r:id="rId2" tooltip="Искусственный источник света"/>
              </a:rPr>
              <a:t>искусственный источник света</a:t>
            </a:r>
            <a:r>
              <a:rPr lang="ru-RU" dirty="0" smtClean="0"/>
              <a:t>, в котором свет испускает </a:t>
            </a:r>
            <a:r>
              <a:rPr lang="ru-RU" i="1" dirty="0" smtClean="0"/>
              <a:t>тело накала</a:t>
            </a:r>
            <a:r>
              <a:rPr lang="ru-RU" dirty="0" smtClean="0"/>
              <a:t>, нагреваемое электрическим током до высокой температуры. В качестве тела накала чаще всего используется спираль из тугоплавкого металла (чаще всего — </a:t>
            </a:r>
            <a:r>
              <a:rPr lang="ru-RU" dirty="0" smtClean="0">
                <a:hlinkClick r:id="rId3" tooltip="Вольфрам"/>
              </a:rPr>
              <a:t>вольфрама</a:t>
            </a:r>
            <a:r>
              <a:rPr lang="ru-RU" dirty="0" smtClean="0"/>
              <a:t>), либо угольная нить. Чтобы исключить окисление тела накала при контакте с воздухом, его помещают в </a:t>
            </a:r>
            <a:r>
              <a:rPr lang="ru-RU" dirty="0" err="1" smtClean="0"/>
              <a:t>вакуумированную</a:t>
            </a:r>
            <a:r>
              <a:rPr lang="ru-RU" dirty="0" smtClean="0"/>
              <a:t> колбу, либо колбу, заполненную </a:t>
            </a:r>
            <a:r>
              <a:rPr lang="ru-RU" dirty="0" smtClean="0">
                <a:hlinkClick r:id="rId4" tooltip="Инертный газ"/>
              </a:rPr>
              <a:t>инертными газами</a:t>
            </a:r>
            <a:r>
              <a:rPr lang="ru-RU" dirty="0" smtClean="0"/>
              <a:t> или парами </a:t>
            </a:r>
            <a:r>
              <a:rPr lang="ru-RU" dirty="0" smtClean="0">
                <a:hlinkClick r:id="rId5" tooltip="Галоген"/>
              </a:rPr>
              <a:t>галогенов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Современная лампа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400" dirty="0" smtClean="0"/>
              <a:t>Конструкция современной лампы. На схеме: 1 — колба; 2 — полость колбы (</a:t>
            </a:r>
            <a:r>
              <a:rPr lang="ru-RU" sz="1400" dirty="0" err="1" smtClean="0"/>
              <a:t>вакуумированная</a:t>
            </a:r>
            <a:r>
              <a:rPr lang="ru-RU" sz="1400" dirty="0" smtClean="0"/>
              <a:t> или наполненная газом); 3 — тело накала; 4, 5 — электроды (токовые вводы); 6 — крючки-держатели тела накала; 7 — ножка лампы; 8 — внешнее звено </a:t>
            </a:r>
            <a:r>
              <a:rPr lang="ru-RU" sz="1400" dirty="0" err="1" smtClean="0"/>
              <a:t>токоввода</a:t>
            </a:r>
            <a:r>
              <a:rPr lang="ru-RU" sz="1400" dirty="0" smtClean="0"/>
              <a:t>, предохранитель; 9 — корпус цоколя; 10 — изолятор цоколя (стекло); 11 — контакт донышка цоколя.</a:t>
            </a:r>
          </a:p>
          <a:p>
            <a:endParaRPr lang="ru-RU" dirty="0"/>
          </a:p>
        </p:txBody>
      </p:sp>
      <p:pic>
        <p:nvPicPr>
          <p:cNvPr id="4" name="Рисунок 3" descr="220px-Gluehlampe_01_KMJ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857496"/>
            <a:ext cx="2011680" cy="3346704"/>
          </a:xfrm>
          <a:prstGeom prst="rect">
            <a:avLst/>
          </a:prstGeom>
        </p:spPr>
      </p:pic>
      <p:pic>
        <p:nvPicPr>
          <p:cNvPr id="5" name="Рисунок 4" descr="220px-Incandescent_light_bulb_sv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812248"/>
            <a:ext cx="2986797" cy="404575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Разновидности современных ламп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/>
          </a:p>
          <a:p>
            <a:endParaRPr lang="ru-RU" b="1" dirty="0" smtClean="0"/>
          </a:p>
          <a:p>
            <a:r>
              <a:rPr lang="ru-RU" sz="1600" b="1" dirty="0" smtClean="0"/>
              <a:t>Лампа  общего назначения </a:t>
            </a:r>
          </a:p>
          <a:p>
            <a:pPr>
              <a:buNone/>
            </a:pPr>
            <a:r>
              <a:rPr lang="ru-RU" sz="1600" b="1" dirty="0" smtClean="0"/>
              <a:t> (лампы </a:t>
            </a:r>
            <a:r>
              <a:rPr lang="ru-RU" sz="1600" b="1" dirty="0" smtClean="0"/>
              <a:t>местного </a:t>
            </a:r>
            <a:r>
              <a:rPr lang="ru-RU" sz="1600" b="1" dirty="0" smtClean="0"/>
              <a:t>освещения)</a:t>
            </a:r>
          </a:p>
          <a:p>
            <a:pPr>
              <a:buNone/>
            </a:pPr>
            <a:r>
              <a:rPr lang="ru-RU" sz="1600" dirty="0" smtClean="0"/>
              <a:t>Область применения — ручные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(</a:t>
            </a:r>
            <a:r>
              <a:rPr lang="ru-RU" sz="1600" dirty="0" smtClean="0"/>
              <a:t>переносные) светильники, а </a:t>
            </a:r>
            <a:r>
              <a:rPr lang="ru-RU" sz="1600" dirty="0" smtClean="0"/>
              <a:t>также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светильники местного </a:t>
            </a:r>
            <a:r>
              <a:rPr lang="ru-RU" sz="1600" dirty="0" smtClean="0"/>
              <a:t>освещения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в производственных помещениях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на </a:t>
            </a:r>
            <a:r>
              <a:rPr lang="ru-RU" sz="1600" dirty="0" smtClean="0"/>
              <a:t>станках, верстаках и т. п., </a:t>
            </a:r>
            <a:r>
              <a:rPr lang="ru-RU" sz="1600" dirty="0" smtClean="0"/>
              <a:t>где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возможен случайный бой лампы);</a:t>
            </a:r>
            <a:endParaRPr lang="ru-RU" sz="1600" dirty="0"/>
          </a:p>
        </p:txBody>
      </p:sp>
      <p:pic>
        <p:nvPicPr>
          <p:cNvPr id="4" name="Рисунок 3" descr="WOLFRA~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1571612"/>
            <a:ext cx="2714644" cy="462120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14356"/>
            <a:ext cx="8686800" cy="5365769"/>
          </a:xfrm>
        </p:spPr>
        <p:txBody>
          <a:bodyPr/>
          <a:lstStyle/>
          <a:p>
            <a:r>
              <a:rPr lang="ru-RU" b="1" dirty="0" smtClean="0"/>
              <a:t>декоративные лампы</a:t>
            </a:r>
            <a:r>
              <a:rPr lang="ru-RU" dirty="0" smtClean="0"/>
              <a:t>, выпускаемые в фигурных колбах.</a:t>
            </a:r>
            <a:endParaRPr lang="ru-RU" dirty="0"/>
          </a:p>
        </p:txBody>
      </p:sp>
      <p:pic>
        <p:nvPicPr>
          <p:cNvPr id="4" name="Рисунок 3" descr="image13067657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1500174"/>
            <a:ext cx="2700349" cy="4865494"/>
          </a:xfrm>
          <a:prstGeom prst="rect">
            <a:avLst/>
          </a:prstGeom>
        </p:spPr>
      </p:pic>
      <p:pic>
        <p:nvPicPr>
          <p:cNvPr id="5" name="Рисунок 4" descr="12231145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2428868"/>
            <a:ext cx="3000396" cy="352987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14356"/>
            <a:ext cx="8686800" cy="5365769"/>
          </a:xfrm>
        </p:spPr>
        <p:txBody>
          <a:bodyPr/>
          <a:lstStyle/>
          <a:p>
            <a:r>
              <a:rPr lang="ru-RU" b="1" dirty="0" smtClean="0"/>
              <a:t>иллюминационные лампы</a:t>
            </a:r>
            <a:r>
              <a:rPr lang="ru-RU" dirty="0" smtClean="0"/>
              <a:t>, выпускаемые в </a:t>
            </a:r>
            <a:r>
              <a:rPr lang="ru-RU" dirty="0" smtClean="0"/>
              <a:t>окрашенных колбах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Назначение</a:t>
            </a:r>
            <a:r>
              <a:rPr lang="ru-RU" sz="1600" dirty="0" smtClean="0"/>
              <a:t> — иллюминационные </a:t>
            </a:r>
            <a:r>
              <a:rPr lang="ru-RU" sz="1600" dirty="0" smtClean="0"/>
              <a:t>установки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различных типов. Как правило, лампы </a:t>
            </a:r>
            <a:r>
              <a:rPr lang="ru-RU" sz="1600" dirty="0" smtClean="0"/>
              <a:t>этого</a:t>
            </a:r>
          </a:p>
          <a:p>
            <a:pPr>
              <a:buNone/>
            </a:pPr>
            <a:r>
              <a:rPr lang="ru-RU" sz="1600" dirty="0" smtClean="0"/>
              <a:t>вида </a:t>
            </a:r>
            <a:r>
              <a:rPr lang="ru-RU" sz="1600" dirty="0" smtClean="0"/>
              <a:t>имеют малую мощность (10—25 Вт</a:t>
            </a:r>
            <a:r>
              <a:rPr lang="ru-RU" sz="1600" dirty="0" smtClean="0"/>
              <a:t>).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Окрашивание колб обычно производится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на их </a:t>
            </a:r>
            <a:r>
              <a:rPr lang="ru-RU" sz="1600" dirty="0" smtClean="0"/>
              <a:t>внутреннюю </a:t>
            </a:r>
            <a:r>
              <a:rPr lang="ru-RU" sz="1600" dirty="0" smtClean="0"/>
              <a:t>поверхность </a:t>
            </a:r>
            <a:r>
              <a:rPr lang="ru-RU" sz="1600" dirty="0" smtClean="0"/>
              <a:t>.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Реже используются лампы с колбами</a:t>
            </a:r>
            <a:r>
              <a:rPr lang="ru-RU" sz="1600" dirty="0" smtClean="0"/>
              <a:t>,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окрашенными снаружи цветными </a:t>
            </a:r>
            <a:r>
              <a:rPr lang="ru-RU" sz="1600" dirty="0" smtClean="0">
                <a:hlinkClick r:id="rId2" tooltip="Лак"/>
              </a:rPr>
              <a:t>лаками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pic>
        <p:nvPicPr>
          <p:cNvPr id="4" name="Рисунок 3" descr="2045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2500306"/>
            <a:ext cx="4286280" cy="340223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304800" y="642938"/>
            <a:ext cx="8686800" cy="5437187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/>
              <a:t>зеркальные лампы накаливания</a:t>
            </a:r>
            <a:r>
              <a:rPr lang="ru-RU" dirty="0" smtClean="0"/>
              <a:t> </a:t>
            </a:r>
            <a:endParaRPr lang="ru-RU" dirty="0" smtClean="0"/>
          </a:p>
          <a:p>
            <a:pPr lvl="0">
              <a:buNone/>
            </a:pPr>
            <a:endParaRPr lang="ru-RU" sz="1600" dirty="0" smtClean="0"/>
          </a:p>
          <a:p>
            <a:pPr lvl="0">
              <a:buNone/>
            </a:pPr>
            <a:endParaRPr lang="ru-RU" sz="1600" dirty="0" smtClean="0"/>
          </a:p>
          <a:p>
            <a:pPr lvl="0">
              <a:buNone/>
            </a:pPr>
            <a:endParaRPr lang="ru-RU" sz="1600" dirty="0" smtClean="0"/>
          </a:p>
          <a:p>
            <a:pPr lvl="0">
              <a:buNone/>
            </a:pPr>
            <a:endParaRPr lang="ru-RU" sz="1600" dirty="0" smtClean="0"/>
          </a:p>
          <a:p>
            <a:pPr lvl="0">
              <a:buNone/>
            </a:pPr>
            <a:r>
              <a:rPr lang="ru-RU" sz="1600" dirty="0" smtClean="0"/>
              <a:t>имеют </a:t>
            </a:r>
            <a:r>
              <a:rPr lang="ru-RU" sz="1600" dirty="0" smtClean="0"/>
              <a:t>колбу специальной формы, часть </a:t>
            </a:r>
            <a:endParaRPr lang="ru-RU" sz="1600" dirty="0" smtClean="0"/>
          </a:p>
          <a:p>
            <a:pPr lvl="0">
              <a:buNone/>
            </a:pPr>
            <a:r>
              <a:rPr lang="ru-RU" sz="1600" dirty="0" smtClean="0"/>
              <a:t>которой </a:t>
            </a:r>
            <a:r>
              <a:rPr lang="ru-RU" sz="1600" dirty="0" smtClean="0"/>
              <a:t>покрыта отражающим </a:t>
            </a:r>
            <a:r>
              <a:rPr lang="ru-RU" sz="1600" dirty="0" smtClean="0"/>
              <a:t>слоем</a:t>
            </a:r>
          </a:p>
          <a:p>
            <a:pPr lvl="0"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(тонкая плёнка термически </a:t>
            </a:r>
            <a:r>
              <a:rPr lang="ru-RU" sz="1600" dirty="0" smtClean="0"/>
              <a:t>распылённого </a:t>
            </a:r>
          </a:p>
          <a:p>
            <a:pPr lvl="0">
              <a:buNone/>
            </a:pPr>
            <a:r>
              <a:rPr lang="ru-RU" sz="1600" dirty="0" smtClean="0">
                <a:hlinkClick r:id="rId2" tooltip="Алюминий"/>
              </a:rPr>
              <a:t>алюминия</a:t>
            </a:r>
            <a:r>
              <a:rPr lang="ru-RU" sz="1600" dirty="0" smtClean="0"/>
              <a:t>). </a:t>
            </a:r>
            <a:r>
              <a:rPr lang="ru-RU" sz="1600" dirty="0" smtClean="0"/>
              <a:t> </a:t>
            </a:r>
            <a:r>
              <a:rPr lang="ru-RU" sz="1600" dirty="0" smtClean="0"/>
              <a:t>Основное </a:t>
            </a:r>
            <a:r>
              <a:rPr lang="ru-RU" sz="1600" dirty="0" smtClean="0"/>
              <a:t>назначение</a:t>
            </a:r>
          </a:p>
          <a:p>
            <a:pPr lvl="0"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зеркальных </a:t>
            </a:r>
            <a:r>
              <a:rPr lang="ru-RU" sz="1600" dirty="0" smtClean="0"/>
              <a:t>ламп— </a:t>
            </a:r>
            <a:r>
              <a:rPr lang="ru-RU" sz="1600" dirty="0" smtClean="0"/>
              <a:t>локализованное </a:t>
            </a:r>
            <a:endParaRPr lang="ru-RU" sz="1600" dirty="0" smtClean="0"/>
          </a:p>
          <a:p>
            <a:pPr lvl="0">
              <a:buNone/>
            </a:pPr>
            <a:r>
              <a:rPr lang="ru-RU" sz="1600" dirty="0" smtClean="0"/>
              <a:t>местное </a:t>
            </a:r>
            <a:r>
              <a:rPr lang="ru-RU" sz="1600" dirty="0" smtClean="0"/>
              <a:t>освещение;</a:t>
            </a:r>
          </a:p>
          <a:p>
            <a:endParaRPr lang="ru-RU" dirty="0"/>
          </a:p>
        </p:txBody>
      </p:sp>
      <p:pic>
        <p:nvPicPr>
          <p:cNvPr id="6" name="Рисунок 5" descr="e40z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571612"/>
            <a:ext cx="3724275" cy="44577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42918"/>
            <a:ext cx="8686800" cy="5437207"/>
          </a:xfrm>
        </p:spPr>
        <p:txBody>
          <a:bodyPr/>
          <a:lstStyle/>
          <a:p>
            <a:r>
              <a:rPr lang="ru-RU" b="1" dirty="0" smtClean="0"/>
              <a:t>сигнальные лампы</a:t>
            </a:r>
            <a:r>
              <a:rPr lang="ru-RU" dirty="0" smtClean="0"/>
              <a:t> </a:t>
            </a:r>
            <a:endParaRPr lang="ru-RU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используются </a:t>
            </a:r>
            <a:r>
              <a:rPr lang="ru-RU" sz="1600" dirty="0" smtClean="0"/>
              <a:t>в различных </a:t>
            </a:r>
            <a:r>
              <a:rPr lang="ru-RU" sz="1600" dirty="0" smtClean="0"/>
              <a:t>светосигнальных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приборах (средствах </a:t>
            </a:r>
            <a:r>
              <a:rPr lang="ru-RU" sz="1600" dirty="0" smtClean="0"/>
              <a:t>визуального </a:t>
            </a:r>
          </a:p>
          <a:p>
            <a:pPr>
              <a:buNone/>
            </a:pPr>
            <a:r>
              <a:rPr lang="ru-RU" sz="1600" dirty="0" smtClean="0"/>
              <a:t>отображения  информации</a:t>
            </a:r>
            <a:r>
              <a:rPr lang="ru-RU" sz="1600" dirty="0" smtClean="0"/>
              <a:t>). Это </a:t>
            </a:r>
            <a:r>
              <a:rPr lang="ru-RU" sz="1600" dirty="0" smtClean="0"/>
              <a:t>лампы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малой мощности, </a:t>
            </a:r>
            <a:r>
              <a:rPr lang="ru-RU" sz="1600" dirty="0" smtClean="0"/>
              <a:t>рассчитанные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на длительный срок службы. </a:t>
            </a:r>
            <a:endParaRPr lang="ru-RU" sz="1600" dirty="0"/>
          </a:p>
        </p:txBody>
      </p:sp>
      <p:pic>
        <p:nvPicPr>
          <p:cNvPr id="4" name="Рисунок 3" descr="5858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1714488"/>
            <a:ext cx="4143404" cy="414340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сначала – что потом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Жизнь </a:t>
            </a:r>
          </a:p>
          <a:p>
            <a:pPr>
              <a:buNone/>
            </a:pPr>
            <a:r>
              <a:rPr lang="ru-RU" dirty="0" smtClean="0"/>
              <a:t>пещерных </a:t>
            </a:r>
          </a:p>
          <a:p>
            <a:pPr>
              <a:buNone/>
            </a:pPr>
            <a:r>
              <a:rPr lang="ru-RU" dirty="0" smtClean="0"/>
              <a:t>людей</a:t>
            </a:r>
            <a:endParaRPr lang="ru-RU" dirty="0"/>
          </a:p>
        </p:txBody>
      </p:sp>
      <p:pic>
        <p:nvPicPr>
          <p:cNvPr id="4" name="Содержимое 3" descr="___20111117_193085817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1500174"/>
            <a:ext cx="6548483" cy="4911363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14356"/>
            <a:ext cx="8686800" cy="5365769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/>
              <a:t>транспортные лампы</a:t>
            </a:r>
            <a:r>
              <a:rPr lang="ru-RU" dirty="0" smtClean="0"/>
              <a:t> 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 </a:t>
            </a:r>
          </a:p>
          <a:p>
            <a:pPr lvl="0">
              <a:buNone/>
            </a:pPr>
            <a:endParaRPr lang="ru-RU" sz="1900" dirty="0" smtClean="0"/>
          </a:p>
          <a:p>
            <a:pPr lvl="0">
              <a:buNone/>
            </a:pPr>
            <a:r>
              <a:rPr lang="ru-RU" sz="1900" dirty="0" smtClean="0"/>
              <a:t>чрезвычайно </a:t>
            </a:r>
            <a:r>
              <a:rPr lang="ru-RU" sz="1900" dirty="0" smtClean="0"/>
              <a:t>широкая группа ламп, </a:t>
            </a:r>
            <a:endParaRPr lang="ru-RU" sz="1900" dirty="0" smtClean="0"/>
          </a:p>
          <a:p>
            <a:pPr lvl="0">
              <a:buNone/>
            </a:pPr>
            <a:r>
              <a:rPr lang="ru-RU" sz="1900" dirty="0" smtClean="0"/>
              <a:t>предназначенных </a:t>
            </a:r>
            <a:r>
              <a:rPr lang="ru-RU" sz="1900" dirty="0" smtClean="0"/>
              <a:t>для работы на </a:t>
            </a:r>
            <a:endParaRPr lang="ru-RU" sz="1900" dirty="0" smtClean="0"/>
          </a:p>
          <a:p>
            <a:pPr lvl="0">
              <a:buNone/>
            </a:pPr>
            <a:r>
              <a:rPr lang="ru-RU" sz="1900" dirty="0" smtClean="0"/>
              <a:t>различных </a:t>
            </a:r>
            <a:r>
              <a:rPr lang="ru-RU" sz="1900" dirty="0" smtClean="0"/>
              <a:t>транспортных средствах </a:t>
            </a:r>
            <a:endParaRPr lang="ru-RU" sz="1900" dirty="0" smtClean="0"/>
          </a:p>
          <a:p>
            <a:pPr lvl="0">
              <a:buNone/>
            </a:pPr>
            <a:r>
              <a:rPr lang="ru-RU" sz="1900" dirty="0" smtClean="0"/>
              <a:t>автомобилях</a:t>
            </a:r>
            <a:r>
              <a:rPr lang="ru-RU" sz="1900" dirty="0" smtClean="0"/>
              <a:t>, мотоциклах и тракторах, </a:t>
            </a:r>
            <a:endParaRPr lang="ru-RU" sz="1900" dirty="0" smtClean="0"/>
          </a:p>
          <a:p>
            <a:pPr lvl="0">
              <a:buNone/>
            </a:pPr>
            <a:r>
              <a:rPr lang="ru-RU" sz="1900" dirty="0" smtClean="0"/>
              <a:t>самолётах </a:t>
            </a:r>
            <a:r>
              <a:rPr lang="ru-RU" sz="1900" dirty="0" smtClean="0"/>
              <a:t>и вертолётах, локомотивах </a:t>
            </a:r>
            <a:endParaRPr lang="ru-RU" sz="1900" dirty="0" smtClean="0"/>
          </a:p>
          <a:p>
            <a:pPr lvl="0">
              <a:buNone/>
            </a:pPr>
            <a:r>
              <a:rPr lang="ru-RU" sz="1900" dirty="0" smtClean="0"/>
              <a:t>и </a:t>
            </a:r>
            <a:r>
              <a:rPr lang="ru-RU" sz="1900" dirty="0" smtClean="0"/>
              <a:t>вагонах железных дорог и </a:t>
            </a:r>
            <a:endParaRPr lang="ru-RU" sz="1900" dirty="0" smtClean="0"/>
          </a:p>
          <a:p>
            <a:pPr lvl="0">
              <a:buNone/>
            </a:pPr>
            <a:r>
              <a:rPr lang="ru-RU" sz="1900" dirty="0" smtClean="0"/>
              <a:t>метрополитенов</a:t>
            </a:r>
            <a:r>
              <a:rPr lang="ru-RU" sz="1900" dirty="0" smtClean="0"/>
              <a:t>, речных и морских </a:t>
            </a:r>
            <a:endParaRPr lang="ru-RU" sz="1900" dirty="0" smtClean="0"/>
          </a:p>
          <a:p>
            <a:pPr lvl="0">
              <a:buNone/>
            </a:pPr>
            <a:r>
              <a:rPr lang="ru-RU" sz="1900" dirty="0" smtClean="0"/>
              <a:t>судах</a:t>
            </a:r>
            <a:r>
              <a:rPr lang="ru-RU" sz="1900" dirty="0" smtClean="0"/>
              <a:t>). </a:t>
            </a:r>
            <a:endParaRPr lang="ru-RU" sz="1900" dirty="0" smtClean="0"/>
          </a:p>
          <a:p>
            <a:endParaRPr lang="ru-RU" dirty="0"/>
          </a:p>
        </p:txBody>
      </p:sp>
      <p:pic>
        <p:nvPicPr>
          <p:cNvPr id="4" name="Рисунок 3" descr="cws_dfl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571480"/>
            <a:ext cx="2095500" cy="2095500"/>
          </a:xfrm>
          <a:prstGeom prst="rect">
            <a:avLst/>
          </a:prstGeom>
        </p:spPr>
      </p:pic>
      <p:pic>
        <p:nvPicPr>
          <p:cNvPr id="5" name="Рисунок 4" descr="f11b668s-96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286124"/>
            <a:ext cx="4143466" cy="337088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42918"/>
            <a:ext cx="8686800" cy="5437207"/>
          </a:xfrm>
        </p:spPr>
        <p:txBody>
          <a:bodyPr/>
          <a:lstStyle/>
          <a:p>
            <a:r>
              <a:rPr lang="ru-RU" b="1" dirty="0" smtClean="0"/>
              <a:t>прожекторные лампы</a:t>
            </a:r>
            <a:r>
              <a:rPr lang="ru-RU" dirty="0" smtClean="0"/>
              <a:t> </a:t>
            </a:r>
            <a:endParaRPr lang="ru-RU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обычно </a:t>
            </a:r>
            <a:r>
              <a:rPr lang="ru-RU" sz="1600" dirty="0" smtClean="0"/>
              <a:t>имеют большую мощность (до 10 </a:t>
            </a:r>
            <a:r>
              <a:rPr lang="ru-RU" sz="1600" dirty="0" smtClean="0"/>
              <a:t>кВт) </a:t>
            </a:r>
          </a:p>
          <a:p>
            <a:pPr>
              <a:buNone/>
            </a:pPr>
            <a:r>
              <a:rPr lang="ru-RU" sz="1600" dirty="0" smtClean="0"/>
              <a:t>и </a:t>
            </a:r>
            <a:r>
              <a:rPr lang="ru-RU" sz="1600" dirty="0" smtClean="0"/>
              <a:t>высокую световую отдачу. </a:t>
            </a:r>
            <a:r>
              <a:rPr lang="ru-RU" sz="1600" dirty="0" smtClean="0"/>
              <a:t>Используются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в световых приборах </a:t>
            </a:r>
            <a:r>
              <a:rPr lang="ru-RU" sz="1600" dirty="0" smtClean="0"/>
              <a:t>различного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назначения </a:t>
            </a:r>
            <a:r>
              <a:rPr lang="ru-RU" sz="1600" dirty="0" smtClean="0"/>
              <a:t>-осветительных </a:t>
            </a:r>
            <a:r>
              <a:rPr lang="ru-RU" sz="1600" dirty="0" smtClean="0"/>
              <a:t>и светосигнальных</a:t>
            </a:r>
            <a:endParaRPr lang="ru-RU" sz="1600" dirty="0"/>
          </a:p>
        </p:txBody>
      </p:sp>
      <p:pic>
        <p:nvPicPr>
          <p:cNvPr id="4" name="Рисунок 3" descr="10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1571612"/>
            <a:ext cx="3857652" cy="407368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14356"/>
            <a:ext cx="8686800" cy="5365769"/>
          </a:xfrm>
        </p:spPr>
        <p:txBody>
          <a:bodyPr/>
          <a:lstStyle/>
          <a:p>
            <a:pPr lvl="0"/>
            <a:r>
              <a:rPr lang="ru-RU" b="1" dirty="0" smtClean="0"/>
              <a:t>лампы для оптических </a:t>
            </a:r>
            <a:r>
              <a:rPr lang="ru-RU" b="1" dirty="0" smtClean="0"/>
              <a:t>приборов</a:t>
            </a:r>
          </a:p>
          <a:p>
            <a:pPr lvl="0">
              <a:buNone/>
            </a:pPr>
            <a:endParaRPr lang="ru-RU" sz="1600" dirty="0" smtClean="0"/>
          </a:p>
          <a:p>
            <a:pPr lvl="0">
              <a:buNone/>
            </a:pPr>
            <a:r>
              <a:rPr lang="ru-RU" sz="1600" dirty="0" smtClean="0"/>
              <a:t>Используются </a:t>
            </a:r>
            <a:r>
              <a:rPr lang="ru-RU" sz="1600" dirty="0" smtClean="0"/>
              <a:t>в различных </a:t>
            </a:r>
            <a:r>
              <a:rPr lang="ru-RU" sz="1600" dirty="0" smtClean="0"/>
              <a:t>приборах</a:t>
            </a:r>
          </a:p>
          <a:p>
            <a:pPr lvl="0"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(измерительные приборы, </a:t>
            </a:r>
            <a:r>
              <a:rPr lang="ru-RU" sz="1600" dirty="0" smtClean="0"/>
              <a:t>медицинская</a:t>
            </a:r>
          </a:p>
          <a:p>
            <a:pPr lvl="0"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техника и т. п.);</a:t>
            </a:r>
          </a:p>
          <a:p>
            <a:endParaRPr lang="ru-RU" dirty="0"/>
          </a:p>
        </p:txBody>
      </p:sp>
      <p:pic>
        <p:nvPicPr>
          <p:cNvPr id="4" name="Рисунок 3" descr="6482544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714620"/>
            <a:ext cx="6731015" cy="378619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а еще бывают такие</a:t>
            </a:r>
            <a:endParaRPr lang="ru-RU" dirty="0"/>
          </a:p>
        </p:txBody>
      </p:sp>
      <p:pic>
        <p:nvPicPr>
          <p:cNvPr id="4" name="Содержимое 3" descr="15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428736"/>
            <a:ext cx="3552844" cy="2476332"/>
          </a:xfrm>
        </p:spPr>
      </p:pic>
      <p:pic>
        <p:nvPicPr>
          <p:cNvPr id="5" name="Рисунок 4" descr="200px-Energiesparlampe_01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4214818"/>
            <a:ext cx="3429024" cy="2400317"/>
          </a:xfrm>
          <a:prstGeom prst="rect">
            <a:avLst/>
          </a:prstGeom>
        </p:spPr>
      </p:pic>
      <p:pic>
        <p:nvPicPr>
          <p:cNvPr id="6" name="Рисунок 5" descr="220px-KM-Lam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1571612"/>
            <a:ext cx="3571900" cy="2386679"/>
          </a:xfrm>
          <a:prstGeom prst="rect">
            <a:avLst/>
          </a:prstGeom>
        </p:spPr>
      </p:pic>
      <p:pic>
        <p:nvPicPr>
          <p:cNvPr id="7" name="Рисунок 6" descr="23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0694" y="4143380"/>
            <a:ext cx="2533263" cy="2143141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928670"/>
            <a:ext cx="3439352" cy="2571768"/>
          </a:xfrm>
        </p:spPr>
      </p:pic>
      <p:pic>
        <p:nvPicPr>
          <p:cNvPr id="5" name="Рисунок 4" descr="11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3857628"/>
            <a:ext cx="4572032" cy="2600391"/>
          </a:xfrm>
          <a:prstGeom prst="rect">
            <a:avLst/>
          </a:prstGeom>
        </p:spPr>
      </p:pic>
      <p:pic>
        <p:nvPicPr>
          <p:cNvPr id="6" name="Рисунок 5" descr="131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1000108"/>
            <a:ext cx="4199238" cy="2435558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Интересные факты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В США в одном из пожарных отделений города </a:t>
            </a:r>
            <a:r>
              <a:rPr lang="ru-RU" dirty="0" err="1" smtClean="0">
                <a:hlinkClick r:id="rId2" tooltip="Ливермор (Калифорния)"/>
              </a:rPr>
              <a:t>Ливермор</a:t>
            </a:r>
            <a:r>
              <a:rPr lang="ru-RU" dirty="0" smtClean="0"/>
              <a:t> (</a:t>
            </a:r>
            <a:r>
              <a:rPr lang="ru-RU" dirty="0" smtClean="0">
                <a:hlinkClick r:id="rId3" tooltip="Административное деление США"/>
              </a:rPr>
              <a:t>штат</a:t>
            </a:r>
            <a:r>
              <a:rPr lang="ru-RU" dirty="0" smtClean="0"/>
              <a:t> </a:t>
            </a:r>
            <a:r>
              <a:rPr lang="ru-RU" dirty="0" smtClean="0">
                <a:hlinkClick r:id="rId4" tooltip="Калифорния"/>
              </a:rPr>
              <a:t>Калифорния</a:t>
            </a:r>
            <a:r>
              <a:rPr lang="ru-RU" dirty="0" smtClean="0"/>
              <a:t>) </a:t>
            </a:r>
            <a:r>
              <a:rPr lang="ru-RU" dirty="0" smtClean="0"/>
              <a:t>лампа ручной работы, известная под именем «</a:t>
            </a:r>
            <a:r>
              <a:rPr lang="ru-RU" dirty="0" smtClean="0">
                <a:hlinkClick r:id="rId5" tooltip="Столетняя лампа"/>
              </a:rPr>
              <a:t>Столетняя лампа</a:t>
            </a:r>
            <a:r>
              <a:rPr lang="ru-RU" dirty="0" smtClean="0"/>
              <a:t>». Она постоянно горит уже более 110 </a:t>
            </a:r>
            <a:r>
              <a:rPr lang="ru-RU" dirty="0" smtClean="0"/>
              <a:t>лет</a:t>
            </a:r>
            <a:r>
              <a:rPr lang="ru-RU" dirty="0" smtClean="0"/>
              <a:t>.</a:t>
            </a:r>
            <a:r>
              <a:rPr lang="ru-RU" dirty="0" smtClean="0"/>
              <a:t> </a:t>
            </a:r>
            <a:r>
              <a:rPr lang="ru-RU" dirty="0" smtClean="0"/>
              <a:t>Лампа включена в </a:t>
            </a:r>
            <a:r>
              <a:rPr lang="ru-RU" dirty="0" smtClean="0">
                <a:hlinkClick r:id="rId6" tooltip="Книга рекордов Гиннесса"/>
              </a:rPr>
              <a:t>Книгу рекордов </a:t>
            </a:r>
            <a:r>
              <a:rPr lang="ru-RU" dirty="0" err="1" smtClean="0">
                <a:hlinkClick r:id="rId6" tooltip="Книга рекордов Гиннесса"/>
              </a:rPr>
              <a:t>Гиннесса</a:t>
            </a:r>
            <a:r>
              <a:rPr lang="ru-RU" dirty="0" smtClean="0"/>
              <a:t> </a:t>
            </a:r>
            <a:r>
              <a:rPr lang="ru-RU" dirty="0" smtClean="0"/>
              <a:t>в 1972 году.</a:t>
            </a:r>
          </a:p>
          <a:p>
            <a:pPr lvl="0"/>
            <a:r>
              <a:rPr lang="ru-RU" dirty="0" smtClean="0"/>
              <a:t>Пока </a:t>
            </a:r>
            <a:r>
              <a:rPr lang="ru-RU" dirty="0" smtClean="0"/>
              <a:t>лампа Томаса Эдисона не завоевала популярность, люди спали по 10 часов в </a:t>
            </a:r>
            <a:r>
              <a:rPr lang="ru-RU" dirty="0" smtClean="0"/>
              <a:t>сутки.</a:t>
            </a:r>
            <a:endParaRPr lang="ru-RU" dirty="0" smtClean="0"/>
          </a:p>
          <a:p>
            <a:pPr lvl="0"/>
            <a:r>
              <a:rPr lang="ru-RU" dirty="0" smtClean="0"/>
              <a:t>Для изготовления обычной лампочки требуется, как минимум, 7 </a:t>
            </a:r>
            <a:r>
              <a:rPr lang="ru-RU" dirty="0" smtClean="0"/>
              <a:t>металлов</a:t>
            </a:r>
            <a:r>
              <a:rPr lang="ru-RU" baseline="30000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85794"/>
            <a:ext cx="8686800" cy="529433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5400" dirty="0" smtClean="0"/>
          </a:p>
          <a:p>
            <a:pPr>
              <a:buNone/>
            </a:pPr>
            <a:r>
              <a:rPr lang="ru-RU" sz="5400" dirty="0" smtClean="0"/>
              <a:t> </a:t>
            </a:r>
            <a:r>
              <a:rPr lang="ru-RU" sz="5400" dirty="0" smtClean="0"/>
              <a:t>    Спасибо за внимание</a:t>
            </a:r>
            <a:endParaRPr lang="ru-RU" sz="5400" dirty="0"/>
          </a:p>
        </p:txBody>
      </p:sp>
      <p:pic>
        <p:nvPicPr>
          <p:cNvPr id="4" name="Рисунок 3" descr="untitled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3214686"/>
            <a:ext cx="3822190" cy="316240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средневековье</a:t>
            </a:r>
            <a:endParaRPr lang="ru-RU" dirty="0"/>
          </a:p>
        </p:txBody>
      </p:sp>
      <p:pic>
        <p:nvPicPr>
          <p:cNvPr id="4" name="Содержимое 3" descr="d8f8a073463e888a52bdd55ea96884b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357298"/>
            <a:ext cx="4383086" cy="4383086"/>
          </a:xfrm>
          <a:prstGeom prst="rect">
            <a:avLst/>
          </a:prstGeom>
        </p:spPr>
      </p:pic>
      <p:pic>
        <p:nvPicPr>
          <p:cNvPr id="5" name="Содержимое 3" descr="dot-481-fakel-438x32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3143248"/>
            <a:ext cx="4362162" cy="327660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Горящая лучина вставленная в светец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220px-Luchin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4214818"/>
            <a:ext cx="3643338" cy="2301927"/>
          </a:xfrm>
        </p:spPr>
      </p:pic>
      <p:pic>
        <p:nvPicPr>
          <p:cNvPr id="5" name="Рисунок 4" descr="full138382919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1214422"/>
            <a:ext cx="4572371" cy="343376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Крестьянская изба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«Бабушкины </a:t>
            </a:r>
          </a:p>
          <a:p>
            <a:pPr>
              <a:buNone/>
            </a:pPr>
            <a:r>
              <a:rPr lang="ru-RU" dirty="0" smtClean="0"/>
              <a:t>сказки»</a:t>
            </a:r>
            <a:endParaRPr lang="ru-RU" dirty="0"/>
          </a:p>
        </p:txBody>
      </p:sp>
      <p:pic>
        <p:nvPicPr>
          <p:cNvPr id="4" name="Содержимое 7" descr="220131~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1643050"/>
            <a:ext cx="6108390" cy="449799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Первые масляные лампы</a:t>
            </a:r>
            <a:endParaRPr lang="ru-RU" dirty="0"/>
          </a:p>
        </p:txBody>
      </p:sp>
      <p:pic>
        <p:nvPicPr>
          <p:cNvPr id="4" name="Содержимое 3" descr="200px-DiwaliOilLampCro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679484"/>
            <a:ext cx="3714776" cy="3083264"/>
          </a:xfrm>
        </p:spPr>
      </p:pic>
      <p:pic>
        <p:nvPicPr>
          <p:cNvPr id="5" name="Рисунок 4" descr="200px-Genie_Lamps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268264"/>
            <a:ext cx="4138639" cy="310398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Масляная лампа прошлого века</a:t>
            </a:r>
            <a:endParaRPr lang="ru-RU" dirty="0"/>
          </a:p>
        </p:txBody>
      </p:sp>
      <p:pic>
        <p:nvPicPr>
          <p:cNvPr id="4" name="Содержимое 3" descr="758-1319d5b76191ddda889635c57a8a7e1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1714488"/>
            <a:ext cx="4525962" cy="452596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Великие изобретатели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</a:t>
            </a:r>
            <a:r>
              <a:rPr lang="ru-RU" dirty="0" smtClean="0">
                <a:hlinkClick r:id="rId2" tooltip="1840 год"/>
              </a:rPr>
              <a:t>1840 году</a:t>
            </a:r>
            <a:r>
              <a:rPr lang="ru-RU" dirty="0" smtClean="0"/>
              <a:t> англичанин </a:t>
            </a:r>
            <a:r>
              <a:rPr lang="ru-RU" dirty="0" err="1" smtClean="0">
                <a:hlinkClick r:id="rId3" tooltip="Рю, Уоррен де ла"/>
              </a:rPr>
              <a:t>Деларю</a:t>
            </a:r>
            <a:r>
              <a:rPr lang="ru-RU" dirty="0" smtClean="0"/>
              <a:t> производит первую лампу накаливания </a:t>
            </a:r>
            <a:endParaRPr lang="ru-RU" dirty="0"/>
          </a:p>
        </p:txBody>
      </p:sp>
      <p:pic>
        <p:nvPicPr>
          <p:cNvPr id="4" name="Рисунок 3" descr="11026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976" y="3071810"/>
            <a:ext cx="6947813" cy="322095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14356"/>
            <a:ext cx="8686800" cy="536576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</a:t>
            </a:r>
            <a:r>
              <a:rPr lang="ru-RU" dirty="0" smtClean="0">
                <a:hlinkClick r:id="rId2" tooltip="1854 год"/>
              </a:rPr>
              <a:t>1854 году</a:t>
            </a:r>
            <a:r>
              <a:rPr lang="ru-RU" dirty="0" smtClean="0"/>
              <a:t> немец </a:t>
            </a:r>
            <a:r>
              <a:rPr lang="ru-RU" dirty="0" smtClean="0">
                <a:hlinkClick r:id="rId3" tooltip="Гёбель, Генрих"/>
              </a:rPr>
              <a:t>Генрих </a:t>
            </a:r>
            <a:r>
              <a:rPr lang="ru-RU" dirty="0" err="1" smtClean="0">
                <a:hlinkClick r:id="rId3" tooltip="Гёбель, Генрих"/>
              </a:rPr>
              <a:t>Гёбель</a:t>
            </a:r>
            <a:r>
              <a:rPr lang="ru-RU" dirty="0" smtClean="0"/>
              <a:t> разработал первую «современную» лампу: обугленную </a:t>
            </a:r>
            <a:r>
              <a:rPr lang="ru-RU" dirty="0" smtClean="0">
                <a:hlinkClick r:id="rId4" tooltip="Бамбуковые"/>
              </a:rPr>
              <a:t>бамбуковую</a:t>
            </a:r>
            <a:r>
              <a:rPr lang="ru-RU" dirty="0" smtClean="0"/>
              <a:t> нить в </a:t>
            </a:r>
            <a:r>
              <a:rPr lang="ru-RU" dirty="0" err="1" smtClean="0">
                <a:hlinkClick r:id="rId5" tooltip="Вакуум"/>
              </a:rPr>
              <a:t>вакуумированном</a:t>
            </a:r>
            <a:r>
              <a:rPr lang="ru-RU" dirty="0" smtClean="0"/>
              <a:t> сосуде.</a:t>
            </a:r>
            <a:endParaRPr lang="ru-RU" dirty="0"/>
          </a:p>
        </p:txBody>
      </p:sp>
      <p:pic>
        <p:nvPicPr>
          <p:cNvPr id="4" name="Рисунок 3" descr="gobel_3_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86050" y="3000372"/>
            <a:ext cx="3357586" cy="335758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80</TotalTime>
  <Words>380</Words>
  <Application>Microsoft Office PowerPoint</Application>
  <PresentationFormat>Экран (4:3)</PresentationFormat>
  <Paragraphs>111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Слайд 1</vt:lpstr>
      <vt:lpstr>Что сначала – что потом</vt:lpstr>
      <vt:lpstr>средневековье</vt:lpstr>
      <vt:lpstr>Горящая лучина вставленная в светец </vt:lpstr>
      <vt:lpstr>Крестьянская изба</vt:lpstr>
      <vt:lpstr>Первые масляные лампы</vt:lpstr>
      <vt:lpstr>Масляная лампа прошлого века</vt:lpstr>
      <vt:lpstr>Великие изобретатели</vt:lpstr>
      <vt:lpstr>Слайд 9</vt:lpstr>
      <vt:lpstr>Слайд 10</vt:lpstr>
      <vt:lpstr>Слайд 11</vt:lpstr>
      <vt:lpstr>Томас  эдисон</vt:lpstr>
      <vt:lpstr>Что такое – лампа?</vt:lpstr>
      <vt:lpstr>Современная лампа</vt:lpstr>
      <vt:lpstr>Разновидности современных ламп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 а еще бывают такие</vt:lpstr>
      <vt:lpstr>Слайд 24</vt:lpstr>
      <vt:lpstr>Интересные факты</vt:lpstr>
      <vt:lpstr>Слайд 26</vt:lpstr>
    </vt:vector>
  </TitlesOfParts>
  <Company>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FoM</dc:creator>
  <cp:lastModifiedBy>FoM</cp:lastModifiedBy>
  <cp:revision>9</cp:revision>
  <dcterms:created xsi:type="dcterms:W3CDTF">2015-02-09T09:42:14Z</dcterms:created>
  <dcterms:modified xsi:type="dcterms:W3CDTF">2015-02-09T11:02:57Z</dcterms:modified>
</cp:coreProperties>
</file>