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68" r:id="rId4"/>
    <p:sldId id="264" r:id="rId5"/>
    <p:sldId id="260" r:id="rId6"/>
    <p:sldId id="262" r:id="rId7"/>
    <p:sldId id="263" r:id="rId8"/>
    <p:sldId id="276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65" r:id="rId17"/>
    <p:sldId id="266" r:id="rId18"/>
    <p:sldId id="269" r:id="rId19"/>
    <p:sldId id="267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80A96-7BD9-4078-B8B4-B156A3E494F8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A6B3-1472-4614-904F-8820C8BB8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59;&#1056;&#1054;&#1050;%20&#1056;&#1059;&#1057;&#1057;&#1050;&#1054;&#1043;&#1054;%20&#1071;&#1047;&#1067;&#1050;&#1040;\CHajkovskij_Petr_Ilich_-_Vremena_goda._Zima._Dekabr._Svyatki_(iPlayer.fm)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&#1059;&#1056;&#1054;&#1050;%20&#1056;&#1059;&#1057;&#1057;&#1050;&#1054;&#1043;&#1054;%20&#1071;&#1047;&#1067;&#1050;&#1040;\CHajkovskij_Petr_Ilich_-_Vremena_goda._Zima._Dekabr._Svyatki_(iPlayer.fm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857232"/>
            <a:ext cx="1238250" cy="1714500"/>
          </a:xfrm>
          <a:prstGeom prst="rect">
            <a:avLst/>
          </a:prstGeom>
        </p:spPr>
      </p:pic>
      <p:pic>
        <p:nvPicPr>
          <p:cNvPr id="7" name="Рисунок 6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1142984"/>
            <a:ext cx="1238250" cy="1714500"/>
          </a:xfrm>
          <a:prstGeom prst="rect">
            <a:avLst/>
          </a:prstGeom>
        </p:spPr>
      </p:pic>
      <p:pic>
        <p:nvPicPr>
          <p:cNvPr id="8" name="Рисунок 7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1214422"/>
            <a:ext cx="1238250" cy="1714500"/>
          </a:xfrm>
          <a:prstGeom prst="rect">
            <a:avLst/>
          </a:prstGeom>
        </p:spPr>
      </p:pic>
      <p:pic>
        <p:nvPicPr>
          <p:cNvPr id="9" name="Рисунок 8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286124"/>
            <a:ext cx="1238250" cy="1714500"/>
          </a:xfrm>
          <a:prstGeom prst="rect">
            <a:avLst/>
          </a:prstGeom>
        </p:spPr>
      </p:pic>
      <p:pic>
        <p:nvPicPr>
          <p:cNvPr id="10" name="Рисунок 9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789040"/>
            <a:ext cx="3456384" cy="4785762"/>
          </a:xfrm>
          <a:prstGeom prst="rect">
            <a:avLst/>
          </a:prstGeom>
        </p:spPr>
      </p:pic>
      <p:pic>
        <p:nvPicPr>
          <p:cNvPr id="11" name="Рисунок 10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4071942"/>
            <a:ext cx="1238250" cy="1714500"/>
          </a:xfrm>
          <a:prstGeom prst="rect">
            <a:avLst/>
          </a:prstGeom>
        </p:spPr>
      </p:pic>
      <p:pic>
        <p:nvPicPr>
          <p:cNvPr id="12" name="Рисунок 11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0"/>
            <a:ext cx="1238250" cy="1714500"/>
          </a:xfrm>
          <a:prstGeom prst="rect">
            <a:avLst/>
          </a:prstGeom>
        </p:spPr>
      </p:pic>
      <p:pic>
        <p:nvPicPr>
          <p:cNvPr id="13" name="Рисунок 12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142852"/>
            <a:ext cx="1238250" cy="1714500"/>
          </a:xfrm>
          <a:prstGeom prst="rect">
            <a:avLst/>
          </a:prstGeom>
        </p:spPr>
      </p:pic>
      <p:pic>
        <p:nvPicPr>
          <p:cNvPr id="14" name="Рисунок 13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38250" cy="1714500"/>
          </a:xfrm>
          <a:prstGeom prst="rect">
            <a:avLst/>
          </a:prstGeom>
        </p:spPr>
      </p:pic>
      <p:pic>
        <p:nvPicPr>
          <p:cNvPr id="15" name="Рисунок 14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5992"/>
            <a:ext cx="1238250" cy="1714500"/>
          </a:xfrm>
          <a:prstGeom prst="rect">
            <a:avLst/>
          </a:prstGeom>
        </p:spPr>
      </p:pic>
      <p:pic>
        <p:nvPicPr>
          <p:cNvPr id="16" name="Рисунок 15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5143500"/>
            <a:ext cx="1238250" cy="1714500"/>
          </a:xfrm>
          <a:prstGeom prst="rect">
            <a:avLst/>
          </a:prstGeom>
        </p:spPr>
      </p:pic>
      <p:pic>
        <p:nvPicPr>
          <p:cNvPr id="17" name="Рисунок 16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5143500"/>
            <a:ext cx="1238250" cy="1714500"/>
          </a:xfrm>
          <a:prstGeom prst="rect">
            <a:avLst/>
          </a:prstGeom>
        </p:spPr>
      </p:pic>
      <p:pic>
        <p:nvPicPr>
          <p:cNvPr id="18" name="Рисунок 17" descr="1897779_animaciya-sneg-na-prozrachnom-f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5143500"/>
            <a:ext cx="1238250" cy="1714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3528" y="47667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4 классе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«Правописание безударных окончаний имен существительных »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8144" y="4365104"/>
            <a:ext cx="3275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Самохова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Ю.В.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г.Дятьково МБОУ школа № 3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429520" y="2786058"/>
            <a:ext cx="1200150" cy="1133475"/>
            <a:chOff x="900" y="1020"/>
            <a:chExt cx="1890" cy="1785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sysDot"/>
              <a:round/>
              <a:headEnd type="diamond" w="med" len="med"/>
              <a:tailEnd type="diamond" w="med" len="med"/>
            </a:ln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sysDot"/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5123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14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8625"/>
            <a:ext cx="1176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5 3.36725E-6 C 0.04705 0.15656 -0.04827 0.28515 -0.16337 0.28515 C -0.29931 0.28515 -0.34844 0.14246 -0.36945 0.05643 L -0.39046 -0.0569 C -0.41146 -0.1427 -0.46389 -0.28492 -0.61754 -0.28492 C -0.71563 -0.28492 -0.82691 -0.1568 -0.82691 3.36725E-6 C -0.82691 0.15656 -0.71563 0.28515 -0.61754 0.28515 C -0.46389 0.28515 -0.41146 0.14246 -0.39046 0.05643 L -0.36945 -0.0569 C -0.34844 -0.1427 -0.29931 -0.28492 -0.16337 -0.28492 C -0.04827 -0.28492 0.04705 -0.1568 0.04705 3.36725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14282" y="500042"/>
            <a:ext cx="1200150" cy="1133475"/>
            <a:chOff x="900" y="1020"/>
            <a:chExt cx="1890" cy="1785"/>
          </a:xfrm>
          <a:effectLst>
            <a:glow rad="228600">
              <a:srgbClr val="002060">
                <a:alpha val="40000"/>
              </a:srgb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ln w="76200" cmpd="thickThin">
              <a:solidFill>
                <a:schemeClr val="tx1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ln w="76200" cmpd="thickThin">
              <a:solidFill>
                <a:schemeClr val="tx1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ln w="76200" cmpd="thickThin">
                <a:solidFill>
                  <a:schemeClr val="tx1"/>
                </a:solidFill>
                <a:prstDash val="sysDot"/>
                <a:headEnd type="diamond" w="med" len="med"/>
                <a:tailEnd type="diamond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6147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14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357188"/>
            <a:ext cx="1238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5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1071563"/>
            <a:ext cx="11763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5236E-6 L 0.61475 1.45236E-6 L 0.86441 0.70282 L 0.24861 0.70282 L 3.61111E-6 1.45236E-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" y="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28625" y="2428875"/>
            <a:ext cx="1200150" cy="1133475"/>
            <a:chOff x="900" y="1020"/>
            <a:chExt cx="1890" cy="1785"/>
          </a:xfrm>
        </p:grpSpPr>
        <p:cxnSp>
          <p:nvCxnSpPr>
            <p:cNvPr id="7175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dashDot"/>
              <a:round/>
              <a:headEnd type="diamond" w="med" len="med"/>
              <a:tailEnd type="diamond" w="med" len="med"/>
            </a:ln>
          </p:spPr>
        </p:cxnSp>
        <p:cxnSp>
          <p:nvCxnSpPr>
            <p:cNvPr id="7176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dashDot"/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178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79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0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dashDot"/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7183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dashDot"/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7171" name="Рисунок 12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714375"/>
            <a:ext cx="117633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4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1428750"/>
            <a:ext cx="11763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15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571500"/>
            <a:ext cx="11763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48011E-6 C 0.00938 -0.02521 0.02222 -0.04926 0.04792 -0.04926 C 0.07708 -0.04926 0.08715 -0.02521 0.09653 -1.48011E-6 C 0.10955 0.02798 0.11892 0.05597 0.15139 0.05597 C 0.18038 0.05597 0.18993 0.02798 0.20278 -1.48011E-6 C 0.20903 -0.02521 0.22188 -0.04926 0.25087 -0.04926 C 0.27656 -0.04926 0.28941 -0.02521 0.29948 -1.48011E-6 C 0.30903 0.02798 0.32188 0.05597 0.35087 0.05597 C 0.38003 0.05597 0.40243 -1.48011E-6 0.40243 0.00023 C 0.41181 -0.02521 0.42188 -0.04926 0.45035 -0.04926 C 0.47951 -0.04926 0.48958 -0.02521 0.49896 -1.48011E-6 C 0.51198 0.02798 0.52135 0.05597 0.55382 0.05597 C 0.58281 0.05597 0.59236 0.02798 0.60191 -1.48011E-6 C 0.61476 -0.02521 0.62431 -0.04926 0.6533 -0.04926 C 0.67899 -0.04926 0.69184 -0.02521 0.70191 -1.48011E-6 C 0.71146 0.02798 0.72431 0.05597 0.7533 0.05597 C 0.78247 0.05597 0.79184 0.02798 0.80486 -1.48011E-6 " pathEditMode="relative" rAng="0" ptsTypes="ffffffffffff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14750" y="2857500"/>
            <a:ext cx="1200150" cy="1133475"/>
            <a:chOff x="900" y="1020"/>
            <a:chExt cx="1890" cy="1785"/>
          </a:xfrm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prstDash val="sysDot"/>
              <a:round/>
              <a:headEnd type="diamond" w="med" len="med"/>
              <a:tailEnd type="diamond" w="med" len="med"/>
            </a:ln>
            <a:scene3d>
              <a:camera prst="orthographicFront"/>
              <a:lightRig rig="threePt" dir="t"/>
            </a:scene3d>
            <a:sp3d contourW="12700">
              <a:contourClr>
                <a:srgbClr val="002060"/>
              </a:contourClr>
            </a:sp3d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prstDash val="sysDot"/>
                <a:round/>
                <a:headEnd type="diamond" w="med" len="med"/>
                <a:tailEnd type="diamond" w="med" len="med"/>
              </a:ln>
              <a:scene3d>
                <a:camera prst="orthographicFront"/>
                <a:lightRig rig="threePt" dir="t"/>
              </a:scene3d>
              <a:sp3d contourW="12700">
                <a:contourClr>
                  <a:srgbClr val="002060"/>
                </a:contourClr>
              </a:sp3d>
            </p:spPr>
          </p:cxnSp>
        </p:grpSp>
      </p:grpSp>
      <p:pic>
        <p:nvPicPr>
          <p:cNvPr id="8195" name="Рисунок 12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1431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714375"/>
            <a:ext cx="1176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14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357188"/>
            <a:ext cx="11763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15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0"/>
            <a:ext cx="1357312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16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357188"/>
            <a:ext cx="11763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6 0.00417 C 0.50018 -0.41882 -0.49948 -0.41882 -0.01598 0.00417 C -0.49948 -0.41882 -0.49948 0.47826 -0.01598 0.04325 C -0.49948 0.47826 0.50018 0.47826 0.02796 0.04325 C 0.50018 0.47826 0.50018 -0.41882 0.02796 0.00417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14744" y="2643182"/>
            <a:ext cx="1200150" cy="1133475"/>
            <a:chOff x="900" y="1020"/>
            <a:chExt cx="1890" cy="1785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cxnSp>
          <p:nvCxnSpPr>
            <p:cNvPr id="4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 cmpd="tri">
              <a:solidFill>
                <a:srgbClr val="002060"/>
              </a:solidFill>
              <a:round/>
              <a:headEnd type="diamond" w="med" len="med"/>
              <a:tailEnd type="diamond" w="med" len="med"/>
            </a:ln>
          </p:spPr>
        </p:cxnSp>
        <p:cxnSp>
          <p:nvCxnSpPr>
            <p:cNvPr id="5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 cmpd="tri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7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8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9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 cmpd="tri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2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 cmpd="tri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9219" name="Рисунок 12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1071563"/>
            <a:ext cx="11763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1143000"/>
            <a:ext cx="1176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14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642938"/>
            <a:ext cx="11763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15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500063"/>
            <a:ext cx="11763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16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7663" y="1071563"/>
            <a:ext cx="11763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7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1857375"/>
            <a:ext cx="11763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8" descr="snowmann00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2714625"/>
            <a:ext cx="1133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643042" y="1714488"/>
            <a:ext cx="6327373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Берегите     зрение!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7" name="Рисунок 6" descr="3508971-578a376c7a34d24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505200"/>
            <a:ext cx="272415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1928826" cy="1819125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  проруб..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5" y="351566"/>
            <a:ext cx="2058786" cy="236305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357554" y="1142984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 сугроб..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40ced765c5d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41766" y="285728"/>
            <a:ext cx="1898421" cy="1714512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6215074" y="857232"/>
            <a:ext cx="150019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возле  </a:t>
            </a:r>
            <a:r>
              <a:rPr lang="ru-RU" b="1" dirty="0" err="1" smtClean="0">
                <a:solidFill>
                  <a:srgbClr val="002060"/>
                </a:solidFill>
              </a:rPr>
              <a:t>ёлк</a:t>
            </a:r>
            <a:r>
              <a:rPr lang="ru-RU" b="1" dirty="0" smtClean="0">
                <a:solidFill>
                  <a:srgbClr val="002060"/>
                </a:solidFill>
              </a:rPr>
              <a:t>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53aa5c4497fc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2500306"/>
            <a:ext cx="2004076" cy="1747304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285852" y="3071810"/>
            <a:ext cx="178595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около  сугроб..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 descr="61eb680a387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786" y="2285993"/>
            <a:ext cx="1926415" cy="192882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4714876" y="3000372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 </a:t>
            </a:r>
            <a:r>
              <a:rPr lang="ru-RU" b="1" dirty="0" err="1" smtClean="0">
                <a:solidFill>
                  <a:srgbClr val="002060"/>
                </a:solidFill>
              </a:rPr>
              <a:t>ёлк</a:t>
            </a:r>
            <a:r>
              <a:rPr lang="ru-RU" b="1" dirty="0" smtClean="0">
                <a:solidFill>
                  <a:srgbClr val="002060"/>
                </a:solidFill>
              </a:rPr>
              <a:t>....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 descr="181c758660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2357430"/>
            <a:ext cx="2215984" cy="2311326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7143768" y="3143248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  проруб..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7" name="Рисунок 16" descr="107076600_large__115_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1538" y="4143380"/>
            <a:ext cx="2029003" cy="2328856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1500166" y="5072074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  </a:t>
            </a:r>
            <a:r>
              <a:rPr lang="ru-RU" b="1" dirty="0" err="1" smtClean="0">
                <a:solidFill>
                  <a:srgbClr val="002060"/>
                </a:solidFill>
              </a:rPr>
              <a:t>ёлк</a:t>
            </a:r>
            <a:r>
              <a:rPr lang="ru-RU" b="1" dirty="0" smtClean="0">
                <a:solidFill>
                  <a:srgbClr val="002060"/>
                </a:solidFill>
              </a:rPr>
              <a:t>....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" name="Рисунок 18" descr="ae1291e0104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71934" y="4429132"/>
            <a:ext cx="1804950" cy="2071678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4143372" y="5143512"/>
            <a:ext cx="150019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  сугроб..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1" name="Содержимое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174" y="5038875"/>
            <a:ext cx="1928826" cy="1819125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500958" y="5715016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 проруб..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571480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Р. п.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571480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Д. п.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571480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П. п.</a:t>
            </a:r>
            <a:endParaRPr lang="ru-RU" sz="3600" b="1" dirty="0"/>
          </a:p>
        </p:txBody>
      </p:sp>
      <p:pic>
        <p:nvPicPr>
          <p:cNvPr id="8" name="Содержимое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1928826" cy="1819125"/>
          </a:xfrm>
          <a:prstGeom prst="rect">
            <a:avLst/>
          </a:prstGeom>
        </p:spPr>
      </p:pic>
      <p:pic>
        <p:nvPicPr>
          <p:cNvPr id="9" name="Рисунок 8" descr="53aa5c4497f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143248"/>
            <a:ext cx="2004076" cy="1747304"/>
          </a:xfrm>
          <a:prstGeom prst="rect">
            <a:avLst/>
          </a:prstGeom>
        </p:spPr>
      </p:pic>
      <p:pic>
        <p:nvPicPr>
          <p:cNvPr id="10" name="Рисунок 9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714884"/>
            <a:ext cx="2058786" cy="2363054"/>
          </a:xfrm>
          <a:prstGeom prst="rect">
            <a:avLst/>
          </a:prstGeom>
        </p:spPr>
      </p:pic>
      <p:pic>
        <p:nvPicPr>
          <p:cNvPr id="11" name="Рисунок 10" descr="61eb680a387f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1285860"/>
            <a:ext cx="1926415" cy="1928826"/>
          </a:xfrm>
          <a:prstGeom prst="rect">
            <a:avLst/>
          </a:prstGeom>
        </p:spPr>
      </p:pic>
      <p:pic>
        <p:nvPicPr>
          <p:cNvPr id="12" name="Рисунок 11" descr="ae1291e0104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3143248"/>
            <a:ext cx="1804950" cy="2071678"/>
          </a:xfrm>
          <a:prstGeom prst="rect">
            <a:avLst/>
          </a:prstGeom>
        </p:spPr>
      </p:pic>
      <p:pic>
        <p:nvPicPr>
          <p:cNvPr id="13" name="Рисунок 12" descr="40ced765c5da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86182" y="5143488"/>
            <a:ext cx="1898421" cy="1714512"/>
          </a:xfrm>
          <a:prstGeom prst="rect">
            <a:avLst/>
          </a:prstGeom>
        </p:spPr>
      </p:pic>
      <p:pic>
        <p:nvPicPr>
          <p:cNvPr id="14" name="Рисунок 13" descr="181c7586609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86578" y="1142984"/>
            <a:ext cx="2073108" cy="2162303"/>
          </a:xfrm>
          <a:prstGeom prst="rect">
            <a:avLst/>
          </a:prstGeom>
        </p:spPr>
      </p:pic>
      <p:pic>
        <p:nvPicPr>
          <p:cNvPr id="15" name="Содержимое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3214686"/>
            <a:ext cx="1928826" cy="1819125"/>
          </a:xfrm>
          <a:prstGeom prst="rect">
            <a:avLst/>
          </a:prstGeom>
        </p:spPr>
      </p:pic>
      <p:pic>
        <p:nvPicPr>
          <p:cNvPr id="16" name="Рисунок 15" descr="107076600_large__115_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434386">
            <a:off x="6730155" y="4740355"/>
            <a:ext cx="2029003" cy="2328856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714348" y="1857364"/>
            <a:ext cx="150019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возле  ёлк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3643314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около  сугроб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4348" y="5572140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  проруб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00496" y="1857364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  ёлк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29058" y="3786190"/>
            <a:ext cx="1500198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  сугроб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71934" y="5643578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  проруб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215206" y="1857364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 ёлк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000892" y="3786190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 сугроб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072330" y="5643578"/>
            <a:ext cx="135732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 проруб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i1.imageban.ru/out/2012/06/18/29246b0a9fe3cf55a50948340900b1c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42918"/>
            <a:ext cx="2528631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16491226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259926" y="857232"/>
            <a:ext cx="288407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1071546"/>
            <a:ext cx="2564215" cy="2418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428596" y="3929066"/>
            <a:ext cx="2500330" cy="16430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9735561-winking-emoticon-showing-ok-sig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28662" y="4214818"/>
            <a:ext cx="1600200" cy="1066800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3357554" y="4000504"/>
            <a:ext cx="2500330" cy="16430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2675144-Иллюстрация-желтого-смайлика-изолирован-на-белом-фон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4000504"/>
            <a:ext cx="1600200" cy="1600200"/>
          </a:xfrm>
          <a:prstGeom prst="ellipse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6429388" y="4071942"/>
            <a:ext cx="2500330" cy="16430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k8942553.jpg"/>
          <p:cNvPicPr>
            <a:picLocks noChangeAspect="1"/>
          </p:cNvPicPr>
          <p:nvPr/>
        </p:nvPicPr>
        <p:blipFill>
          <a:blip r:embed="rId8" cstate="print"/>
          <a:srcRect t="8239"/>
          <a:stretch>
            <a:fillRect/>
          </a:stretch>
        </p:blipFill>
        <p:spPr>
          <a:xfrm>
            <a:off x="6786578" y="4143380"/>
            <a:ext cx="1785950" cy="1591315"/>
          </a:xfrm>
          <a:prstGeom prst="ellipse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928794" y="142852"/>
            <a:ext cx="571504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РЕФЛЕКСИЯ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&amp;Pcy;&amp;ucy;&amp;scy;&amp;tcy;&amp;softcy; &amp;ecy;&amp;tcy;&amp;acy; &amp;ucy;&amp;lcy;&amp;ycy;&amp;bcy;&amp;kcy;&amp;acy; &amp;tcy;&amp;iecy;&amp;bcy;&amp;yacy; &amp;scy;&amp;ocy;&amp;gcy;&amp;rcy;&amp;iecy;&amp;iecy;&amp;tcy;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0"/>
            <a:ext cx="6440097" cy="661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lDNv4b0ZJ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785794"/>
            <a:ext cx="7913171" cy="4945732"/>
          </a:xfrm>
          <a:prstGeom prst="rect">
            <a:avLst/>
          </a:prstGeom>
        </p:spPr>
      </p:pic>
      <p:pic>
        <p:nvPicPr>
          <p:cNvPr id="6" name="Рисунок 5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857232"/>
            <a:ext cx="1238250" cy="1714500"/>
          </a:xfrm>
          <a:prstGeom prst="rect">
            <a:avLst/>
          </a:prstGeom>
        </p:spPr>
      </p:pic>
      <p:pic>
        <p:nvPicPr>
          <p:cNvPr id="7" name="Рисунок 6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1142984"/>
            <a:ext cx="1238250" cy="1714500"/>
          </a:xfrm>
          <a:prstGeom prst="rect">
            <a:avLst/>
          </a:prstGeom>
        </p:spPr>
      </p:pic>
      <p:pic>
        <p:nvPicPr>
          <p:cNvPr id="8" name="Рисунок 7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1214422"/>
            <a:ext cx="1238250" cy="1714500"/>
          </a:xfrm>
          <a:prstGeom prst="rect">
            <a:avLst/>
          </a:prstGeom>
        </p:spPr>
      </p:pic>
      <p:pic>
        <p:nvPicPr>
          <p:cNvPr id="9" name="Рисунок 8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3286124"/>
            <a:ext cx="1238250" cy="1714500"/>
          </a:xfrm>
          <a:prstGeom prst="rect">
            <a:avLst/>
          </a:prstGeom>
        </p:spPr>
      </p:pic>
      <p:pic>
        <p:nvPicPr>
          <p:cNvPr id="10" name="Рисунок 9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929066"/>
            <a:ext cx="1238250" cy="1714500"/>
          </a:xfrm>
          <a:prstGeom prst="rect">
            <a:avLst/>
          </a:prstGeom>
        </p:spPr>
      </p:pic>
      <p:pic>
        <p:nvPicPr>
          <p:cNvPr id="11" name="Рисунок 10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4071942"/>
            <a:ext cx="1238250" cy="1714500"/>
          </a:xfrm>
          <a:prstGeom prst="rect">
            <a:avLst/>
          </a:prstGeom>
        </p:spPr>
      </p:pic>
      <p:pic>
        <p:nvPicPr>
          <p:cNvPr id="12" name="Рисунок 11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0"/>
            <a:ext cx="1238250" cy="1714500"/>
          </a:xfrm>
          <a:prstGeom prst="rect">
            <a:avLst/>
          </a:prstGeom>
        </p:spPr>
      </p:pic>
      <p:pic>
        <p:nvPicPr>
          <p:cNvPr id="13" name="Рисунок 12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142852"/>
            <a:ext cx="1238250" cy="1714500"/>
          </a:xfrm>
          <a:prstGeom prst="rect">
            <a:avLst/>
          </a:prstGeom>
        </p:spPr>
      </p:pic>
      <p:pic>
        <p:nvPicPr>
          <p:cNvPr id="14" name="Рисунок 13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143500"/>
            <a:ext cx="1238250" cy="1714500"/>
          </a:xfrm>
          <a:prstGeom prst="rect">
            <a:avLst/>
          </a:prstGeom>
        </p:spPr>
      </p:pic>
      <p:pic>
        <p:nvPicPr>
          <p:cNvPr id="15" name="Рисунок 14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5992"/>
            <a:ext cx="1238250" cy="1714500"/>
          </a:xfrm>
          <a:prstGeom prst="rect">
            <a:avLst/>
          </a:prstGeom>
        </p:spPr>
      </p:pic>
      <p:pic>
        <p:nvPicPr>
          <p:cNvPr id="16" name="Рисунок 15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5143500"/>
            <a:ext cx="1238250" cy="1714500"/>
          </a:xfrm>
          <a:prstGeom prst="rect">
            <a:avLst/>
          </a:prstGeom>
        </p:spPr>
      </p:pic>
      <p:pic>
        <p:nvPicPr>
          <p:cNvPr id="17" name="Рисунок 16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5143500"/>
            <a:ext cx="1238250" cy="1714500"/>
          </a:xfrm>
          <a:prstGeom prst="rect">
            <a:avLst/>
          </a:prstGeom>
        </p:spPr>
      </p:pic>
      <p:pic>
        <p:nvPicPr>
          <p:cNvPr id="18" name="Рисунок 17" descr="1897779_animaciya-sneg-na-prozrachnom-f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5143500"/>
            <a:ext cx="123825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в паре</a:t>
            </a:r>
            <a:endParaRPr lang="ru-RU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27784" y="1196752"/>
            <a:ext cx="1080120" cy="2160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1124744"/>
            <a:ext cx="1584176" cy="2160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Р.п., 1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Стояли у тропинк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Подошел к лошад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</a:p>
          <a:p>
            <a:endParaRPr lang="ru-RU" dirty="0" smtClean="0"/>
          </a:p>
          <a:p>
            <a:r>
              <a:rPr lang="ru-RU" dirty="0" smtClean="0"/>
              <a:t>Кружились в воздух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</a:p>
          <a:p>
            <a:endParaRPr lang="ru-RU" dirty="0" smtClean="0"/>
          </a:p>
          <a:p>
            <a:r>
              <a:rPr lang="ru-RU" dirty="0" smtClean="0"/>
              <a:t>Прыгал по полянк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</a:p>
          <a:p>
            <a:endParaRPr lang="ru-RU" dirty="0" smtClean="0"/>
          </a:p>
          <a:p>
            <a:r>
              <a:rPr lang="ru-RU" dirty="0" smtClean="0"/>
              <a:t>Висели на ёлк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08" y="2132856"/>
            <a:ext cx="15841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Д.п., 3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59832" y="3212976"/>
            <a:ext cx="15841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П.п., 2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55776" y="4365104"/>
            <a:ext cx="1872208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Д.п., 1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скл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39752" y="5157192"/>
            <a:ext cx="1440160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П.п.,1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DNv4b0ZJ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CHajkovskij_Petr_Ilich_-_Vremena_goda._Zima._Dekabr._Svyatki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6143644"/>
            <a:ext cx="447676" cy="44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8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lDNv4b0ZJ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196752"/>
            <a:ext cx="6833051" cy="4270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116633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увидел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602700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городском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188641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28384" y="1196752"/>
            <a:ext cx="8640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587727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566124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парк..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6136" y="580526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веточк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412776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4208" y="33265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3140968"/>
            <a:ext cx="1115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ел..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4168" y="11663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снегиря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44408" y="4221088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AutoShape 2" descr="https://img-fotki.yandex.ru/get/29/16969765.26d/0_a1a23_f90ce94c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7544" y="692696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в городском парк.. на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веточк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  ел..  я увидел снегиря.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67bcb_a14dac25_X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214554"/>
            <a:ext cx="5667377" cy="43632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72330" y="785794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1428736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1428736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571480"/>
            <a:ext cx="135732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 </a:t>
            </a:r>
            <a:r>
              <a:rPr lang="ru-RU" b="1" dirty="0" err="1" smtClean="0">
                <a:solidFill>
                  <a:srgbClr val="C00000"/>
                </a:solidFill>
              </a:rPr>
              <a:t>скл</a:t>
            </a:r>
            <a:r>
              <a:rPr lang="ru-RU" b="1" dirty="0" smtClean="0">
                <a:solidFill>
                  <a:srgbClr val="C00000"/>
                </a:solidFill>
              </a:rPr>
              <a:t>.  П.п.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1357298"/>
            <a:ext cx="135732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1скл.  П.п.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1357298"/>
            <a:ext cx="135732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3скл.  Р.п.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76672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«Правописание безударных  падежных окончаний имен существительных»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3508971-578a376c7a34d24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5200"/>
            <a:ext cx="272415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500174"/>
            <a:ext cx="4320480" cy="48577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500174"/>
            <a:ext cx="4392488" cy="48577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222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157161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1 способ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17008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2071678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Определяю  падеж.</a:t>
            </a:r>
          </a:p>
          <a:p>
            <a:pPr marL="342900" indent="-342900">
              <a:buAutoNum type="arabicPeriod"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Определяю склонение.</a:t>
            </a:r>
          </a:p>
          <a:p>
            <a:pPr marL="342900" indent="-34290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Вспоминаю окончание существительного этого склонения в нужном падеже.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8864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проверки безударных окончаний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157161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 2 спосо</a:t>
            </a:r>
            <a:r>
              <a:rPr lang="ru-RU" sz="2800" b="1" i="1" u="sng" dirty="0" smtClean="0">
                <a:solidFill>
                  <a:srgbClr val="FF0000"/>
                </a:solidFill>
                <a:latin typeface="+mj-lt"/>
              </a:rPr>
              <a:t>б</a:t>
            </a:r>
            <a:endParaRPr lang="ru-RU" sz="2800" b="1" i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2143116"/>
            <a:ext cx="435771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Ставлю слово в начальную форму и определяю склонение.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Подбираю 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слово-помощник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ставлю его в том же падеже.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3.Пишу окончание, какое и в слове – помощнике.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2066_rozhdestvenskii-fon-dlya-prezentac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85786" y="500042"/>
            <a:ext cx="7767446" cy="258532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Физминутка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«Лови снежинку!»</a:t>
            </a:r>
          </a:p>
        </p:txBody>
      </p:sp>
      <p:pic>
        <p:nvPicPr>
          <p:cNvPr id="7" name="Рисунок 6" descr="3508971-578a376c7a34d24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143248"/>
            <a:ext cx="2724150" cy="3352800"/>
          </a:xfrm>
          <a:prstGeom prst="rect">
            <a:avLst/>
          </a:prstGeom>
        </p:spPr>
      </p:pic>
      <p:pic>
        <p:nvPicPr>
          <p:cNvPr id="11" name="CHajkovskij_Petr_Ilich_-_Vremena_goda._Zima._Dekabr._Svyatki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7233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12066_rozhdestvenskii-fon-dlya-prezentac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7158" y="2928934"/>
            <a:ext cx="1200150" cy="1133475"/>
            <a:chOff x="900" y="1020"/>
            <a:chExt cx="1890" cy="1785"/>
          </a:xfrm>
          <a:effectLst>
            <a:glow rad="101600">
              <a:srgbClr val="002060">
                <a:alpha val="60000"/>
              </a:srgbClr>
            </a:glow>
          </a:effectLst>
        </p:grpSpPr>
        <p:cxnSp>
          <p:nvCxnSpPr>
            <p:cNvPr id="15" name="AutoShape 11"/>
            <p:cNvCxnSpPr>
              <a:cxnSpLocks noChangeShapeType="1"/>
            </p:cNvCxnSpPr>
            <p:nvPr/>
          </p:nvCxnSpPr>
          <p:spPr bwMode="auto">
            <a:xfrm flipH="1" flipV="1">
              <a:off x="990" y="1650"/>
              <a:ext cx="1710" cy="600"/>
            </a:xfrm>
            <a:prstGeom prst="straightConnector1">
              <a:avLst/>
            </a:prstGeom>
            <a:noFill/>
            <a:ln w="76200">
              <a:solidFill>
                <a:srgbClr val="002060"/>
              </a:solidFill>
              <a:round/>
              <a:headEnd type="diamond" w="med" len="med"/>
              <a:tailEnd type="diamond" w="med" len="med"/>
            </a:ln>
          </p:spPr>
        </p:cxnSp>
        <p:cxnSp>
          <p:nvCxnSpPr>
            <p:cNvPr id="16" name="AutoShape 12"/>
            <p:cNvCxnSpPr>
              <a:cxnSpLocks noChangeShapeType="1"/>
            </p:cNvCxnSpPr>
            <p:nvPr/>
          </p:nvCxnSpPr>
          <p:spPr bwMode="auto">
            <a:xfrm flipH="1">
              <a:off x="900" y="1905"/>
              <a:ext cx="1890" cy="150"/>
            </a:xfrm>
            <a:prstGeom prst="straightConnector1">
              <a:avLst/>
            </a:prstGeom>
            <a:noFill/>
            <a:ln w="76200">
              <a:pattFill prst="pct30">
                <a:fgClr>
                  <a:srgbClr val="17365D"/>
                </a:fgClr>
                <a:bgClr>
                  <a:srgbClr val="FFFFFF"/>
                </a:bgClr>
              </a:pattFill>
              <a:round/>
              <a:headEnd type="diamond" w="med" len="med"/>
              <a:tailEnd type="diamond" w="med" len="med"/>
            </a:ln>
          </p:spPr>
        </p:cxn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080" y="1020"/>
              <a:ext cx="1620" cy="1785"/>
              <a:chOff x="1080" y="1020"/>
              <a:chExt cx="1620" cy="1785"/>
            </a:xfrm>
          </p:grpSpPr>
          <p:cxnSp>
            <p:nvCxnSpPr>
              <p:cNvPr id="18" name="AutoShape 14"/>
              <p:cNvCxnSpPr>
                <a:cxnSpLocks noChangeShapeType="1"/>
              </p:cNvCxnSpPr>
              <p:nvPr/>
            </p:nvCxnSpPr>
            <p:spPr bwMode="auto">
              <a:xfrm flipH="1">
                <a:off x="1620" y="1107"/>
                <a:ext cx="555" cy="1665"/>
              </a:xfrm>
              <a:prstGeom prst="straightConnector1">
                <a:avLst/>
              </a:prstGeom>
              <a:noFill/>
              <a:ln w="76200" cap="rnd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19" name="AutoShape 15"/>
              <p:cNvCxnSpPr>
                <a:cxnSpLocks noChangeShapeType="1"/>
              </p:cNvCxnSpPr>
              <p:nvPr/>
            </p:nvCxnSpPr>
            <p:spPr bwMode="auto">
              <a:xfrm flipH="1" flipV="1">
                <a:off x="1785" y="1020"/>
                <a:ext cx="135" cy="178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0" name="AutoShape 16"/>
              <p:cNvCxnSpPr>
                <a:cxnSpLocks noChangeShapeType="1"/>
              </p:cNvCxnSpPr>
              <p:nvPr/>
            </p:nvCxnSpPr>
            <p:spPr bwMode="auto">
              <a:xfrm>
                <a:off x="1515" y="1185"/>
                <a:ext cx="660" cy="1587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1320" y="1320"/>
                <a:ext cx="1169" cy="1245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1080" y="1560"/>
                <a:ext cx="1620" cy="765"/>
              </a:xfrm>
              <a:prstGeom prst="straightConnector1">
                <a:avLst/>
              </a:prstGeom>
              <a:noFill/>
              <a:ln w="76200">
                <a:solidFill>
                  <a:srgbClr val="002060"/>
                </a:solidFill>
                <a:round/>
                <a:headEnd type="diamond" w="med" len="med"/>
                <a:tailEnd type="diamond" w="med" len="med"/>
              </a:ln>
            </p:spPr>
          </p:cxnSp>
          <p:cxnSp>
            <p:nvCxnSpPr>
              <p:cNvPr id="23" name="AutoShape 19"/>
              <p:cNvCxnSpPr>
                <a:cxnSpLocks noChangeShapeType="1"/>
              </p:cNvCxnSpPr>
              <p:nvPr/>
            </p:nvCxnSpPr>
            <p:spPr bwMode="auto">
              <a:xfrm flipH="1" flipV="1">
                <a:off x="1245" y="1395"/>
                <a:ext cx="1244" cy="1170"/>
              </a:xfrm>
              <a:prstGeom prst="straightConnector1">
                <a:avLst/>
              </a:prstGeom>
              <a:noFill/>
              <a:ln w="76200">
                <a:pattFill prst="pct30">
                  <a:fgClr>
                    <a:srgbClr val="17365D"/>
                  </a:fgClr>
                  <a:bgClr>
                    <a:srgbClr val="FFFFFF"/>
                  </a:bgClr>
                </a:pattFill>
                <a:round/>
                <a:headEnd type="diamond" w="med" len="med"/>
                <a:tailEnd type="diamond" w="med" len="med"/>
              </a:ln>
            </p:spPr>
          </p:cxnSp>
        </p:grpSp>
      </p:grpSp>
      <p:pic>
        <p:nvPicPr>
          <p:cNvPr id="4099" name="Рисунок 13" descr="j033678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14313"/>
            <a:ext cx="11763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802E-7 C 2.5E-6 0.14986 0.08698 0.27313 0.19323 0.27313 C 0.3184 0.27313 0.36354 0.13645 0.38264 0.05435 L 0.40225 -0.05435 C 0.42187 -0.13645 0.46996 -0.27289 0.61128 -0.27289 C 0.70191 -0.27289 0.80486 -0.14986 0.80486 -6.93802E-7 C 0.80486 0.14986 0.70191 0.27313 0.61128 0.27313 C 0.46996 0.27313 0.42187 0.13645 0.40225 0.05435 L 0.38264 -0.05435 C 0.36354 -0.13645 0.3184 -0.27289 0.19323 -0.27289 C 0.08698 -0.27289 2.5E-6 -0.14986 2.5E-6 -6.93802E-7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247</Words>
  <Application>Microsoft Office PowerPoint</Application>
  <PresentationFormat>Экран (4:3)</PresentationFormat>
  <Paragraphs>81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Работа в паре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2016-12-03T14:45:15Z</dcterms:created>
  <dcterms:modified xsi:type="dcterms:W3CDTF">2016-12-12T20:15:34Z</dcterms:modified>
</cp:coreProperties>
</file>