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2" r:id="rId9"/>
    <p:sldId id="264" r:id="rId10"/>
    <p:sldId id="266" r:id="rId11"/>
    <p:sldId id="268" r:id="rId12"/>
    <p:sldId id="267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62" autoAdjust="0"/>
    <p:restoredTop sz="94660"/>
  </p:normalViewPr>
  <p:slideViewPr>
    <p:cSldViewPr>
      <p:cViewPr>
        <p:scale>
          <a:sx n="46" d="100"/>
          <a:sy n="46" d="100"/>
        </p:scale>
        <p:origin x="-1968" y="-5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E2642-1C63-418D-9304-A86445300A3F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DEC37-559B-4761-8BDE-C65F8CE7C5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E2642-1C63-418D-9304-A86445300A3F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DEC37-559B-4761-8BDE-C65F8CE7C5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E2642-1C63-418D-9304-A86445300A3F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DEC37-559B-4761-8BDE-C65F8CE7C5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E2642-1C63-418D-9304-A86445300A3F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DEC37-559B-4761-8BDE-C65F8CE7C5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E2642-1C63-418D-9304-A86445300A3F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DEC37-559B-4761-8BDE-C65F8CE7C5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E2642-1C63-418D-9304-A86445300A3F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DEC37-559B-4761-8BDE-C65F8CE7C5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E2642-1C63-418D-9304-A86445300A3F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DEC37-559B-4761-8BDE-C65F8CE7C5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E2642-1C63-418D-9304-A86445300A3F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DEC37-559B-4761-8BDE-C65F8CE7C5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E2642-1C63-418D-9304-A86445300A3F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DEC37-559B-4761-8BDE-C65F8CE7C5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E2642-1C63-418D-9304-A86445300A3F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DEC37-559B-4761-8BDE-C65F8CE7C5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E2642-1C63-418D-9304-A86445300A3F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68DEC37-559B-4761-8BDE-C65F8CE7C5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45E2642-1C63-418D-9304-A86445300A3F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68DEC37-559B-4761-8BDE-C65F8CE7C5A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1746528"/>
            <a:ext cx="6400800" cy="175260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3500" dirty="0" smtClean="0"/>
              <a:t>родителям</a:t>
            </a:r>
            <a:endParaRPr lang="ru-RU" sz="4800" dirty="0" smtClean="0"/>
          </a:p>
          <a:p>
            <a:pPr algn="ctr"/>
            <a:r>
              <a:rPr lang="ru-RU" sz="4000" dirty="0" smtClean="0"/>
              <a:t>Семинар практикум</a:t>
            </a:r>
          </a:p>
          <a:p>
            <a:pPr algn="ctr"/>
            <a:r>
              <a:rPr lang="ru-RU" sz="4000" dirty="0" smtClean="0"/>
              <a:t>«Готов ли я школе?»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2771800" y="4331322"/>
            <a:ext cx="364333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Составила учитель-логопед</a:t>
            </a:r>
          </a:p>
          <a:p>
            <a:pPr algn="ctr"/>
            <a:r>
              <a:rPr lang="ru-RU" dirty="0" smtClean="0"/>
              <a:t> высшей квалификационной категории Попова Анна Семеновна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950395" y="5929330"/>
            <a:ext cx="32861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ГБОУ гимназия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№1476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 г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28596" y="714356"/>
            <a:ext cx="82153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Звуко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-буквенный разбор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характеризует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слоговую 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звуковую структуру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слова,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анализирует его графический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состав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5" descr="C:\Users\валера\Desktop\родители\foto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785926"/>
            <a:ext cx="7072362" cy="40719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4" name="Picture 6" descr="C:\Users\валера\Desktop\родители\shema_pod_gr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950" y="642918"/>
            <a:ext cx="7912100" cy="56436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1" descr="C:\Users\валера\Desktop\родители\slogi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928670"/>
            <a:ext cx="8143931" cy="55007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валера\Desktop\родители\2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8794" y="1285861"/>
            <a:ext cx="5643602" cy="503874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 flipH="1">
            <a:off x="2045950" y="785794"/>
            <a:ext cx="45263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Деление слов на слоги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валера\Desktop\родители\2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3042" y="1285860"/>
            <a:ext cx="5500726" cy="492922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71604" y="714356"/>
            <a:ext cx="56436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Соотнеси картинку со схемой слова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14348" y="857232"/>
            <a:ext cx="75009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Предложение – это слова связанные между собой по смыслу.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5720" y="2500306"/>
            <a:ext cx="2143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Схемы предложения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62213" y="1844824"/>
            <a:ext cx="4219575" cy="446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валера\Desktop\родители\2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0232" y="1428736"/>
            <a:ext cx="5214973" cy="500065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28596" y="1000108"/>
            <a:ext cx="80724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Составьте схему предложения по опорным картинкам.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57359" y="714356"/>
            <a:ext cx="52149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Игры с буквами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валера\Desktop\родители\adalin6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714488"/>
            <a:ext cx="2914650" cy="291465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00034" y="5143512"/>
            <a:ext cx="3527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«Какая буква выглянула в окно»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286380" y="5214950"/>
            <a:ext cx="2611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«Буквы перепутались» 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68090" y="1714488"/>
            <a:ext cx="3048000" cy="298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валера\Desktop\родители\не5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785926"/>
            <a:ext cx="2500330" cy="2143140"/>
          </a:xfrm>
          <a:prstGeom prst="rect">
            <a:avLst/>
          </a:prstGeom>
          <a:noFill/>
        </p:spPr>
      </p:pic>
      <p:pic>
        <p:nvPicPr>
          <p:cNvPr id="2052" name="Picture 4" descr="C:\Users\валера\Desktop\родители\igry-s-bukvami-7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140839"/>
            <a:ext cx="3571900" cy="2788227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072065" y="4870462"/>
            <a:ext cx="25717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«Зашумлённые буквы»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428596" y="4869160"/>
            <a:ext cx="2928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«Буквы перевёртыши»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681682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Рекомендации по обучению </a:t>
            </a:r>
          </a:p>
          <a:p>
            <a:pPr algn="ctr">
              <a:buNone/>
            </a:pP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грамоте детей.  </a:t>
            </a:r>
          </a:p>
          <a:p>
            <a:pPr>
              <a:buNone/>
            </a:pPr>
            <a:r>
              <a:rPr lang="ru-RU" dirty="0" smtClean="0"/>
              <a:t> 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1. Путь дошкольника к грамоте лежит через игры в звуки и буквы. Ведь письмо это перевод звуков речи в буквы, а чтение это перевод букв в звучащую речь.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2. Знакомству и работе ребенка с буквами предшествует звуковой период обучения.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3. Играя с ребенком в звуки, полагайтесь, прежде всего, на собственный слух.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4. На протяжении всего периода обучения дома следует называть и звуки и соответствующие им буквы одинаково - т.е. так, как звучит звук.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5. Не смешивайте понятие звук и буква. Помните: звук мы слышим и произносим, а букву - видим и можем ее писать.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6. Знакомя с буквами, давайте только печатные образцы.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7. Максимальная продолжительность занятий для 6-7летних детей составляет 30-35 минут.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8. Будьте щедрыми на похвалу, отмечайте даже мельчайшие изменения вашего ребенка, выражайте свою радость и уверенность в его дальнейших успехах.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9. Разумная требовательность взрослого будет только на пользу ребенку.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68168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Грамота – это овладение умением читать и писать тексты. Излагать свои мысли в письменной форме, понимать при чтении не только значение отдельных слов и предложений, но и смысл текста, то есть овладение письменной речью.</a:t>
            </a:r>
          </a:p>
          <a:p>
            <a:endParaRPr lang="ru-RU" dirty="0"/>
          </a:p>
        </p:txBody>
      </p:sp>
      <p:pic>
        <p:nvPicPr>
          <p:cNvPr id="2050" name="Picture 2" descr="C:\Users\валера\Desktop\родители\82529345_Deti_za_partoy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1934" y="2928934"/>
            <a:ext cx="4071966" cy="3214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610244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 Помните – все чему вы научите ребенка, а главное, все чему он научится сам, поможет ему быть успешным в школе.</a:t>
            </a:r>
          </a:p>
          <a:p>
            <a:endParaRPr lang="ru-RU" b="1" dirty="0"/>
          </a:p>
        </p:txBody>
      </p:sp>
      <p:pic>
        <p:nvPicPr>
          <p:cNvPr id="4098" name="Picture 2" descr="C:\Users\валера\Desktop\родители\исис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2285992"/>
            <a:ext cx="4071966" cy="31432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642918"/>
            <a:ext cx="8229600" cy="571504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/>
              <a:t>Основные компоненты, которые входят в процесс обучения грамоте: </a:t>
            </a:r>
          </a:p>
          <a:p>
            <a:pPr lvl="0"/>
            <a:r>
              <a:rPr lang="ru-RU" dirty="0" err="1" smtClean="0"/>
              <a:t>сформированность</a:t>
            </a:r>
            <a:r>
              <a:rPr lang="ru-RU" dirty="0" smtClean="0"/>
              <a:t> звуковой стороны речи; </a:t>
            </a:r>
          </a:p>
          <a:p>
            <a:pPr lvl="0"/>
            <a:r>
              <a:rPr lang="ru-RU" dirty="0" err="1" smtClean="0"/>
              <a:t>сформированность</a:t>
            </a:r>
            <a:r>
              <a:rPr lang="ru-RU" dirty="0" smtClean="0"/>
              <a:t> фонематических процессов;</a:t>
            </a:r>
          </a:p>
          <a:p>
            <a:pPr lvl="0"/>
            <a:r>
              <a:rPr lang="ru-RU" dirty="0" smtClean="0"/>
              <a:t>готовность к звукобуквенному анализу и синтезу звукового состава речи;  </a:t>
            </a:r>
          </a:p>
          <a:p>
            <a:pPr lvl="0"/>
            <a:r>
              <a:rPr lang="ru-RU" dirty="0" smtClean="0"/>
              <a:t>знакомство с терминами: "звук", "слог", "слово", "предложение", звуки гласные, согласные, твердые, мягкие, глухие, звонкие.</a:t>
            </a:r>
          </a:p>
          <a:p>
            <a:pPr lvl="0"/>
            <a:r>
              <a:rPr lang="ru-RU" dirty="0" smtClean="0"/>
              <a:t>умение работать со схемой слова, предложения, разрезной азбукой;</a:t>
            </a:r>
          </a:p>
          <a:p>
            <a:pPr lvl="0"/>
            <a:r>
              <a:rPr lang="ru-RU" dirty="0" smtClean="0"/>
              <a:t>владение навыками </a:t>
            </a:r>
            <a:r>
              <a:rPr lang="ru-RU" dirty="0" err="1" smtClean="0"/>
              <a:t>послогового</a:t>
            </a:r>
            <a:r>
              <a:rPr lang="ru-RU" dirty="0" smtClean="0"/>
              <a:t> чтения.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643174" y="785794"/>
            <a:ext cx="4286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Речь</a:t>
            </a:r>
            <a:endParaRPr lang="ru-RU" sz="3200" b="1" dirty="0"/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5214942" y="1285860"/>
            <a:ext cx="857256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10800000" flipV="1">
            <a:off x="3357554" y="1357298"/>
            <a:ext cx="928694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000232" y="1928802"/>
            <a:ext cx="16430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устная</a:t>
            </a:r>
            <a:endParaRPr lang="ru-RU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5786446" y="2000240"/>
            <a:ext cx="22860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письменная</a:t>
            </a:r>
            <a:endParaRPr lang="ru-RU" sz="2800" dirty="0"/>
          </a:p>
        </p:txBody>
      </p:sp>
      <p:cxnSp>
        <p:nvCxnSpPr>
          <p:cNvPr id="13" name="Прямая со стрелкой 12"/>
          <p:cNvCxnSpPr/>
          <p:nvPr/>
        </p:nvCxnSpPr>
        <p:spPr>
          <a:xfrm rot="5400000">
            <a:off x="4358480" y="1642256"/>
            <a:ext cx="71438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071934" y="2000240"/>
            <a:ext cx="1143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слово</a:t>
            </a:r>
            <a:endParaRPr lang="ru-RU" sz="2800" dirty="0"/>
          </a:p>
        </p:txBody>
      </p:sp>
      <p:cxnSp>
        <p:nvCxnSpPr>
          <p:cNvPr id="16" name="Прямая со стрелкой 15"/>
          <p:cNvCxnSpPr>
            <a:stCxn id="14" idx="2"/>
          </p:cNvCxnSpPr>
          <p:nvPr/>
        </p:nvCxnSpPr>
        <p:spPr>
          <a:xfrm rot="5400000">
            <a:off x="4439907" y="2726197"/>
            <a:ext cx="406268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5400000">
            <a:off x="6680215" y="2749545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5400000">
            <a:off x="2465373" y="2892421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072198" y="3286124"/>
            <a:ext cx="15001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/>
              <a:t>б</a:t>
            </a:r>
            <a:r>
              <a:rPr lang="ru-RU" sz="2800" dirty="0" smtClean="0"/>
              <a:t>уквы</a:t>
            </a:r>
            <a:endParaRPr lang="ru-RU" sz="2800" dirty="0"/>
          </a:p>
        </p:txBody>
      </p:sp>
      <p:sp>
        <p:nvSpPr>
          <p:cNvPr id="22" name="TextBox 21"/>
          <p:cNvSpPr txBox="1"/>
          <p:nvPr/>
        </p:nvSpPr>
        <p:spPr>
          <a:xfrm>
            <a:off x="3428992" y="2857496"/>
            <a:ext cx="26432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предложение</a:t>
            </a:r>
            <a:endParaRPr lang="ru-RU" sz="2800" dirty="0"/>
          </a:p>
        </p:txBody>
      </p:sp>
      <p:sp>
        <p:nvSpPr>
          <p:cNvPr id="23" name="TextBox 22"/>
          <p:cNvSpPr txBox="1"/>
          <p:nvPr/>
        </p:nvSpPr>
        <p:spPr>
          <a:xfrm>
            <a:off x="2000232" y="3286124"/>
            <a:ext cx="15716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звуки</a:t>
            </a:r>
            <a:endParaRPr lang="ru-RU" sz="2800" dirty="0"/>
          </a:p>
        </p:txBody>
      </p:sp>
      <p:cxnSp>
        <p:nvCxnSpPr>
          <p:cNvPr id="25" name="Прямая со стрелкой 24"/>
          <p:cNvCxnSpPr/>
          <p:nvPr/>
        </p:nvCxnSpPr>
        <p:spPr>
          <a:xfrm rot="5400000">
            <a:off x="4215604" y="3785396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428992" y="4286256"/>
            <a:ext cx="25003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текст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072066" y="71435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785918" y="2000240"/>
            <a:ext cx="3143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285720" y="857232"/>
            <a:ext cx="7215238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каждом слове слышим звуки.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Звуки эти разные: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Гласные, согласные.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Гласные тянутся в песенке звонкой,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Могут заплакать и закричать.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 тёмном лесу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Могут звать и аукать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в колыбельке Алёнку баюкать,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Но не желают свистеть и ворчать.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 согласные согласны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Шелестеть, шептать, скрипеть,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Даже фыркать и шипеть,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Но не хочется им петь."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3212976"/>
            <a:ext cx="3912457" cy="3061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1963" y="533400"/>
            <a:ext cx="8220075" cy="579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857232"/>
            <a:ext cx="8229600" cy="4389120"/>
          </a:xfrm>
        </p:spPr>
        <p:txBody>
          <a:bodyPr/>
          <a:lstStyle/>
          <a:p>
            <a:pPr>
              <a:buNone/>
            </a:pPr>
            <a:r>
              <a:rPr lang="ru-RU" sz="3200" b="1" dirty="0" smtClean="0"/>
              <a:t>             Звуки                              Буквы</a:t>
            </a:r>
            <a:endParaRPr lang="ru-RU" sz="3200" b="1" dirty="0"/>
          </a:p>
        </p:txBody>
      </p:sp>
      <p:cxnSp>
        <p:nvCxnSpPr>
          <p:cNvPr id="11" name="Прямая со стрелкой 10"/>
          <p:cNvCxnSpPr/>
          <p:nvPr/>
        </p:nvCxnSpPr>
        <p:spPr>
          <a:xfrm rot="5400000">
            <a:off x="5822959" y="1606537"/>
            <a:ext cx="1000132" cy="50165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5400000">
            <a:off x="1608117" y="1606537"/>
            <a:ext cx="857256" cy="50165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481" name="Picture 1" descr="C:\Users\валера\Desktop\родители\жэ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285992"/>
            <a:ext cx="1857388" cy="1928826"/>
          </a:xfrm>
          <a:prstGeom prst="rect">
            <a:avLst/>
          </a:prstGeom>
          <a:noFill/>
        </p:spPr>
      </p:pic>
      <p:cxnSp>
        <p:nvCxnSpPr>
          <p:cNvPr id="17" name="Прямая со стрелкой 16"/>
          <p:cNvCxnSpPr/>
          <p:nvPr/>
        </p:nvCxnSpPr>
        <p:spPr>
          <a:xfrm rot="16200000" flipH="1">
            <a:off x="2285984" y="1643050"/>
            <a:ext cx="857256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16200000" flipH="1">
            <a:off x="6500826" y="1643050"/>
            <a:ext cx="928694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482" name="Picture 2" descr="C:\Users\валера\Desktop\родители\м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2143116"/>
            <a:ext cx="1671630" cy="2089538"/>
          </a:xfrm>
          <a:prstGeom prst="rect">
            <a:avLst/>
          </a:prstGeom>
          <a:noFill/>
        </p:spPr>
      </p:pic>
      <p:pic>
        <p:nvPicPr>
          <p:cNvPr id="20483" name="Picture 3" descr="C:\Users\валера\Desktop\родители\прппрпр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4" y="2500306"/>
            <a:ext cx="2000264" cy="1785950"/>
          </a:xfrm>
          <a:prstGeom prst="rect">
            <a:avLst/>
          </a:prstGeom>
          <a:noFill/>
        </p:spPr>
      </p:pic>
      <p:pic>
        <p:nvPicPr>
          <p:cNvPr id="20484" name="Picture 4" descr="C:\Users\валера\Desktop\родители\имаеп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29454" y="2428868"/>
            <a:ext cx="2000264" cy="2071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836712"/>
            <a:ext cx="8220075" cy="579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1" descr="C:\Users\валера\Desktop\родители\472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85918" y="2357430"/>
            <a:ext cx="5643602" cy="307183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000100" y="1071546"/>
            <a:ext cx="6858048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2800" b="1" dirty="0"/>
              <a:t>Мягкий знак  и твёрдый знак - буква, а не звук!!!</a:t>
            </a:r>
            <a:endParaRPr lang="ru-RU" sz="2800" dirty="0"/>
          </a:p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285</TotalTime>
  <Words>334</Words>
  <Application>Microsoft Office PowerPoint</Application>
  <PresentationFormat>Экран (4:3)</PresentationFormat>
  <Paragraphs>62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Попова А.С.</dc:creator>
  <cp:lastModifiedBy>RePack by Diakov</cp:lastModifiedBy>
  <cp:revision>36</cp:revision>
  <dcterms:created xsi:type="dcterms:W3CDTF">2012-02-07T11:46:47Z</dcterms:created>
  <dcterms:modified xsi:type="dcterms:W3CDTF">2017-01-15T17:56:41Z</dcterms:modified>
</cp:coreProperties>
</file>